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handoutMasterIdLst>
    <p:handoutMasterId r:id="rId31"/>
  </p:handoutMasterIdLst>
  <p:sldIdLst>
    <p:sldId id="259" r:id="rId2"/>
    <p:sldId id="261" r:id="rId3"/>
    <p:sldId id="281" r:id="rId4"/>
    <p:sldId id="282" r:id="rId5"/>
    <p:sldId id="300" r:id="rId6"/>
    <p:sldId id="307" r:id="rId7"/>
    <p:sldId id="308" r:id="rId8"/>
    <p:sldId id="301" r:id="rId9"/>
    <p:sldId id="302" r:id="rId10"/>
    <p:sldId id="288" r:id="rId11"/>
    <p:sldId id="289" r:id="rId12"/>
    <p:sldId id="290" r:id="rId13"/>
    <p:sldId id="306" r:id="rId14"/>
    <p:sldId id="303" r:id="rId15"/>
    <p:sldId id="304" r:id="rId16"/>
    <p:sldId id="305" r:id="rId17"/>
    <p:sldId id="291" r:id="rId18"/>
    <p:sldId id="292" r:id="rId19"/>
    <p:sldId id="293" r:id="rId20"/>
    <p:sldId id="294" r:id="rId21"/>
    <p:sldId id="295" r:id="rId22"/>
    <p:sldId id="296" r:id="rId23"/>
    <p:sldId id="297" r:id="rId24"/>
    <p:sldId id="298" r:id="rId25"/>
    <p:sldId id="299" r:id="rId26"/>
    <p:sldId id="275" r:id="rId27"/>
    <p:sldId id="276" r:id="rId28"/>
    <p:sldId id="27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61"/>
            <p14:sldId id="281"/>
            <p14:sldId id="282"/>
          </p14:sldIdLst>
        </p14:section>
        <p14:section name="Topic 1" id="{6D9936A3-3945-4757-BC8B-B5C252D8E036}">
          <p14:sldIdLst>
            <p14:sldId id="300"/>
            <p14:sldId id="307"/>
            <p14:sldId id="308"/>
            <p14:sldId id="301"/>
            <p14:sldId id="302"/>
            <p14:sldId id="288"/>
            <p14:sldId id="289"/>
            <p14:sldId id="290"/>
            <p14:sldId id="306"/>
            <p14:sldId id="303"/>
            <p14:sldId id="304"/>
            <p14:sldId id="305"/>
            <p14:sldId id="291"/>
            <p14:sldId id="292"/>
            <p14:sldId id="293"/>
            <p14:sldId id="294"/>
            <p14:sldId id="295"/>
            <p14:sldId id="296"/>
            <p14:sldId id="297"/>
            <p14:sldId id="298"/>
            <p14:sldId id="299"/>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ldId id="275"/>
            <p14:sldId id="276"/>
            <p14:sldId id="277"/>
          </p14:sldIdLst>
        </p14:section>
        <p14:section name="Appendix" id="{3F78B471-41DA-46F2-A8E4-97E471896AB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01" autoAdjust="0"/>
    <p:restoredTop sz="84014" autoAdjust="0"/>
  </p:normalViewPr>
  <p:slideViewPr>
    <p:cSldViewPr>
      <p:cViewPr varScale="1">
        <p:scale>
          <a:sx n="61" d="100"/>
          <a:sy n="61" d="100"/>
        </p:scale>
        <p:origin x="-171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4" d="100"/>
        <a:sy n="154" d="100"/>
      </p:scale>
      <p:origin x="0" y="0"/>
    </p:cViewPr>
  </p:sorterViewPr>
  <p:notesViewPr>
    <p:cSldViewPr>
      <p:cViewPr varScale="1">
        <p:scale>
          <a:sx n="56" d="100"/>
          <a:sy n="56" d="100"/>
        </p:scale>
        <p:origin x="-287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9/19/2013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248786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9/19/2013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79760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33charts.com/"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33charts.com/2010/12/physician-online-reputation-management.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gicareforkids.co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oogle.com/url?sa=t&amp;rct=j&amp;q=&amp;esrc=s&amp;frm=1&amp;source=web&amp;cd=2&amp;sqi=2&amp;ved=0CEoQtwIwAQ&amp;url=http://www.youtube.com/watch?v=GuigcXvcy1A&amp;ei=xoQaUNfzGsmf6QGjw4DoBw&amp;usg=AFQjCNESdfYAusm-SsEsf0jePo9DpnNLUg"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www.dedicatedtoallbetter.org/common-batteries-pose-danger-for-kids/" TargetMode="External"/><Relationship Id="rId4" Type="http://schemas.openxmlformats.org/officeDocument/2006/relationships/hyperlink" Target="http://www.google.com/url?sa=t&amp;rct=j&amp;q=bad%20lip%20reading&amp;source=web&amp;cd=5&amp;ved=0CFIQtwIwBA&amp;url=http://www.youtube.com/watch?v=kQTW7Pd1vqc&amp;ei=_mj7T_u5DLPo2gW6xqDABg&amp;usg=AFQjCNExtn3qbfrmSP1uQOGHaNuuphBi0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presenting training materials in a group setting.</a:t>
            </a:r>
          </a:p>
          <a:p>
            <a:endParaRPr lang="en-US" dirty="0" smtClean="0"/>
          </a:p>
          <a:p>
            <a:pPr lvl="0"/>
            <a:r>
              <a:rPr lang="en-US" sz="1200" b="1" dirty="0" smtClean="0"/>
              <a:t>Sections</a:t>
            </a:r>
            <a:endParaRPr lang="en-US" sz="1200" b="0" dirty="0" smtClean="0"/>
          </a:p>
          <a:p>
            <a:pPr lvl="0"/>
            <a:r>
              <a:rPr lang="en-US" sz="1200" b="0" dirty="0" smtClean="0"/>
              <a:t>Right-click on a slide to add sections.</a:t>
            </a:r>
            <a:r>
              <a:rPr lang="en-US" sz="1200" b="0" baseline="0" dirty="0" smtClean="0"/>
              <a:t> Sections can help to organize your slides or facilitate collaboration between multiple authors.</a:t>
            </a:r>
            <a:endParaRPr lang="en-US" sz="1200" b="0" dirty="0" smtClean="0"/>
          </a:p>
          <a:p>
            <a:pPr lvl="0"/>
            <a:endParaRPr lang="en-US" sz="1200" b="1" dirty="0" smtClean="0"/>
          </a:p>
          <a:p>
            <a:pPr lvl="0"/>
            <a:r>
              <a:rPr lang="en-US" sz="1200" b="1" dirty="0" smtClean="0"/>
              <a:t>Notes</a:t>
            </a:r>
          </a:p>
          <a:p>
            <a:pPr lvl="0"/>
            <a:r>
              <a:rPr lang="en-US" sz="1200" dirty="0" smtClean="0"/>
              <a:t>Use the Notes section for delivery notes or to provide additional details for the audience.</a:t>
            </a:r>
            <a:r>
              <a:rPr lang="en-US" sz="1200" baseline="0" dirty="0" smtClean="0"/>
              <a:t> View these notes in Presentation View during your presentation. </a:t>
            </a:r>
          </a:p>
          <a:p>
            <a:pPr lvl="0">
              <a:buFontTx/>
              <a:buNone/>
            </a:pPr>
            <a:r>
              <a:rPr lang="en-US" sz="1200" dirty="0" smtClean="0"/>
              <a:t>Keep in mind the font size (important for accessibility, visibility, videotaping, and online production)</a:t>
            </a:r>
          </a:p>
          <a:p>
            <a:pPr lvl="0"/>
            <a:endParaRPr lang="en-US" sz="1200" dirty="0" smtClean="0"/>
          </a:p>
          <a:p>
            <a:pPr lvl="0">
              <a:buFontTx/>
              <a:buNone/>
            </a:pPr>
            <a:r>
              <a:rPr lang="en-US" sz="1200" b="1" dirty="0" smtClean="0"/>
              <a:t>Coordinated colors </a:t>
            </a:r>
          </a:p>
          <a:p>
            <a:pPr lvl="0">
              <a:buFontTx/>
              <a:buNone/>
            </a:pPr>
            <a:r>
              <a:rPr lang="en-US" sz="1200" dirty="0" smtClean="0"/>
              <a:t>Pay particular attention to the graphs, charts, and text boxes.</a:t>
            </a:r>
            <a:r>
              <a:rPr lang="en-US" sz="1200" baseline="0" dirty="0" smtClean="0"/>
              <a:t> </a:t>
            </a:r>
            <a:endParaRPr lang="en-US" sz="1200" dirty="0" smtClean="0"/>
          </a:p>
          <a:p>
            <a:pPr lvl="0"/>
            <a:r>
              <a:rPr lang="en-US" sz="1200" dirty="0" smtClean="0"/>
              <a:t>Consider that attendees will print in black and white or </a:t>
            </a:r>
            <a:r>
              <a:rPr lang="en-US" sz="1200" dirty="0" err="1" smtClean="0"/>
              <a:t>grayscale</a:t>
            </a:r>
            <a:r>
              <a:rPr lang="en-US" sz="1200" dirty="0" smtClean="0"/>
              <a:t>. Run a test print to make sure your colors work when printed in pure black and white and </a:t>
            </a:r>
            <a:r>
              <a:rPr lang="en-US" sz="1200" dirty="0" err="1" smtClean="0"/>
              <a:t>grayscale</a:t>
            </a:r>
            <a:r>
              <a:rPr lang="en-US" sz="1200" dirty="0" smtClean="0"/>
              <a:t>.</a:t>
            </a:r>
          </a:p>
          <a:p>
            <a:pPr lvl="0">
              <a:buFontTx/>
              <a:buNone/>
            </a:pPr>
            <a:endParaRPr lang="en-US" sz="1200" dirty="0" smtClean="0"/>
          </a:p>
          <a:p>
            <a:pPr lvl="0">
              <a:buFontTx/>
              <a:buNone/>
            </a:pPr>
            <a:r>
              <a:rPr lang="en-US" sz="1200" b="1" dirty="0" smtClean="0"/>
              <a:t>Graphics, tables, and graphs</a:t>
            </a:r>
          </a:p>
          <a:p>
            <a:pPr lvl="0"/>
            <a:r>
              <a:rPr lang="en-US" sz="1200" dirty="0" smtClean="0"/>
              <a:t>Keep it simple: If possible, use consistent, non-distracting styles and colors.</a:t>
            </a:r>
          </a:p>
          <a:p>
            <a:pPr lvl="0"/>
            <a:r>
              <a:rPr lang="en-US" sz="1200" dirty="0" smtClean="0"/>
              <a:t>Label all graphs and tables.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This is another option</a:t>
            </a:r>
            <a:r>
              <a:rPr lang="en-US" sz="1200" baseline="0" dirty="0" smtClean="0"/>
              <a:t> for an Overview slides using transitions.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The death of the palm pilot and other PDAs.  After my fellowship, in 1997 I joined Mike Hart in Atlanta at </a:t>
            </a:r>
            <a:r>
              <a:rPr lang="en-US" sz="1200" kern="1200" dirty="0" err="1" smtClean="0">
                <a:solidFill>
                  <a:schemeClr val="tx1"/>
                </a:solidFill>
                <a:effectLst/>
                <a:latin typeface="+mn-lt"/>
                <a:ea typeface="+mn-ea"/>
                <a:cs typeface="+mn-cs"/>
              </a:rPr>
              <a:t>Egleston</a:t>
            </a:r>
            <a:r>
              <a:rPr lang="en-US" sz="1200" kern="1200" dirty="0" smtClean="0">
                <a:solidFill>
                  <a:schemeClr val="tx1"/>
                </a:solidFill>
                <a:effectLst/>
                <a:latin typeface="+mn-lt"/>
                <a:ea typeface="+mn-ea"/>
                <a:cs typeface="+mn-cs"/>
              </a:rPr>
              <a:t> Children's Hospital.  He had started using a palm pilot and I began using one as well. I stored a lot of useful information on drugs and personal contacts.  By each local physician, in addition to their name, I kept the names of referred patients and their diagnoses.  I also decided that instead of tearing journals I would make entries in my Palm device and keep annotated references of journals that I was reading. When the support services disappeared for my Palm device, I transferred a lot of information to </a:t>
            </a:r>
            <a:r>
              <a:rPr lang="en-US" sz="1200" kern="1200" dirty="0" err="1" smtClean="0">
                <a:solidFill>
                  <a:schemeClr val="tx1"/>
                </a:solidFill>
                <a:effectLst/>
                <a:latin typeface="+mn-lt"/>
                <a:ea typeface="+mn-ea"/>
                <a:cs typeface="+mn-cs"/>
              </a:rPr>
              <a:t>Notespark</a:t>
            </a:r>
            <a:r>
              <a:rPr lang="en-US" sz="1200" kern="1200" dirty="0" smtClean="0">
                <a:solidFill>
                  <a:schemeClr val="tx1"/>
                </a:solidFill>
                <a:effectLst/>
                <a:latin typeface="+mn-lt"/>
                <a:ea typeface="+mn-ea"/>
                <a:cs typeface="+mn-cs"/>
              </a:rPr>
              <a:t> but was not as pleased with this site as I had been with my Palm.</a:t>
            </a:r>
          </a:p>
          <a:p>
            <a:pPr rtl="0"/>
            <a:r>
              <a:rPr lang="en-US" sz="1200" kern="1200" dirty="0" smtClean="0">
                <a:solidFill>
                  <a:schemeClr val="tx1"/>
                </a:solidFill>
                <a:effectLst/>
                <a:latin typeface="+mn-lt"/>
                <a:ea typeface="+mn-ea"/>
                <a:cs typeface="+mn-cs"/>
              </a:rPr>
              <a:t>2. NASPGHAN meeting. While at the NASPGHAN meeting, I listened to a talk by Bryan </a:t>
            </a:r>
            <a:r>
              <a:rPr lang="en-US" sz="1200" kern="1200" dirty="0" err="1" smtClean="0">
                <a:solidFill>
                  <a:schemeClr val="tx1"/>
                </a:solidFill>
                <a:effectLst/>
                <a:latin typeface="+mn-lt"/>
                <a:ea typeface="+mn-ea"/>
                <a:cs typeface="+mn-cs"/>
              </a:rPr>
              <a:t>Vartabedian</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hlinkClick r:id="rId3"/>
              </a:rPr>
              <a:t>33 Charts</a:t>
            </a:r>
            <a:r>
              <a:rPr lang="en-US" sz="1200" kern="1200" dirty="0" smtClean="0">
                <a:solidFill>
                  <a:schemeClr val="tx1"/>
                </a:solidFill>
                <a:effectLst/>
                <a:latin typeface="+mn-lt"/>
                <a:ea typeface="+mn-ea"/>
                <a:cs typeface="+mn-cs"/>
                <a:hlinkClick r:id="rId3"/>
              </a:rPr>
              <a:t> — medicine. health. (social) media</a:t>
            </a:r>
            <a:r>
              <a:rPr lang="en-US" sz="1200" kern="1200" dirty="0" smtClean="0">
                <a:solidFill>
                  <a:schemeClr val="tx1"/>
                </a:solidFill>
                <a:effectLst/>
                <a:latin typeface="+mn-lt"/>
                <a:ea typeface="+mn-ea"/>
                <a:cs typeface="+mn-cs"/>
              </a:rPr>
              <a:t>).  Prior to that meeting, I had not considered starting a blog.  He made several points that I considered important.</a:t>
            </a:r>
          </a:p>
          <a:p>
            <a:pPr rtl="0"/>
            <a:r>
              <a:rPr lang="en-US" sz="1200" kern="1200" dirty="0" smtClean="0">
                <a:solidFill>
                  <a:schemeClr val="tx1"/>
                </a:solidFill>
                <a:effectLst/>
                <a:latin typeface="+mn-lt"/>
                <a:ea typeface="+mn-ea"/>
                <a:cs typeface="+mn-cs"/>
              </a:rPr>
              <a:t>Physicians need to provide a voice and balance in social media.  In many areas of medicine, like immunizations, the voices of extremists dominant the conversation.  "The solution to pollution is dilution."  When physicians add their reasoned opinions to topics related to public health, this will steer the conversation towards sanity.</a:t>
            </a:r>
          </a:p>
          <a:p>
            <a:pPr rtl="0"/>
            <a:r>
              <a:rPr lang="en-US" sz="1200" kern="1200" dirty="0" smtClean="0">
                <a:solidFill>
                  <a:schemeClr val="tx1"/>
                </a:solidFill>
                <a:effectLst/>
                <a:latin typeface="+mn-lt"/>
                <a:ea typeface="+mn-ea"/>
                <a:cs typeface="+mn-cs"/>
              </a:rPr>
              <a:t>Taking part in social media allows a physician to modify their digital footprint.  Without our participation, what is placed on the internet is beyond our control (</a:t>
            </a:r>
            <a:r>
              <a:rPr lang="en-US" sz="1200" i="1" kern="1200" dirty="0" smtClean="0">
                <a:solidFill>
                  <a:schemeClr val="tx1"/>
                </a:solidFill>
                <a:effectLst/>
                <a:latin typeface="+mn-lt"/>
                <a:ea typeface="+mn-ea"/>
                <a:cs typeface="+mn-cs"/>
                <a:hlinkClick r:id="rId4"/>
              </a:rPr>
              <a:t>Physician Online Reputation</a:t>
            </a:r>
            <a:r>
              <a:rPr lang="en-US" sz="1200" kern="1200" dirty="0" smtClean="0">
                <a:solidFill>
                  <a:schemeClr val="tx1"/>
                </a:solidFill>
                <a:effectLst/>
                <a:latin typeface="+mn-lt"/>
                <a:ea typeface="+mn-ea"/>
                <a:cs typeface="+mn-cs"/>
                <a:hlinkClick r:id="rId4"/>
              </a:rPr>
              <a:t> Management – 2 Realities - </a:t>
            </a:r>
            <a:r>
              <a:rPr lang="en-US" sz="1200" i="1" kern="1200" dirty="0" smtClean="0">
                <a:solidFill>
                  <a:schemeClr val="tx1"/>
                </a:solidFill>
                <a:effectLst/>
                <a:latin typeface="+mn-lt"/>
                <a:ea typeface="+mn-ea"/>
                <a:cs typeface="+mn-cs"/>
                <a:hlinkClick r:id="rId4"/>
              </a:rPr>
              <a:t>33 Charts</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dirty="0"/>
          </a:p>
        </p:txBody>
      </p:sp>
    </p:spTree>
    <p:extLst>
      <p:ext uri="{BB962C8B-B14F-4D97-AF65-F5344CB8AC3E}">
        <p14:creationId xmlns:p14="http://schemas.microsoft.com/office/powerpoint/2010/main" val="166894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Physician</a:t>
            </a:r>
            <a:r>
              <a:rPr lang="en-US" baseline="0" dirty="0" smtClean="0"/>
              <a:t>s are often interested in their online reputation –so, this is a little diversion.</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dirty="0"/>
          </a:p>
        </p:txBody>
      </p:sp>
    </p:spTree>
    <p:extLst>
      <p:ext uri="{BB962C8B-B14F-4D97-AF65-F5344CB8AC3E}">
        <p14:creationId xmlns:p14="http://schemas.microsoft.com/office/powerpoint/2010/main" val="428501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solution to pollution</a:t>
            </a:r>
            <a:r>
              <a:rPr lang="en-US" baseline="0" dirty="0" smtClean="0"/>
              <a:t> </a:t>
            </a:r>
            <a:r>
              <a:rPr lang="en-US" baseline="0" smtClean="0"/>
              <a:t>is dilution.</a:t>
            </a:r>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dirty="0"/>
          </a:p>
        </p:txBody>
      </p:sp>
    </p:spTree>
    <p:extLst>
      <p:ext uri="{BB962C8B-B14F-4D97-AF65-F5344CB8AC3E}">
        <p14:creationId xmlns:p14="http://schemas.microsoft.com/office/powerpoint/2010/main" val="2185616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 decided to start a blog.  This might sound difficult but it wasn't.  I didn't even need to ask my teenage sons for hardly any help.  Though, in retrospect, it may have been a good idea.  I found that wordpress.com provides tools for individuals to create their own blogs at no cost.  Though, they definitely encourage an upgrade ($18 per year). Basically, I registered a name, picked a design type for the blog, and made a few choices about the formatting.</a:t>
            </a:r>
          </a:p>
          <a:p>
            <a:endParaRPr lang="en-US" dirty="0" smtClean="0"/>
          </a:p>
          <a:p>
            <a:r>
              <a:rPr lang="en-US" dirty="0" smtClean="0"/>
              <a:t>If you have time, you can look at some amazing blogs: photographers post pictures from all corners of the earth, professional chefs &amp; domestic chefs provide recipes for anything you could think of eating, Nate Silver can tell you who is going to win the next presidential race, </a:t>
            </a:r>
            <a:r>
              <a:rPr lang="en-US" dirty="0" err="1" smtClean="0"/>
              <a:t>KevinMD</a:t>
            </a:r>
            <a:r>
              <a:rPr lang="en-US" dirty="0" smtClean="0"/>
              <a:t> has thoughtful posts from a huge number of health professionals, our hospital (like many others) has a blog, </a:t>
            </a:r>
            <a:r>
              <a:rPr lang="en-US" dirty="0" err="1" smtClean="0"/>
              <a:t>improvecarenow</a:t>
            </a:r>
            <a:r>
              <a:rPr lang="en-US" dirty="0" smtClean="0"/>
              <a:t> has a blog, there are blogs explaining the NEJM articles, my sister has a blog about what turning 50 means, and so many others.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8</a:t>
            </a:fld>
            <a:endParaRPr lang="en-US" dirty="0"/>
          </a:p>
        </p:txBody>
      </p:sp>
    </p:spTree>
    <p:extLst>
      <p:ext uri="{BB962C8B-B14F-4D97-AF65-F5344CB8AC3E}">
        <p14:creationId xmlns:p14="http://schemas.microsoft.com/office/powerpoint/2010/main" val="2659836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create a site where I could archive the references of journal articles and have them accessible for easy searching.</a:t>
            </a:r>
          </a:p>
          <a:p>
            <a:r>
              <a:rPr lang="en-US" dirty="0" smtClean="0"/>
              <a:t>•To develop a relatively non-controversial digital footprint.  Truth be told, I would love to create a joke blog.  However, I think that anything you put out on the internet is available for public consumption and I am certain that some of my jokes would not be well-received in some circles.</a:t>
            </a:r>
          </a:p>
          <a:p>
            <a:r>
              <a:rPr lang="en-US" dirty="0" smtClean="0"/>
              <a:t>•To add my voice to topics like immunization policy, judicious use of antibiotics, and healthy nutrition choices.</a:t>
            </a:r>
          </a:p>
          <a:p>
            <a:r>
              <a:rPr lang="en-US" dirty="0" smtClean="0"/>
              <a:t>•To share some of my readings with my colleagues and mid-level providers.  I hoped that some of the information might help with more uniform adoption of best practices.  For example, with H pylori, we have an international expert in our group (Benjamin Gold). Yet, the information that clarithromycin should not be a 1st line drug had not been brought up in any of our meetings.</a:t>
            </a:r>
          </a:p>
          <a:p>
            <a:r>
              <a:rPr lang="en-US" dirty="0" smtClean="0"/>
              <a:t>•To promote some aspects of our groups' accomplishments.  When one of our physicians publishes an article, I definitely want to review that for my blog.</a:t>
            </a:r>
          </a:p>
          <a:p>
            <a:r>
              <a:rPr lang="en-US" dirty="0" smtClean="0"/>
              <a:t>•To remember journal articles with more clarity.</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9</a:t>
            </a:fld>
            <a:endParaRPr lang="en-US" dirty="0"/>
          </a:p>
        </p:txBody>
      </p:sp>
    </p:spTree>
    <p:extLst>
      <p:ext uri="{BB962C8B-B14F-4D97-AF65-F5344CB8AC3E}">
        <p14:creationId xmlns:p14="http://schemas.microsoft.com/office/powerpoint/2010/main" val="43623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I started</a:t>
            </a:r>
          </a:p>
          <a:p>
            <a:pPr rtl="0"/>
            <a:r>
              <a:rPr lang="en-US" sz="1200" kern="1200" dirty="0" smtClean="0">
                <a:solidFill>
                  <a:schemeClr val="tx1"/>
                </a:solidFill>
                <a:effectLst/>
                <a:latin typeface="+mn-lt"/>
                <a:ea typeface="+mn-ea"/>
                <a:cs typeface="+mn-cs"/>
              </a:rPr>
              <a:t>While many physicians might see the opportunity for patient education, I decided to target the blog to a medical professional audience.  Our office website (</a:t>
            </a:r>
            <a:r>
              <a:rPr lang="en-US" sz="1200" kern="1200" dirty="0" smtClean="0">
                <a:solidFill>
                  <a:schemeClr val="tx1"/>
                </a:solidFill>
                <a:effectLst/>
                <a:latin typeface="+mn-lt"/>
                <a:ea typeface="+mn-ea"/>
                <a:cs typeface="+mn-cs"/>
                <a:hlinkClick r:id="rId3"/>
              </a:rPr>
              <a:t>Children's Center for Digestive Healthcare, LLC (GI care 4 kids)</a:t>
            </a:r>
            <a:r>
              <a:rPr lang="en-US" sz="1200" kern="1200" dirty="0" smtClean="0">
                <a:solidFill>
                  <a:schemeClr val="tx1"/>
                </a:solidFill>
                <a:effectLst/>
                <a:latin typeface="+mn-lt"/>
                <a:ea typeface="+mn-ea"/>
                <a:cs typeface="+mn-cs"/>
              </a:rPr>
              <a:t> already has a great deal of patient-related information and links to numerous other useful sites.</a:t>
            </a:r>
          </a:p>
          <a:p>
            <a:pPr rtl="0"/>
            <a:r>
              <a:rPr lang="en-US" sz="1200" kern="1200" dirty="0" smtClean="0">
                <a:solidFill>
                  <a:schemeClr val="tx1"/>
                </a:solidFill>
                <a:effectLst/>
                <a:latin typeface="+mn-lt"/>
                <a:ea typeface="+mn-ea"/>
                <a:cs typeface="+mn-cs"/>
              </a:rPr>
              <a:t>When I first started the blog, I only notified a few people outside of our group.  This included my mentors in Cincinnati (including Mitchell Cohen, William </a:t>
            </a:r>
            <a:r>
              <a:rPr lang="en-US" sz="1200" kern="1200" dirty="0" err="1" smtClean="0">
                <a:solidFill>
                  <a:schemeClr val="tx1"/>
                </a:solidFill>
                <a:effectLst/>
                <a:latin typeface="+mn-lt"/>
                <a:ea typeface="+mn-ea"/>
                <a:cs typeface="+mn-cs"/>
              </a:rPr>
              <a:t>Balistreri</a:t>
            </a:r>
            <a:r>
              <a:rPr lang="en-US" sz="1200" kern="1200" dirty="0" smtClean="0">
                <a:solidFill>
                  <a:schemeClr val="tx1"/>
                </a:solidFill>
                <a:effectLst/>
                <a:latin typeface="+mn-lt"/>
                <a:ea typeface="+mn-ea"/>
                <a:cs typeface="+mn-cs"/>
              </a:rPr>
              <a:t>, and Jim </a:t>
            </a:r>
            <a:r>
              <a:rPr lang="en-US" sz="1200" kern="1200" dirty="0" err="1" smtClean="0">
                <a:solidFill>
                  <a:schemeClr val="tx1"/>
                </a:solidFill>
                <a:effectLst/>
                <a:latin typeface="+mn-lt"/>
                <a:ea typeface="+mn-ea"/>
                <a:cs typeface="+mn-cs"/>
              </a:rPr>
              <a:t>Heubi</a:t>
            </a:r>
            <a:r>
              <a:rPr lang="en-US" sz="1200" kern="1200" dirty="0" smtClean="0">
                <a:solidFill>
                  <a:schemeClr val="tx1"/>
                </a:solidFill>
                <a:effectLst/>
                <a:latin typeface="+mn-lt"/>
                <a:ea typeface="+mn-ea"/>
                <a:cs typeface="+mn-cs"/>
              </a:rPr>
              <a:t>) as well as my former boss Mike Hart.  All of these individuals, along with my other mentors in training (Colin Rudolph, Jorge </a:t>
            </a:r>
            <a:r>
              <a:rPr lang="en-US" sz="1200" kern="1200" dirty="0" err="1" smtClean="0">
                <a:solidFill>
                  <a:schemeClr val="tx1"/>
                </a:solidFill>
                <a:effectLst/>
                <a:latin typeface="+mn-lt"/>
                <a:ea typeface="+mn-ea"/>
                <a:cs typeface="+mn-cs"/>
              </a:rPr>
              <a:t>Bezerra</a:t>
            </a:r>
            <a:r>
              <a:rPr lang="en-US" sz="1200" kern="1200" dirty="0" smtClean="0">
                <a:solidFill>
                  <a:schemeClr val="tx1"/>
                </a:solidFill>
                <a:effectLst/>
                <a:latin typeface="+mn-lt"/>
                <a:ea typeface="+mn-ea"/>
                <a:cs typeface="+mn-cs"/>
              </a:rPr>
              <a:t>, Mike Farrell, and Jon </a:t>
            </a:r>
            <a:r>
              <a:rPr lang="en-US" sz="1200" kern="1200" dirty="0" err="1" smtClean="0">
                <a:solidFill>
                  <a:schemeClr val="tx1"/>
                </a:solidFill>
                <a:effectLst/>
                <a:latin typeface="+mn-lt"/>
                <a:ea typeface="+mn-ea"/>
                <a:cs typeface="+mn-cs"/>
              </a:rPr>
              <a:t>Bucuvalas</a:t>
            </a:r>
            <a:r>
              <a:rPr lang="en-US" sz="1200" kern="1200" dirty="0" smtClean="0">
                <a:solidFill>
                  <a:schemeClr val="tx1"/>
                </a:solidFill>
                <a:effectLst/>
                <a:latin typeface="+mn-lt"/>
                <a:ea typeface="+mn-ea"/>
                <a:cs typeface="+mn-cs"/>
              </a:rPr>
              <a:t>), could probably provide a great deal more insight.</a:t>
            </a:r>
          </a:p>
          <a:p>
            <a:pPr rtl="0"/>
            <a:r>
              <a:rPr lang="en-US" sz="1200" kern="1200" dirty="0" smtClean="0">
                <a:solidFill>
                  <a:schemeClr val="tx1"/>
                </a:solidFill>
                <a:effectLst/>
                <a:latin typeface="+mn-lt"/>
                <a:ea typeface="+mn-ea"/>
                <a:cs typeface="+mn-cs"/>
              </a:rPr>
              <a:t>After writing a few blogs, I decided I would send an email to authors of papers that I commented on.  This would allow them to provide additional insight as well if they chose.  After about a year of blogging, Mike Hart asked if I was OK with him sending an email out to the pediatric GI bulletin board listserv because he thought more people might enjoy the blog's contents.  Also, now I usually will post a link on twitter so that individuals who follow me can access the blog as well.</a:t>
            </a:r>
          </a:p>
          <a:p>
            <a:pPr rtl="0"/>
            <a:r>
              <a:rPr lang="en-US" sz="1200" kern="1200" dirty="0" smtClean="0">
                <a:solidFill>
                  <a:schemeClr val="tx1"/>
                </a:solidFill>
                <a:effectLst/>
                <a:latin typeface="+mn-lt"/>
                <a:ea typeface="+mn-ea"/>
                <a:cs typeface="+mn-cs"/>
              </a:rPr>
              <a:t>Many physicians have avoided social media due to either time constraints or concerns of potential risk about putting out medical information.  I do have to put in time and try to be careful about what I write.  And, unlike medical journals, I do not have any editors.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14</a:t>
            </a:fld>
            <a:endParaRPr lang="en-US" dirty="0"/>
          </a:p>
        </p:txBody>
      </p:sp>
    </p:spTree>
    <p:extLst>
      <p:ext uri="{BB962C8B-B14F-4D97-AF65-F5344CB8AC3E}">
        <p14:creationId xmlns:p14="http://schemas.microsoft.com/office/powerpoint/2010/main" val="1276587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same time, I have a lot of advantages.</a:t>
            </a:r>
          </a:p>
          <a:p>
            <a:pPr rtl="0"/>
            <a:r>
              <a:rPr lang="en-US" sz="1200" kern="1200" dirty="0" smtClean="0">
                <a:solidFill>
                  <a:schemeClr val="tx1"/>
                </a:solidFill>
                <a:effectLst/>
                <a:latin typeface="+mn-lt"/>
                <a:ea typeface="+mn-ea"/>
                <a:cs typeface="+mn-cs"/>
              </a:rPr>
              <a:t>I can provide links to media.  Some of these links are just for fun.  For example, in previous posts:  </a:t>
            </a:r>
            <a:r>
              <a:rPr lang="en-US" sz="1200" i="1" kern="1200" dirty="0" smtClean="0">
                <a:solidFill>
                  <a:schemeClr val="tx1"/>
                </a:solidFill>
                <a:effectLst/>
                <a:latin typeface="+mn-lt"/>
                <a:ea typeface="+mn-ea"/>
                <a:cs typeface="+mn-cs"/>
              </a:rPr>
              <a:t>“</a:t>
            </a:r>
            <a:r>
              <a:rPr lang="en-US" sz="1200" i="1" kern="1200" dirty="0" err="1" smtClean="0">
                <a:solidFill>
                  <a:schemeClr val="tx1"/>
                </a:solidFill>
                <a:effectLst/>
                <a:latin typeface="+mn-lt"/>
                <a:ea typeface="+mn-ea"/>
                <a:cs typeface="+mn-cs"/>
              </a:rPr>
              <a:t>dont</a:t>
            </a:r>
            <a:r>
              <a:rPr lang="en-US" sz="1200" i="1" kern="1200" dirty="0" smtClean="0">
                <a:solidFill>
                  <a:schemeClr val="tx1"/>
                </a:solidFill>
                <a:effectLst/>
                <a:latin typeface="+mn-lt"/>
                <a:ea typeface="+mn-ea"/>
                <a:cs typeface="+mn-cs"/>
              </a:rPr>
              <a:t> go </a:t>
            </a:r>
            <a:r>
              <a:rPr lang="en-US" sz="1200" i="1" kern="1200" dirty="0" err="1" smtClean="0">
                <a:solidFill>
                  <a:schemeClr val="tx1"/>
                </a:solidFill>
                <a:effectLst/>
                <a:latin typeface="+mn-lt"/>
                <a:ea typeface="+mn-ea"/>
                <a:cs typeface="+mn-cs"/>
              </a:rPr>
              <a:t>ninjin</a:t>
            </a:r>
            <a:r>
              <a:rPr lang="en-US" sz="1200" i="1" kern="1200" dirty="0" smtClean="0">
                <a:solidFill>
                  <a:schemeClr val="tx1"/>
                </a:solidFill>
                <a:effectLst/>
                <a:latin typeface="+mn-lt"/>
                <a:ea typeface="+mn-ea"/>
                <a:cs typeface="+mn-cs"/>
              </a:rPr>
              <a:t> nobody that </a:t>
            </a:r>
            <a:r>
              <a:rPr lang="en-US" sz="1200" i="1" kern="1200" dirty="0" err="1" smtClean="0">
                <a:solidFill>
                  <a:schemeClr val="tx1"/>
                </a:solidFill>
                <a:effectLst/>
                <a:latin typeface="+mn-lt"/>
                <a:ea typeface="+mn-ea"/>
                <a:cs typeface="+mn-cs"/>
              </a:rPr>
              <a:t>dont</a:t>
            </a:r>
            <a:r>
              <a:rPr lang="en-US" sz="1200" i="1" kern="1200" dirty="0" smtClean="0">
                <a:solidFill>
                  <a:schemeClr val="tx1"/>
                </a:solidFill>
                <a:effectLst/>
                <a:latin typeface="+mn-lt"/>
                <a:ea typeface="+mn-ea"/>
                <a:cs typeface="+mn-cs"/>
              </a:rPr>
              <a:t> need </a:t>
            </a:r>
            <a:r>
              <a:rPr lang="en-US" sz="1200" i="1" kern="1200" dirty="0" err="1" smtClean="0">
                <a:solidFill>
                  <a:schemeClr val="tx1"/>
                </a:solidFill>
                <a:effectLst/>
                <a:latin typeface="+mn-lt"/>
                <a:ea typeface="+mn-ea"/>
                <a:cs typeface="+mn-cs"/>
              </a:rPr>
              <a:t>ninjin</a:t>
            </a:r>
            <a:r>
              <a:rPr lang="en-US" sz="1200" i="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hlinkClick r:id="rId3"/>
              </a:rPr>
              <a:t>Kung Fu Hillbilly – Training Video – YouTube</a:t>
            </a:r>
            <a:r>
              <a:rPr lang="en-US" sz="1200" i="1" kern="1200" dirty="0" smtClean="0">
                <a:solidFill>
                  <a:schemeClr val="tx1"/>
                </a:solidFill>
                <a:effectLst/>
                <a:latin typeface="+mn-lt"/>
                <a:ea typeface="+mn-ea"/>
                <a:cs typeface="+mn-cs"/>
              </a:rPr>
              <a:t> or </a:t>
            </a:r>
            <a:r>
              <a:rPr lang="en-US" sz="1200" i="1" kern="1200" dirty="0" smtClean="0">
                <a:solidFill>
                  <a:schemeClr val="tx1"/>
                </a:solidFill>
                <a:effectLst/>
                <a:latin typeface="+mn-lt"/>
                <a:ea typeface="+mn-ea"/>
                <a:cs typeface="+mn-cs"/>
                <a:hlinkClick r:id="rId4"/>
              </a:rPr>
              <a:t>“Everybody Poops” – a bad lip reading of the Black Eyed Peas …</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addition, it is not difficult to place graphs or pictures.</a:t>
            </a:r>
          </a:p>
          <a:p>
            <a:pPr rtl="0"/>
            <a:r>
              <a:rPr lang="en-US" sz="1200" kern="1200" dirty="0" smtClean="0">
                <a:solidFill>
                  <a:schemeClr val="tx1"/>
                </a:solidFill>
                <a:effectLst/>
                <a:latin typeface="+mn-lt"/>
                <a:ea typeface="+mn-ea"/>
                <a:cs typeface="+mn-cs"/>
              </a:rPr>
              <a:t>I can provide links to newspaper articles and original publications.</a:t>
            </a:r>
          </a:p>
          <a:p>
            <a:pPr rtl="0"/>
            <a:r>
              <a:rPr lang="en-US" sz="1200" kern="1200" dirty="0" smtClean="0">
                <a:solidFill>
                  <a:schemeClr val="tx1"/>
                </a:solidFill>
                <a:effectLst/>
                <a:latin typeface="+mn-lt"/>
                <a:ea typeface="+mn-ea"/>
                <a:cs typeface="+mn-cs"/>
              </a:rPr>
              <a:t>I have the opportunity to provide more timely information.</a:t>
            </a:r>
          </a:p>
          <a:p>
            <a:pPr rtl="0"/>
            <a:r>
              <a:rPr lang="en-US" sz="1200" kern="1200" dirty="0" smtClean="0">
                <a:solidFill>
                  <a:schemeClr val="tx1"/>
                </a:solidFill>
                <a:effectLst/>
                <a:latin typeface="+mn-lt"/>
                <a:ea typeface="+mn-ea"/>
                <a:cs typeface="+mn-cs"/>
              </a:rPr>
              <a:t>The information on my blog is much easier to search.</a:t>
            </a:r>
          </a:p>
          <a:p>
            <a:pPr rtl="0"/>
            <a:r>
              <a:rPr lang="en-US" sz="1200" kern="1200" dirty="0" smtClean="0">
                <a:solidFill>
                  <a:schemeClr val="tx1"/>
                </a:solidFill>
                <a:effectLst/>
                <a:latin typeface="+mn-lt"/>
                <a:ea typeface="+mn-ea"/>
                <a:cs typeface="+mn-cs"/>
              </a:rPr>
              <a:t>Many other physicians forward me articles that they think would be of interest.</a:t>
            </a:r>
          </a:p>
          <a:p>
            <a:pPr rtl="0"/>
            <a:r>
              <a:rPr lang="en-US" sz="1200" kern="1200" dirty="0" smtClean="0">
                <a:solidFill>
                  <a:schemeClr val="tx1"/>
                </a:solidFill>
                <a:effectLst/>
                <a:latin typeface="+mn-lt"/>
                <a:ea typeface="+mn-ea"/>
                <a:cs typeface="+mn-cs"/>
              </a:rPr>
              <a:t>I can link previous related posts.  This is a lot easier than tracking down other types of references.</a:t>
            </a:r>
          </a:p>
          <a:p>
            <a:pPr rtl="0"/>
            <a:r>
              <a:rPr lang="en-US" sz="1200" kern="1200" dirty="0" smtClean="0">
                <a:solidFill>
                  <a:schemeClr val="tx1"/>
                </a:solidFill>
                <a:effectLst/>
                <a:latin typeface="+mn-lt"/>
                <a:ea typeface="+mn-ea"/>
                <a:cs typeface="+mn-cs"/>
              </a:rPr>
              <a:t>I can use twitter to leverage a great deal of information.  For example, </a:t>
            </a:r>
            <a:r>
              <a:rPr lang="en-US" sz="1200" kern="1200" dirty="0" err="1" smtClean="0">
                <a:solidFill>
                  <a:schemeClr val="tx1"/>
                </a:solidFill>
                <a:effectLst/>
                <a:latin typeface="+mn-lt"/>
                <a:ea typeface="+mn-ea"/>
                <a:cs typeface="+mn-cs"/>
              </a:rPr>
              <a:t>Kipp</a:t>
            </a:r>
            <a:r>
              <a:rPr lang="en-US" sz="1200" kern="1200" dirty="0" smtClean="0">
                <a:solidFill>
                  <a:schemeClr val="tx1"/>
                </a:solidFill>
                <a:effectLst/>
                <a:latin typeface="+mn-lt"/>
                <a:ea typeface="+mn-ea"/>
                <a:cs typeface="+mn-cs"/>
              </a:rPr>
              <a:t> Ellsworth has a twitter feed, @</a:t>
            </a:r>
            <a:r>
              <a:rPr lang="en-US" sz="1200" kern="1200" dirty="0" err="1" smtClean="0">
                <a:solidFill>
                  <a:schemeClr val="tx1"/>
                </a:solidFill>
                <a:effectLst/>
                <a:latin typeface="+mn-lt"/>
                <a:ea typeface="+mn-ea"/>
                <a:cs typeface="+mn-cs"/>
              </a:rPr>
              <a:t>PedNutritionGuy</a:t>
            </a:r>
            <a:r>
              <a:rPr lang="en-US" sz="1200" kern="1200" dirty="0" smtClean="0">
                <a:solidFill>
                  <a:schemeClr val="tx1"/>
                </a:solidFill>
                <a:effectLst/>
                <a:latin typeface="+mn-lt"/>
                <a:ea typeface="+mn-ea"/>
                <a:cs typeface="+mn-cs"/>
              </a:rPr>
              <a:t>, which cites a large number of relevant nutritional studies.</a:t>
            </a:r>
          </a:p>
          <a:p>
            <a:pPr rtl="0"/>
            <a:r>
              <a:rPr lang="en-US" sz="1200" kern="1200" dirty="0" smtClean="0">
                <a:solidFill>
                  <a:schemeClr val="tx1"/>
                </a:solidFill>
                <a:effectLst/>
                <a:latin typeface="+mn-lt"/>
                <a:ea typeface="+mn-ea"/>
                <a:cs typeface="+mn-cs"/>
              </a:rPr>
              <a:t>The blog site has a lot of tools, like widgets, which can help present useful information</a:t>
            </a:r>
          </a:p>
          <a:p>
            <a:pPr rtl="0"/>
            <a:r>
              <a:rPr lang="en-US" sz="1200" kern="1200" dirty="0" smtClean="0">
                <a:solidFill>
                  <a:schemeClr val="tx1"/>
                </a:solidFill>
                <a:effectLst/>
                <a:latin typeface="+mn-lt"/>
                <a:ea typeface="+mn-ea"/>
                <a:cs typeface="+mn-cs"/>
              </a:rPr>
              <a:t>Since my blog is mainly for health professionals, I have on occasion written patient-related information for our hospital blog: </a:t>
            </a:r>
            <a:r>
              <a:rPr lang="en-US" sz="1200" kern="1200" dirty="0" smtClean="0">
                <a:solidFill>
                  <a:schemeClr val="tx1"/>
                </a:solidFill>
                <a:effectLst/>
                <a:latin typeface="+mn-lt"/>
                <a:ea typeface="+mn-ea"/>
                <a:cs typeface="+mn-cs"/>
                <a:hlinkClick r:id="rId5"/>
              </a:rPr>
              <a:t>When a Child Swallows a </a:t>
            </a:r>
            <a:r>
              <a:rPr lang="en-US" sz="1200" i="1" kern="1200" dirty="0" smtClean="0">
                <a:solidFill>
                  <a:schemeClr val="tx1"/>
                </a:solidFill>
                <a:effectLst/>
                <a:latin typeface="+mn-lt"/>
                <a:ea typeface="+mn-ea"/>
                <a:cs typeface="+mn-cs"/>
                <a:hlinkClick r:id="rId5"/>
              </a:rPr>
              <a:t>Button Battery</a:t>
            </a:r>
            <a:r>
              <a:rPr lang="en-US" sz="1200" kern="1200" dirty="0" smtClean="0">
                <a:solidFill>
                  <a:schemeClr val="tx1"/>
                </a:solidFill>
                <a:effectLst/>
                <a:latin typeface="+mn-lt"/>
                <a:ea typeface="+mn-ea"/>
                <a:cs typeface="+mn-cs"/>
                <a:hlinkClick r:id="rId5"/>
              </a:rPr>
              <a:t> - Dedicated to All Better</a:t>
            </a:r>
            <a:r>
              <a:rPr lang="en-US" sz="1200" kern="1200" dirty="0" smtClean="0">
                <a:solidFill>
                  <a:schemeClr val="tx1"/>
                </a:solidFill>
                <a:effectLst/>
                <a:latin typeface="+mn-lt"/>
                <a:ea typeface="+mn-ea"/>
                <a:cs typeface="+mn-cs"/>
              </a:rPr>
              <a:t>.  I've been told that this posting has had more than a thousand views.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15</a:t>
            </a:fld>
            <a:endParaRPr lang="en-US" dirty="0"/>
          </a:p>
        </p:txBody>
      </p:sp>
    </p:spTree>
    <p:extLst>
      <p:ext uri="{BB962C8B-B14F-4D97-AF65-F5344CB8AC3E}">
        <p14:creationId xmlns:p14="http://schemas.microsoft.com/office/powerpoint/2010/main" val="268753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26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0963" name="Rectangle 25"/>
          <p:cNvSpPr>
            <a:spLocks noGrp="1" noChangeArrowheads="1"/>
          </p:cNvSpPr>
          <p:nvPr>
            <p:ph type="ftr" sz="quarter" idx="4"/>
          </p:nvPr>
        </p:nvSpPr>
        <p:spPr>
          <a:noFill/>
        </p:spPr>
        <p:txBody>
          <a:bodyPr/>
          <a:lstStyle/>
          <a:p>
            <a:r>
              <a:rPr lang="en-US" dirty="0" smtClean="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27</a:t>
            </a:fld>
            <a:endParaRPr lang="en-US" dirty="0" smtClean="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1987" name="Rectangle 25"/>
          <p:cNvSpPr>
            <a:spLocks noGrp="1" noChangeArrowheads="1"/>
          </p:cNvSpPr>
          <p:nvPr>
            <p:ph type="ftr" sz="quarter" idx="4"/>
          </p:nvPr>
        </p:nvSpPr>
        <p:spPr>
          <a:noFill/>
        </p:spPr>
        <p:txBody>
          <a:bodyPr/>
          <a:lstStyle/>
          <a:p>
            <a:r>
              <a:rPr lang="en-US" dirty="0" smtClean="0"/>
              <a:t>Microsoft Confidential</a:t>
            </a:r>
          </a:p>
        </p:txBody>
      </p:sp>
      <p:sp>
        <p:nvSpPr>
          <p:cNvPr id="41988" name="Rectangle 26"/>
          <p:cNvSpPr>
            <a:spLocks noGrp="1" noChangeArrowheads="1"/>
          </p:cNvSpPr>
          <p:nvPr>
            <p:ph type="sldNum" sz="quarter" idx="5"/>
          </p:nvPr>
        </p:nvSpPr>
        <p:spPr>
          <a:noFill/>
        </p:spPr>
        <p:txBody>
          <a:bodyPr/>
          <a:lstStyle/>
          <a:p>
            <a:fld id="{B2B44A5F-6CE4-493C-A0D7-6834FF76660C}" type="slidenum">
              <a:rPr lang="en-US" smtClean="0"/>
              <a:pPr/>
              <a:t>28</a:t>
            </a:fld>
            <a:endParaRPr lang="en-US" dirty="0" smtClean="0"/>
          </a:p>
        </p:txBody>
      </p:sp>
      <p:sp>
        <p:nvSpPr>
          <p:cNvPr id="41989" name="Rectangle 2"/>
          <p:cNvSpPr>
            <a:spLocks noGrp="1" noRot="1" noChangeAspect="1" noChangeArrowheads="1" noTextEdit="1"/>
          </p:cNvSpPr>
          <p:nvPr>
            <p:ph type="sldImg"/>
          </p:nvPr>
        </p:nvSpPr>
        <p:spPr>
          <a:xfrm>
            <a:off x="1143000" y="450850"/>
            <a:ext cx="4572000" cy="3429000"/>
          </a:xfrm>
          <a:ln/>
        </p:spPr>
      </p:sp>
      <p:sp>
        <p:nvSpPr>
          <p:cNvPr id="41990" name="Rectangle 3"/>
          <p:cNvSpPr>
            <a:spLocks noGrp="1" noChangeArrowheads="1"/>
          </p:cNvSpPr>
          <p:nvPr>
            <p:ph type="body" idx="1"/>
          </p:nvPr>
        </p:nvSpPr>
        <p:spPr>
          <a:xfrm>
            <a:off x="307492" y="4130104"/>
            <a:ext cx="6261652" cy="4554823"/>
          </a:xfrm>
          <a:noFill/>
          <a:ln/>
        </p:spPr>
        <p:txBody>
          <a:bodyPr/>
          <a:lstStyle/>
          <a:p>
            <a:pPr>
              <a:buFontTx/>
              <a:buNone/>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9/19/2013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9/19/2013</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9/19/2013</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iming>
    <p:tnLst>
      <p:par>
        <p:cT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33charts.com/" TargetMode="External"/><Relationship Id="rId3" Type="http://schemas.openxmlformats.org/officeDocument/2006/relationships/tags" Target="../tags/tag12.xml"/><Relationship Id="rId7" Type="http://schemas.openxmlformats.org/officeDocument/2006/relationships/hyperlink" Target="http://www.dedicatedtoallbetter.org/" TargetMode="Externa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hyperlink" Target="http://www.google.com/url?sa=t&amp;rct=j&amp;q=&amp;esrc=s&amp;frm=1&amp;source=web&amp;cd=1&amp;ved=0CC0QFjAA&amp;url=http://gutsandgrowth.wordpress.com/&amp;ei=6hQWUqujCNGj4AP9jIFg&amp;usg=AFQjCNGlmWh2B-buGpqhjJZKbmoRaRO4uQ&amp;sig2=1yaYtQAnOXFMasTLc_1hjw&amp;bvm=bv.51156542,d.dmg" TargetMode="External"/><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981200" y="2286000"/>
            <a:ext cx="6789824" cy="1470025"/>
          </a:xfrm>
        </p:spPr>
        <p:txBody>
          <a:bodyPr/>
          <a:lstStyle/>
          <a:p>
            <a:r>
              <a:rPr lang="en-US" dirty="0" smtClean="0">
                <a:latin typeface="Verdana" pitchFamily="34" charset="0"/>
                <a:ea typeface="Verdana" pitchFamily="34" charset="0"/>
                <a:cs typeface="Verdana" pitchFamily="34" charset="0"/>
              </a:rPr>
              <a:t>Social Media for Pediatric GI</a:t>
            </a:r>
            <a:endParaRPr lang="en-US" dirty="0">
              <a:latin typeface="Verdana" pitchFamily="34" charset="0"/>
              <a:ea typeface="Verdana" pitchFamily="34" charset="0"/>
              <a:cs typeface="Verdana" pitchFamily="34" charset="0"/>
            </a:endParaRPr>
          </a:p>
        </p:txBody>
      </p:sp>
      <p:sp>
        <p:nvSpPr>
          <p:cNvPr id="3" name="Subtitle 2"/>
          <p:cNvSpPr>
            <a:spLocks noGrp="1"/>
          </p:cNvSpPr>
          <p:nvPr>
            <p:ph type="subTitle" idx="1"/>
            <p:custDataLst>
              <p:tags r:id="rId3"/>
            </p:custDataLst>
          </p:nvPr>
        </p:nvSpPr>
        <p:spPr>
          <a:xfrm>
            <a:off x="3886200" y="3962400"/>
            <a:ext cx="4772528" cy="990600"/>
          </a:xfrm>
        </p:spPr>
        <p:txBody>
          <a:bodyPr>
            <a:normAutofit/>
          </a:bodyPr>
          <a:lstStyle/>
          <a:p>
            <a:r>
              <a:rPr lang="en-US" sz="2400" dirty="0" smtClean="0">
                <a:latin typeface="Verdana" pitchFamily="34" charset="0"/>
                <a:ea typeface="Verdana" pitchFamily="34" charset="0"/>
                <a:cs typeface="Verdana" pitchFamily="34" charset="0"/>
              </a:rPr>
              <a:t>Jay </a:t>
            </a:r>
            <a:r>
              <a:rPr lang="en-US" sz="2400" dirty="0" err="1" smtClean="0">
                <a:latin typeface="Verdana" pitchFamily="34" charset="0"/>
                <a:ea typeface="Verdana" pitchFamily="34" charset="0"/>
                <a:cs typeface="Verdana" pitchFamily="34" charset="0"/>
              </a:rPr>
              <a:t>Hochman</a:t>
            </a:r>
            <a:r>
              <a:rPr lang="en-US" sz="2400" dirty="0" smtClean="0">
                <a:latin typeface="Verdana" pitchFamily="34" charset="0"/>
                <a:ea typeface="Verdana" pitchFamily="34" charset="0"/>
                <a:cs typeface="Verdana" pitchFamily="34" charset="0"/>
              </a:rPr>
              <a:t>, MD</a:t>
            </a:r>
          </a:p>
          <a:p>
            <a:r>
              <a:rPr lang="en-US" sz="2400" dirty="0" smtClean="0">
                <a:latin typeface="Verdana" pitchFamily="34" charset="0"/>
                <a:ea typeface="Verdana" pitchFamily="34" charset="0"/>
                <a:cs typeface="Verdana" pitchFamily="34" charset="0"/>
              </a:rPr>
              <a:t>October 9, 2013</a:t>
            </a:r>
            <a:endParaRPr lang="en-US" sz="2400" dirty="0">
              <a:latin typeface="Verdana" pitchFamily="34" charset="0"/>
              <a:ea typeface="Verdana" pitchFamily="34" charset="0"/>
              <a:cs typeface="Verdana" pitchFamily="34"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latin typeface="Verdana" pitchFamily="34" charset="0"/>
                <a:ea typeface="Verdana" pitchFamily="34" charset="0"/>
                <a:cs typeface="Verdana" pitchFamily="34" charset="0"/>
              </a:rPr>
              <a:t>Objectives</a:t>
            </a:r>
            <a:endParaRPr lang="en-US" dirty="0">
              <a:latin typeface="Verdana" pitchFamily="34" charset="0"/>
              <a:ea typeface="Verdana" pitchFamily="34" charset="0"/>
              <a:cs typeface="Verdana" pitchFamily="34" charset="0"/>
            </a:endParaRPr>
          </a:p>
        </p:txBody>
      </p:sp>
      <p:sp>
        <p:nvSpPr>
          <p:cNvPr id="5" name="Content Placeholder 4"/>
          <p:cNvSpPr>
            <a:spLocks noGrp="1"/>
          </p:cNvSpPr>
          <p:nvPr>
            <p:ph idx="1"/>
            <p:custDataLst>
              <p:tags r:id="rId3"/>
            </p:custDataLst>
          </p:nvPr>
        </p:nvSpPr>
        <p:spPr/>
        <p:txBody>
          <a:bodyPr>
            <a:normAutofit/>
          </a:bodyPr>
          <a:lstStyle/>
          <a:p>
            <a:r>
              <a:rPr lang="en-US" dirty="0" smtClean="0">
                <a:latin typeface="Verdana" pitchFamily="34" charset="0"/>
                <a:ea typeface="Verdana" pitchFamily="34" charset="0"/>
                <a:cs typeface="Verdana" pitchFamily="34" charset="0"/>
              </a:rPr>
              <a:t>Discuss online reputation</a:t>
            </a:r>
          </a:p>
          <a:p>
            <a:r>
              <a:rPr lang="en-US" dirty="0" smtClean="0">
                <a:latin typeface="Verdana" pitchFamily="34" charset="0"/>
                <a:ea typeface="Verdana" pitchFamily="34" charset="0"/>
                <a:cs typeface="Verdana" pitchFamily="34" charset="0"/>
              </a:rPr>
              <a:t>Describe constructing a blog</a:t>
            </a:r>
          </a:p>
          <a:p>
            <a:r>
              <a:rPr lang="en-US" dirty="0" smtClean="0">
                <a:latin typeface="Verdana" pitchFamily="34" charset="0"/>
                <a:ea typeface="Verdana" pitchFamily="34" charset="0"/>
                <a:cs typeface="Verdana" pitchFamily="34" charset="0"/>
              </a:rPr>
              <a:t>Discuss blog’s utility</a:t>
            </a:r>
          </a:p>
          <a:p>
            <a:r>
              <a:rPr lang="en-US" dirty="0">
                <a:latin typeface="Verdana" pitchFamily="34" charset="0"/>
                <a:cs typeface="Verdana" pitchFamily="34" charset="0"/>
              </a:rPr>
              <a:t>Review opportunities to use social media for knowledge translation</a:t>
            </a:r>
          </a:p>
          <a:p>
            <a:endParaRPr lang="en-US"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95400" y="2363450"/>
            <a:ext cx="6781800" cy="3808750"/>
          </a:xfrm>
          <a:prstGeom prst="rect">
            <a:avLst/>
          </a:prstGeom>
          <a:noFill/>
        </p:spPr>
        <p:txBody>
          <a:bodyPr wrap="square" rtlCol="0">
            <a:normAutofit/>
          </a:bodyPr>
          <a:lstStyle/>
          <a:p>
            <a:pPr marL="0" lvl="1"/>
            <a:r>
              <a:rPr lang="en-CA" sz="3200" dirty="0">
                <a:latin typeface="Verdana" pitchFamily="-112" charset="0"/>
                <a:ea typeface="ＭＳ Ｐゴシック" pitchFamily="-112" charset="-128"/>
                <a:cs typeface="Verdana" pitchFamily="-112" charset="0"/>
              </a:rPr>
              <a:t>What do you hope to achieve by sharing your </a:t>
            </a:r>
            <a:r>
              <a:rPr lang="en-CA" sz="3200" dirty="0" smtClean="0">
                <a:latin typeface="Verdana" pitchFamily="-112" charset="0"/>
                <a:ea typeface="ＭＳ Ｐゴシック" pitchFamily="-112" charset="-128"/>
                <a:cs typeface="Verdana" pitchFamily="-112" charset="0"/>
              </a:rPr>
              <a:t>message?</a:t>
            </a:r>
          </a:p>
          <a:p>
            <a:pPr marL="0" lvl="1"/>
            <a:endParaRPr lang="en-US" sz="3200" dirty="0" smtClean="0">
              <a:latin typeface="Verdana" pitchFamily="-112" charset="0"/>
              <a:ea typeface="ＭＳ Ｐゴシック" pitchFamily="-112" charset="-128"/>
              <a:cs typeface="Verdana" pitchFamily="-112" charset="0"/>
            </a:endParaRPr>
          </a:p>
          <a:p>
            <a:pPr marL="0" lvl="1"/>
            <a:r>
              <a:rPr lang="en-CA" sz="3200" dirty="0" smtClean="0">
                <a:latin typeface="Verdana" pitchFamily="-112" charset="0"/>
                <a:ea typeface="ＭＳ Ｐゴシック" pitchFamily="-112" charset="-128"/>
                <a:cs typeface="Verdana" pitchFamily="-112" charset="0"/>
              </a:rPr>
              <a:t>Who </a:t>
            </a:r>
            <a:r>
              <a:rPr lang="en-CA" sz="3200" dirty="0">
                <a:latin typeface="Verdana" pitchFamily="-112" charset="0"/>
                <a:ea typeface="ＭＳ Ｐゴシック" pitchFamily="-112" charset="-128"/>
                <a:cs typeface="Verdana" pitchFamily="-112" charset="0"/>
              </a:rPr>
              <a:t>is your target </a:t>
            </a:r>
            <a:r>
              <a:rPr lang="en-CA" sz="3200" dirty="0" smtClean="0">
                <a:latin typeface="Verdana" pitchFamily="-112" charset="0"/>
                <a:ea typeface="ＭＳ Ｐゴシック" pitchFamily="-112" charset="-128"/>
                <a:cs typeface="Verdana" pitchFamily="-112" charset="0"/>
              </a:rPr>
              <a:t>audience?</a:t>
            </a:r>
          </a:p>
          <a:p>
            <a:endParaRPr lang="en-US" sz="7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7600" y="-1"/>
            <a:ext cx="7765662" cy="16476125"/>
          </a:xfrm>
          <a:prstGeom prst="rect">
            <a:avLst/>
          </a:prstGeom>
        </p:spPr>
      </p:pic>
      <p:sp>
        <p:nvSpPr>
          <p:cNvPr id="2" name="TextBox 1"/>
          <p:cNvSpPr txBox="1"/>
          <p:nvPr/>
        </p:nvSpPr>
        <p:spPr>
          <a:xfrm>
            <a:off x="1316064" y="884673"/>
            <a:ext cx="5105400" cy="1200329"/>
          </a:xfrm>
          <a:prstGeom prst="rect">
            <a:avLst/>
          </a:prstGeom>
          <a:noFill/>
        </p:spPr>
        <p:txBody>
          <a:bodyPr wrap="square" rtlCol="0">
            <a:spAutoFit/>
          </a:bodyPr>
          <a:lstStyle/>
          <a:p>
            <a:r>
              <a:rPr lang="en-US" sz="7200" dirty="0" smtClean="0">
                <a:latin typeface="Verdana" pitchFamily="34" charset="0"/>
                <a:ea typeface="Verdana" pitchFamily="34" charset="0"/>
                <a:cs typeface="Verdana" pitchFamily="34" charset="0"/>
              </a:rPr>
              <a:t>Questions</a:t>
            </a:r>
            <a:endParaRPr lang="en-US" sz="7200" dirty="0">
              <a:latin typeface="Verdana" pitchFamily="34" charset="0"/>
              <a:ea typeface="Verdana" pitchFamily="34" charset="0"/>
              <a:cs typeface="Verdana" pitchFamily="34"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76600" y="2087940"/>
            <a:ext cx="5206554" cy="3855660"/>
          </a:xfrm>
          <a:prstGeom prst="rect">
            <a:avLst/>
          </a:prstGeom>
          <a:noFill/>
        </p:spPr>
        <p:txBody>
          <a:bodyPr wrap="square" rtlCol="0">
            <a:normAutofit/>
          </a:bodyPr>
          <a:lstStyle/>
          <a:p>
            <a:r>
              <a:rPr lang="en-US" sz="7200" dirty="0" smtClean="0"/>
              <a:t>New Environment </a:t>
            </a:r>
            <a:endParaRPr lang="en-US" sz="7200"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0"/>
            <a:ext cx="7765662" cy="16476125"/>
          </a:xfrm>
          <a:prstGeom prst="rect">
            <a:avLst/>
          </a:prstGeom>
        </p:spPr>
      </p:pic>
      <p:pic>
        <p:nvPicPr>
          <p:cNvPr id="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6800" y="605004"/>
            <a:ext cx="3117850" cy="535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284663" y="381000"/>
            <a:ext cx="4693786"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12662" y="6400800"/>
            <a:ext cx="5188338" cy="369332"/>
          </a:xfrm>
          <a:prstGeom prst="rect">
            <a:avLst/>
          </a:prstGeom>
          <a:noFill/>
        </p:spPr>
        <p:txBody>
          <a:bodyPr wrap="square" rtlCol="0">
            <a:spAutoFit/>
          </a:bodyPr>
          <a:lstStyle/>
          <a:p>
            <a:r>
              <a:rPr lang="en-US" dirty="0" smtClean="0"/>
              <a:t>Slide content borrowed from Eric </a:t>
            </a:r>
            <a:r>
              <a:rPr lang="en-US" dirty="0" err="1" smtClean="0"/>
              <a:t>Benchimol</a:t>
            </a:r>
            <a:endParaRPr lang="en-US" dirty="0"/>
          </a:p>
        </p:txBody>
      </p:sp>
    </p:spTree>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Why I Started to Blog</a:t>
            </a:r>
            <a:endParaRPr lang="en-US" dirty="0"/>
          </a:p>
        </p:txBody>
      </p:sp>
      <p:sp>
        <p:nvSpPr>
          <p:cNvPr id="5" name="Content Placeholder 4"/>
          <p:cNvSpPr>
            <a:spLocks noGrp="1"/>
          </p:cNvSpPr>
          <p:nvPr>
            <p:ph idx="1"/>
          </p:nvPr>
        </p:nvSpPr>
        <p:spPr/>
        <p:txBody>
          <a:bodyPr/>
          <a:lstStyle/>
          <a:p>
            <a:r>
              <a:rPr lang="en-US" dirty="0" smtClean="0"/>
              <a:t>Death of the Palm Pilot</a:t>
            </a:r>
          </a:p>
          <a:p>
            <a:pPr lvl="1"/>
            <a:r>
              <a:rPr lang="en-US" dirty="0" smtClean="0"/>
              <a:t>Point of care useful information</a:t>
            </a:r>
          </a:p>
          <a:p>
            <a:r>
              <a:rPr lang="en-US" dirty="0" smtClean="0"/>
              <a:t>NASPGHAN meeting 2011 &amp; Bryan </a:t>
            </a:r>
            <a:r>
              <a:rPr lang="en-US" dirty="0" err="1" smtClean="0"/>
              <a:t>Vartabedien’s</a:t>
            </a:r>
            <a:r>
              <a:rPr lang="en-US" dirty="0" smtClean="0"/>
              <a:t> ideas (33charts)</a:t>
            </a:r>
          </a:p>
          <a:p>
            <a:pPr lvl="1"/>
            <a:r>
              <a:rPr lang="en-US" dirty="0" smtClean="0"/>
              <a:t>Physician voices important</a:t>
            </a:r>
          </a:p>
          <a:p>
            <a:pPr lvl="1"/>
            <a:r>
              <a:rPr lang="en-US" dirty="0" smtClean="0"/>
              <a:t>Digital Footprint</a:t>
            </a:r>
            <a:endParaRPr lang="en-US" dirty="0"/>
          </a:p>
        </p:txBody>
      </p:sp>
    </p:spTree>
    <p:extLst>
      <p:ext uri="{BB962C8B-B14F-4D97-AF65-F5344CB8AC3E}">
        <p14:creationId xmlns:p14="http://schemas.microsoft.com/office/powerpoint/2010/main" val="3200637382"/>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Reputation</a:t>
            </a:r>
            <a:endParaRPr lang="en-US" dirty="0"/>
          </a:p>
        </p:txBody>
      </p:sp>
      <p:sp>
        <p:nvSpPr>
          <p:cNvPr id="3" name="Content Placeholder 2"/>
          <p:cNvSpPr>
            <a:spLocks noGrp="1"/>
          </p:cNvSpPr>
          <p:nvPr>
            <p:ph idx="1"/>
          </p:nvPr>
        </p:nvSpPr>
        <p:spPr>
          <a:xfrm>
            <a:off x="762000" y="1447800"/>
            <a:ext cx="8001000" cy="4754563"/>
          </a:xfrm>
        </p:spPr>
        <p:txBody>
          <a:bodyPr>
            <a:normAutofit fontScale="77500" lnSpcReduction="20000"/>
          </a:bodyPr>
          <a:lstStyle/>
          <a:p>
            <a:r>
              <a:rPr lang="en-US" dirty="0" smtClean="0"/>
              <a:t>Create positive content</a:t>
            </a:r>
          </a:p>
          <a:p>
            <a:pPr lvl="1"/>
            <a:r>
              <a:rPr lang="en-US" dirty="0"/>
              <a:t>Post your own </a:t>
            </a:r>
            <a:r>
              <a:rPr lang="en-US" dirty="0" smtClean="0"/>
              <a:t>profile (</a:t>
            </a:r>
            <a:r>
              <a:rPr lang="en-US" dirty="0" err="1" smtClean="0"/>
              <a:t>eg</a:t>
            </a:r>
            <a:r>
              <a:rPr lang="en-US" dirty="0" smtClean="0"/>
              <a:t>. LinkedIn.com)</a:t>
            </a:r>
          </a:p>
          <a:p>
            <a:pPr lvl="1"/>
            <a:r>
              <a:rPr lang="en-US" dirty="0" smtClean="0"/>
              <a:t>Bio on twitter (even if you don’t tweet)</a:t>
            </a:r>
          </a:p>
          <a:p>
            <a:pPr lvl="1"/>
            <a:r>
              <a:rPr lang="en-US" smtClean="0"/>
              <a:t>YouTube.com profile</a:t>
            </a:r>
            <a:endParaRPr lang="en-US" dirty="0" smtClean="0"/>
          </a:p>
          <a:p>
            <a:r>
              <a:rPr lang="en-US" dirty="0" smtClean="0"/>
              <a:t>Google yourself</a:t>
            </a:r>
          </a:p>
          <a:p>
            <a:pPr lvl="1"/>
            <a:r>
              <a:rPr lang="en-US" dirty="0" smtClean="0"/>
              <a:t>Google.com/alerts</a:t>
            </a:r>
          </a:p>
          <a:p>
            <a:r>
              <a:rPr lang="en-US" dirty="0" smtClean="0"/>
              <a:t>Personal websites</a:t>
            </a:r>
          </a:p>
          <a:p>
            <a:pPr lvl="1"/>
            <a:r>
              <a:rPr lang="en-US" dirty="0" smtClean="0"/>
              <a:t>About.me or Flavors.me</a:t>
            </a:r>
          </a:p>
          <a:p>
            <a:r>
              <a:rPr lang="en-US" dirty="0" smtClean="0"/>
              <a:t>Buy Web address of your own name</a:t>
            </a:r>
          </a:p>
          <a:p>
            <a:pPr lvl="1"/>
            <a:r>
              <a:rPr lang="en-US" dirty="0" smtClean="0"/>
              <a:t>GoDaddy.com</a:t>
            </a:r>
          </a:p>
          <a:p>
            <a:r>
              <a:rPr lang="en-US" dirty="0" smtClean="0"/>
              <a:t>Take down bad content</a:t>
            </a:r>
          </a:p>
          <a:p>
            <a:pPr lvl="1"/>
            <a:r>
              <a:rPr lang="en-US" dirty="0" smtClean="0"/>
              <a:t>Find site administrator WhoIs.com</a:t>
            </a:r>
          </a:p>
          <a:p>
            <a:pPr lvl="1"/>
            <a:r>
              <a:rPr lang="en-US" dirty="0" smtClean="0"/>
              <a:t>Possible cease and desist letter</a:t>
            </a:r>
            <a:endParaRPr lang="en-US" dirty="0"/>
          </a:p>
        </p:txBody>
      </p:sp>
    </p:spTree>
    <p:extLst>
      <p:ext uri="{BB962C8B-B14F-4D97-AF65-F5344CB8AC3E}">
        <p14:creationId xmlns:p14="http://schemas.microsoft.com/office/powerpoint/2010/main" val="771427461"/>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Reputation</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C:\Users\jhochman\AppData\Local\Microsoft\Windows\Temporary Internet Files\Content.IE5\W58W6RCO\photo.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71600" y="1236604"/>
            <a:ext cx="6858000" cy="512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991250"/>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Is it Hard to Start a Blog?</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No –I did this without hardly any help from my teenage sons</a:t>
            </a:r>
          </a:p>
          <a:p>
            <a:r>
              <a:rPr lang="en-US" dirty="0" smtClean="0"/>
              <a:t>Cost -$0 </a:t>
            </a:r>
            <a:r>
              <a:rPr lang="en-US" dirty="0" smtClean="0">
                <a:sym typeface="Wingdings" pitchFamily="2" charset="2"/>
              </a:rPr>
              <a:t>more</a:t>
            </a:r>
          </a:p>
          <a:p>
            <a:r>
              <a:rPr lang="en-US" dirty="0" smtClean="0">
                <a:sym typeface="Wingdings" pitchFamily="2" charset="2"/>
              </a:rPr>
              <a:t>Millions of blogs: </a:t>
            </a:r>
          </a:p>
          <a:p>
            <a:pPr lvl="1"/>
            <a:r>
              <a:rPr lang="en-US" dirty="0" smtClean="0">
                <a:sym typeface="Wingdings" pitchFamily="2" charset="2"/>
              </a:rPr>
              <a:t>Nate Silver</a:t>
            </a:r>
          </a:p>
          <a:p>
            <a:pPr lvl="1"/>
            <a:r>
              <a:rPr lang="en-US" dirty="0" err="1" smtClean="0">
                <a:sym typeface="Wingdings" pitchFamily="2" charset="2"/>
              </a:rPr>
              <a:t>KevinMD</a:t>
            </a:r>
            <a:endParaRPr lang="en-US" dirty="0">
              <a:sym typeface="Wingdings" pitchFamily="2" charset="2"/>
            </a:endParaRPr>
          </a:p>
          <a:p>
            <a:pPr lvl="1"/>
            <a:r>
              <a:rPr lang="en-US" dirty="0" smtClean="0">
                <a:sym typeface="Wingdings" pitchFamily="2" charset="2"/>
              </a:rPr>
              <a:t>Dedicated to all Better</a:t>
            </a:r>
          </a:p>
          <a:p>
            <a:pPr lvl="1"/>
            <a:r>
              <a:rPr lang="en-US" dirty="0" smtClean="0">
                <a:sym typeface="Wingdings" pitchFamily="2" charset="2"/>
              </a:rPr>
              <a:t>Photo blogs</a:t>
            </a:r>
          </a:p>
          <a:p>
            <a:pPr lvl="1"/>
            <a:r>
              <a:rPr lang="en-US" dirty="0" smtClean="0">
                <a:sym typeface="Wingdings" pitchFamily="2" charset="2"/>
              </a:rPr>
              <a:t>Turning 50 blogs</a:t>
            </a:r>
            <a:endParaRPr lang="en-US" dirty="0"/>
          </a:p>
        </p:txBody>
      </p:sp>
    </p:spTree>
    <p:extLst>
      <p:ext uri="{BB962C8B-B14F-4D97-AF65-F5344CB8AC3E}">
        <p14:creationId xmlns:p14="http://schemas.microsoft.com/office/powerpoint/2010/main" val="2280547978"/>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Blog Goals</a:t>
            </a:r>
            <a:endParaRPr lang="en-US" dirty="0"/>
          </a:p>
        </p:txBody>
      </p:sp>
      <p:sp>
        <p:nvSpPr>
          <p:cNvPr id="5" name="Content Placeholder 4"/>
          <p:cNvSpPr>
            <a:spLocks noGrp="1"/>
          </p:cNvSpPr>
          <p:nvPr>
            <p:ph idx="1"/>
          </p:nvPr>
        </p:nvSpPr>
        <p:spPr/>
        <p:txBody>
          <a:bodyPr/>
          <a:lstStyle/>
          <a:p>
            <a:r>
              <a:rPr lang="en-US" dirty="0" smtClean="0"/>
              <a:t>Archive journal articles with easy search</a:t>
            </a:r>
          </a:p>
          <a:p>
            <a:r>
              <a:rPr lang="en-US" dirty="0" smtClean="0"/>
              <a:t>Digital footprint</a:t>
            </a:r>
          </a:p>
          <a:p>
            <a:r>
              <a:rPr lang="en-US" dirty="0" smtClean="0"/>
              <a:t>Add voice to topics on drug safety, vaccines, antibiotics</a:t>
            </a:r>
          </a:p>
          <a:p>
            <a:r>
              <a:rPr lang="en-US" dirty="0" smtClean="0"/>
              <a:t>Share information with colleagues and mid-level providers</a:t>
            </a:r>
          </a:p>
          <a:p>
            <a:r>
              <a:rPr lang="en-US" dirty="0" smtClean="0"/>
              <a:t>Promote group’s publications</a:t>
            </a:r>
            <a:endParaRPr lang="en-US" dirty="0"/>
          </a:p>
        </p:txBody>
      </p:sp>
    </p:spTree>
    <p:extLst>
      <p:ext uri="{BB962C8B-B14F-4D97-AF65-F5344CB8AC3E}">
        <p14:creationId xmlns:p14="http://schemas.microsoft.com/office/powerpoint/2010/main" val="1595148308"/>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Recent Post</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086974" y="1219200"/>
            <a:ext cx="7218825" cy="5638800"/>
          </a:xfrm>
          <a:prstGeom prst="rect">
            <a:avLst/>
          </a:prstGeom>
        </p:spPr>
      </p:pic>
    </p:spTree>
    <p:extLst>
      <p:ext uri="{BB962C8B-B14F-4D97-AF65-F5344CB8AC3E}">
        <p14:creationId xmlns:p14="http://schemas.microsoft.com/office/powerpoint/2010/main" val="4209640490"/>
      </p:ext>
    </p:extLst>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Recent Post</a:t>
            </a:r>
          </a:p>
        </p:txBody>
      </p:sp>
      <p:pic>
        <p:nvPicPr>
          <p:cNvPr id="4" name="Picture 3"/>
          <p:cNvPicPr>
            <a:picLocks noChangeAspect="1"/>
          </p:cNvPicPr>
          <p:nvPr/>
        </p:nvPicPr>
        <p:blipFill>
          <a:blip r:embed="rId2"/>
          <a:stretch>
            <a:fillRect/>
          </a:stretch>
        </p:blipFill>
        <p:spPr>
          <a:xfrm>
            <a:off x="2057400" y="1151602"/>
            <a:ext cx="4987150" cy="5186341"/>
          </a:xfrm>
          <a:prstGeom prst="rect">
            <a:avLst/>
          </a:prstGeom>
        </p:spPr>
      </p:pic>
    </p:spTree>
    <p:extLst>
      <p:ext uri="{BB962C8B-B14F-4D97-AF65-F5344CB8AC3E}">
        <p14:creationId xmlns:p14="http://schemas.microsoft.com/office/powerpoint/2010/main" val="1951934010"/>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583823" y="128899"/>
            <a:ext cx="7140181" cy="6339921"/>
          </a:xfrm>
          <a:prstGeom prst="rect">
            <a:avLst/>
          </a:prstGeom>
        </p:spPr>
      </p:pic>
    </p:spTree>
    <p:extLst>
      <p:ext uri="{BB962C8B-B14F-4D97-AF65-F5344CB8AC3E}">
        <p14:creationId xmlns:p14="http://schemas.microsoft.com/office/powerpoint/2010/main" val="249820358"/>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 Started –Part 1</a:t>
            </a:r>
            <a:endParaRPr lang="en-US" dirty="0"/>
          </a:p>
        </p:txBody>
      </p:sp>
      <p:sp>
        <p:nvSpPr>
          <p:cNvPr id="3" name="Content Placeholder 2"/>
          <p:cNvSpPr>
            <a:spLocks noGrp="1"/>
          </p:cNvSpPr>
          <p:nvPr>
            <p:ph idx="1"/>
          </p:nvPr>
        </p:nvSpPr>
        <p:spPr/>
        <p:txBody>
          <a:bodyPr/>
          <a:lstStyle/>
          <a:p>
            <a:r>
              <a:rPr lang="en-US" dirty="0" smtClean="0"/>
              <a:t>Went to </a:t>
            </a:r>
            <a:r>
              <a:rPr lang="en-US" dirty="0" err="1" smtClean="0"/>
              <a:t>Wordpress</a:t>
            </a:r>
            <a:endParaRPr lang="en-US" dirty="0" smtClean="0"/>
          </a:p>
          <a:p>
            <a:pPr lvl="1"/>
            <a:r>
              <a:rPr lang="en-US" dirty="0"/>
              <a:t>B</a:t>
            </a:r>
            <a:r>
              <a:rPr lang="en-US" dirty="0" smtClean="0"/>
              <a:t>logger.com</a:t>
            </a:r>
          </a:p>
          <a:p>
            <a:pPr lvl="1"/>
            <a:r>
              <a:rPr lang="en-US" dirty="0" smtClean="0"/>
              <a:t>Squarespace.com</a:t>
            </a:r>
          </a:p>
          <a:p>
            <a:pPr lvl="1"/>
            <a:r>
              <a:rPr lang="en-US" dirty="0" smtClean="0"/>
              <a:t>TypePad.com</a:t>
            </a:r>
          </a:p>
          <a:p>
            <a:r>
              <a:rPr lang="en-US" dirty="0" smtClean="0"/>
              <a:t>Picked a Template</a:t>
            </a:r>
          </a:p>
          <a:p>
            <a:r>
              <a:rPr lang="en-US" dirty="0" smtClean="0"/>
              <a:t>Created a </a:t>
            </a:r>
            <a:r>
              <a:rPr lang="en-US" dirty="0" err="1" smtClean="0"/>
              <a:t>Gravatar</a:t>
            </a:r>
            <a:endParaRPr lang="en-US" dirty="0" smtClean="0"/>
          </a:p>
          <a:p>
            <a:r>
              <a:rPr lang="en-US" dirty="0" smtClean="0"/>
              <a:t>Started Writing</a:t>
            </a:r>
          </a:p>
          <a:p>
            <a:endParaRPr lang="en-US" dirty="0" smtClean="0"/>
          </a:p>
        </p:txBody>
      </p:sp>
    </p:spTree>
    <p:extLst>
      <p:ext uri="{BB962C8B-B14F-4D97-AF65-F5344CB8AC3E}">
        <p14:creationId xmlns:p14="http://schemas.microsoft.com/office/powerpoint/2010/main" val="1449076913"/>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 Started</a:t>
            </a:r>
            <a:endParaRPr lang="en-US" dirty="0"/>
          </a:p>
        </p:txBody>
      </p:sp>
      <p:sp>
        <p:nvSpPr>
          <p:cNvPr id="3" name="Content Placeholder 2"/>
          <p:cNvSpPr>
            <a:spLocks noGrp="1"/>
          </p:cNvSpPr>
          <p:nvPr>
            <p:ph idx="1"/>
          </p:nvPr>
        </p:nvSpPr>
        <p:spPr/>
        <p:txBody>
          <a:bodyPr/>
          <a:lstStyle/>
          <a:p>
            <a:r>
              <a:rPr lang="en-US" dirty="0" smtClean="0"/>
              <a:t>Target audience –medical professionals</a:t>
            </a:r>
          </a:p>
          <a:p>
            <a:r>
              <a:rPr lang="en-US" dirty="0" smtClean="0"/>
              <a:t>Notified a few select mentors and colleagues</a:t>
            </a:r>
          </a:p>
          <a:p>
            <a:r>
              <a:rPr lang="en-US" dirty="0" smtClean="0"/>
              <a:t>After a few blogs, notified authors of cited articles</a:t>
            </a:r>
          </a:p>
          <a:p>
            <a:r>
              <a:rPr lang="en-US" dirty="0" smtClean="0"/>
              <a:t>After a bit longer, Mike Hart asked to share with bulletin board</a:t>
            </a:r>
          </a:p>
          <a:p>
            <a:r>
              <a:rPr lang="en-US" dirty="0" smtClean="0"/>
              <a:t>After a bit longer, sharing with twitter</a:t>
            </a:r>
          </a:p>
          <a:p>
            <a:endParaRPr lang="en-US" dirty="0"/>
          </a:p>
        </p:txBody>
      </p:sp>
    </p:spTree>
    <p:extLst>
      <p:ext uri="{BB962C8B-B14F-4D97-AF65-F5344CB8AC3E}">
        <p14:creationId xmlns:p14="http://schemas.microsoft.com/office/powerpoint/2010/main" val="1620223344"/>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Upside &amp; Downside</a:t>
            </a:r>
            <a:endParaRPr lang="en-US" dirty="0"/>
          </a:p>
        </p:txBody>
      </p:sp>
      <p:sp>
        <p:nvSpPr>
          <p:cNvPr id="3" name="Content Placeholder 2"/>
          <p:cNvSpPr>
            <a:spLocks noGrp="1"/>
          </p:cNvSpPr>
          <p:nvPr>
            <p:ph idx="1"/>
          </p:nvPr>
        </p:nvSpPr>
        <p:spPr/>
        <p:txBody>
          <a:bodyPr>
            <a:normAutofit/>
          </a:bodyPr>
          <a:lstStyle/>
          <a:p>
            <a:r>
              <a:rPr lang="en-US" dirty="0" smtClean="0"/>
              <a:t>No editor</a:t>
            </a:r>
          </a:p>
          <a:p>
            <a:r>
              <a:rPr lang="en-US" dirty="0" smtClean="0"/>
              <a:t>Ease of media links –video, newspapers, education material</a:t>
            </a:r>
          </a:p>
          <a:p>
            <a:r>
              <a:rPr lang="en-US" dirty="0" smtClean="0"/>
              <a:t>More timely</a:t>
            </a:r>
          </a:p>
          <a:p>
            <a:r>
              <a:rPr lang="en-US" dirty="0" smtClean="0"/>
              <a:t>Easier to search</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982507285"/>
      </p:ext>
    </p:ext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Upside</a:t>
            </a:r>
            <a:endParaRPr lang="en-US" dirty="0"/>
          </a:p>
        </p:txBody>
      </p:sp>
      <p:sp>
        <p:nvSpPr>
          <p:cNvPr id="3" name="Content Placeholder 2"/>
          <p:cNvSpPr>
            <a:spLocks noGrp="1"/>
          </p:cNvSpPr>
          <p:nvPr>
            <p:ph idx="1"/>
          </p:nvPr>
        </p:nvSpPr>
        <p:spPr/>
        <p:txBody>
          <a:bodyPr/>
          <a:lstStyle/>
          <a:p>
            <a:r>
              <a:rPr lang="en-US" dirty="0"/>
              <a:t>Receive articles from other physicians</a:t>
            </a:r>
          </a:p>
          <a:p>
            <a:r>
              <a:rPr lang="en-US" dirty="0"/>
              <a:t>Link previous references</a:t>
            </a:r>
          </a:p>
          <a:p>
            <a:r>
              <a:rPr lang="en-US" dirty="0"/>
              <a:t>Twitter to leverage</a:t>
            </a:r>
          </a:p>
          <a:p>
            <a:r>
              <a:rPr lang="en-US" dirty="0"/>
              <a:t>Blog tools –like widgets</a:t>
            </a:r>
          </a:p>
          <a:p>
            <a:r>
              <a:rPr lang="en-US" dirty="0" smtClean="0"/>
              <a:t>For patient information, I have used </a:t>
            </a:r>
            <a:r>
              <a:rPr lang="en-US" dirty="0" err="1" smtClean="0"/>
              <a:t>DedicatedtoAllBetter</a:t>
            </a:r>
            <a:endParaRPr lang="en-US" dirty="0"/>
          </a:p>
        </p:txBody>
      </p:sp>
    </p:spTree>
    <p:extLst>
      <p:ext uri="{BB962C8B-B14F-4D97-AF65-F5344CB8AC3E}">
        <p14:creationId xmlns:p14="http://schemas.microsoft.com/office/powerpoint/2010/main" val="3017044701"/>
      </p:ext>
    </p:extLst>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52600" y="1070675"/>
            <a:ext cx="6318978" cy="5347316"/>
          </a:xfrm>
          <a:prstGeom prst="rect">
            <a:avLst/>
          </a:prstGeom>
        </p:spPr>
      </p:pic>
      <p:sp>
        <p:nvSpPr>
          <p:cNvPr id="2" name="TextBox 1"/>
          <p:cNvSpPr txBox="1"/>
          <p:nvPr/>
        </p:nvSpPr>
        <p:spPr>
          <a:xfrm>
            <a:off x="1143000" y="152400"/>
            <a:ext cx="7239000" cy="584775"/>
          </a:xfrm>
          <a:prstGeom prst="rect">
            <a:avLst/>
          </a:prstGeom>
          <a:noFill/>
        </p:spPr>
        <p:txBody>
          <a:bodyPr wrap="square" rtlCol="0">
            <a:spAutoFit/>
          </a:bodyPr>
          <a:lstStyle/>
          <a:p>
            <a:r>
              <a:rPr lang="en-US" sz="3200" dirty="0" smtClean="0">
                <a:latin typeface="Verdana" pitchFamily="34" charset="0"/>
                <a:ea typeface="Verdana" pitchFamily="34" charset="0"/>
                <a:cs typeface="Verdana" pitchFamily="34" charset="0"/>
              </a:rPr>
              <a:t>How to Follow &amp; Search a Blog</a:t>
            </a:r>
            <a:endParaRPr lang="en-US" sz="3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90343147"/>
      </p:ext>
    </p:extLst>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of Recent </a:t>
            </a:r>
            <a:r>
              <a:rPr lang="en-US" dirty="0"/>
              <a:t>Post</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83381" y="1120082"/>
            <a:ext cx="8903625" cy="3782348"/>
          </a:xfrm>
          <a:prstGeom prst="rect">
            <a:avLst/>
          </a:prstGeom>
        </p:spPr>
      </p:pic>
      <p:sp>
        <p:nvSpPr>
          <p:cNvPr id="5" name="TextBox 4"/>
          <p:cNvSpPr txBox="1"/>
          <p:nvPr/>
        </p:nvSpPr>
        <p:spPr>
          <a:xfrm>
            <a:off x="1143000" y="5824736"/>
            <a:ext cx="7315200" cy="1077218"/>
          </a:xfrm>
          <a:prstGeom prst="rect">
            <a:avLst/>
          </a:prstGeom>
          <a:noFill/>
        </p:spPr>
        <p:txBody>
          <a:bodyPr wrap="square" rtlCol="0">
            <a:spAutoFit/>
          </a:bodyPr>
          <a:lstStyle/>
          <a:p>
            <a:r>
              <a:rPr lang="en-US" sz="3200" dirty="0" smtClean="0">
                <a:latin typeface="Verdana" pitchFamily="34" charset="0"/>
                <a:ea typeface="Verdana" pitchFamily="34" charset="0"/>
                <a:cs typeface="Verdana" pitchFamily="34" charset="0"/>
              </a:rPr>
              <a:t>Features include spellcheck, select time to publish, publicize</a:t>
            </a:r>
            <a:endParaRPr lang="en-US" sz="3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350312102"/>
      </p:ext>
    </p:extLst>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Recent Post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95400" y="1447800"/>
            <a:ext cx="6174227" cy="5094862"/>
          </a:xfrm>
          <a:prstGeom prst="rect">
            <a:avLst/>
          </a:prstGeom>
        </p:spPr>
      </p:pic>
    </p:spTree>
    <p:extLst>
      <p:ext uri="{BB962C8B-B14F-4D97-AF65-F5344CB8AC3E}">
        <p14:creationId xmlns:p14="http://schemas.microsoft.com/office/powerpoint/2010/main" val="961334171"/>
      </p:ext>
    </p:extLst>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Looking at Blog?</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74800" y="1295400"/>
            <a:ext cx="5994400" cy="4838700"/>
          </a:xfrm>
          <a:prstGeom prst="rect">
            <a:avLst/>
          </a:prstGeom>
        </p:spPr>
      </p:pic>
    </p:spTree>
    <p:extLst>
      <p:ext uri="{BB962C8B-B14F-4D97-AF65-F5344CB8AC3E}">
        <p14:creationId xmlns:p14="http://schemas.microsoft.com/office/powerpoint/2010/main" val="3314464849"/>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77200" cy="1143000"/>
          </a:xfrm>
        </p:spPr>
        <p:txBody>
          <a:bodyPr/>
          <a:lstStyle/>
          <a:p>
            <a:r>
              <a:rPr lang="en-US" dirty="0" smtClean="0"/>
              <a:t>Who’s Looking At Blog?</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50029" y="1071741"/>
            <a:ext cx="7025240" cy="5692740"/>
          </a:xfrm>
          <a:prstGeom prst="rect">
            <a:avLst/>
          </a:prstGeom>
        </p:spPr>
      </p:pic>
    </p:spTree>
    <p:extLst>
      <p:ext uri="{BB962C8B-B14F-4D97-AF65-F5344CB8AC3E}">
        <p14:creationId xmlns:p14="http://schemas.microsoft.com/office/powerpoint/2010/main" val="3268511653"/>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77200" cy="1143000"/>
          </a:xfrm>
        </p:spPr>
        <p:txBody>
          <a:bodyPr/>
          <a:lstStyle/>
          <a:p>
            <a:r>
              <a:rPr lang="en-US" dirty="0" smtClean="0"/>
              <a:t>Stats –Popular Posts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19250" y="1009650"/>
            <a:ext cx="5905500" cy="4838700"/>
          </a:xfrm>
          <a:prstGeom prst="rect">
            <a:avLst/>
          </a:prstGeom>
        </p:spPr>
      </p:pic>
    </p:spTree>
    <p:extLst>
      <p:ext uri="{BB962C8B-B14F-4D97-AF65-F5344CB8AC3E}">
        <p14:creationId xmlns:p14="http://schemas.microsoft.com/office/powerpoint/2010/main" val="4125208945"/>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Dashboard</a:t>
            </a:r>
            <a:endParaRPr lang="en-US" dirty="0"/>
          </a:p>
        </p:txBody>
      </p:sp>
      <p:sp>
        <p:nvSpPr>
          <p:cNvPr id="3" name="Content Placeholder 2"/>
          <p:cNvSpPr>
            <a:spLocks noGrp="1"/>
          </p:cNvSpPr>
          <p:nvPr>
            <p:ph idx="1"/>
          </p:nvPr>
        </p:nvSpPr>
        <p:spPr/>
        <p:txBody>
          <a:bodyPr/>
          <a:lstStyle/>
          <a:p>
            <a:r>
              <a:rPr lang="en-US" dirty="0" smtClean="0"/>
              <a:t>Stats</a:t>
            </a:r>
          </a:p>
          <a:p>
            <a:r>
              <a:rPr lang="en-US" dirty="0" smtClean="0"/>
              <a:t>Posts</a:t>
            </a:r>
          </a:p>
          <a:p>
            <a:r>
              <a:rPr lang="en-US" dirty="0" smtClean="0"/>
              <a:t>Media</a:t>
            </a:r>
          </a:p>
          <a:p>
            <a:r>
              <a:rPr lang="en-US" dirty="0" smtClean="0"/>
              <a:t>Comments</a:t>
            </a:r>
          </a:p>
          <a:p>
            <a:r>
              <a:rPr lang="en-US" dirty="0" smtClean="0"/>
              <a:t>Appearance</a:t>
            </a:r>
          </a:p>
          <a:p>
            <a:r>
              <a:rPr lang="en-US" dirty="0" smtClean="0"/>
              <a:t>Tools</a:t>
            </a:r>
          </a:p>
          <a:p>
            <a:r>
              <a:rPr lang="en-US" dirty="0" smtClean="0"/>
              <a:t>Settings</a:t>
            </a:r>
            <a:endParaRPr lang="en-US" dirty="0"/>
          </a:p>
        </p:txBody>
      </p:sp>
      <p:pic>
        <p:nvPicPr>
          <p:cNvPr id="4" name="Picture 3"/>
          <p:cNvPicPr>
            <a:picLocks noChangeAspect="1"/>
          </p:cNvPicPr>
          <p:nvPr/>
        </p:nvPicPr>
        <p:blipFill>
          <a:blip r:embed="rId2"/>
          <a:stretch>
            <a:fillRect/>
          </a:stretch>
        </p:blipFill>
        <p:spPr>
          <a:xfrm>
            <a:off x="3986037" y="580042"/>
            <a:ext cx="1221305" cy="5803363"/>
          </a:xfrm>
          <a:prstGeom prst="rect">
            <a:avLst/>
          </a:prstGeom>
        </p:spPr>
      </p:pic>
    </p:spTree>
    <p:extLst>
      <p:ext uri="{BB962C8B-B14F-4D97-AF65-F5344CB8AC3E}">
        <p14:creationId xmlns:p14="http://schemas.microsoft.com/office/powerpoint/2010/main" val="3652649352"/>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Widgets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417638"/>
            <a:ext cx="7734034" cy="3603769"/>
          </a:xfrm>
          <a:prstGeom prst="rect">
            <a:avLst/>
          </a:prstGeom>
        </p:spPr>
      </p:pic>
      <p:sp>
        <p:nvSpPr>
          <p:cNvPr id="5" name="TextBox 4"/>
          <p:cNvSpPr txBox="1"/>
          <p:nvPr/>
        </p:nvSpPr>
        <p:spPr>
          <a:xfrm>
            <a:off x="1143000" y="5334000"/>
            <a:ext cx="6781800" cy="646331"/>
          </a:xfrm>
          <a:prstGeom prst="rect">
            <a:avLst/>
          </a:prstGeom>
          <a:noFill/>
        </p:spPr>
        <p:txBody>
          <a:bodyPr wrap="square" rtlCol="0">
            <a:spAutoFit/>
          </a:bodyPr>
          <a:lstStyle/>
          <a:p>
            <a:r>
              <a:rPr lang="en-US" dirty="0" smtClean="0"/>
              <a:t>Widgets are built in tools that can be displayed either as a sidebar or above/below blog</a:t>
            </a:r>
            <a:endParaRPr lang="en-US" dirty="0"/>
          </a:p>
        </p:txBody>
      </p:sp>
    </p:spTree>
    <p:extLst>
      <p:ext uri="{BB962C8B-B14F-4D97-AF65-F5344CB8AC3E}">
        <p14:creationId xmlns:p14="http://schemas.microsoft.com/office/powerpoint/2010/main" val="1886971457"/>
      </p:ext>
    </p:extLst>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 of Posts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04308" y="1524000"/>
            <a:ext cx="8363909" cy="3706455"/>
          </a:xfrm>
          <a:prstGeom prst="rect">
            <a:avLst/>
          </a:prstGeom>
        </p:spPr>
      </p:pic>
    </p:spTree>
    <p:extLst>
      <p:ext uri="{BB962C8B-B14F-4D97-AF65-F5344CB8AC3E}">
        <p14:creationId xmlns:p14="http://schemas.microsoft.com/office/powerpoint/2010/main" val="155939050"/>
      </p:ext>
    </p:extLst>
  </p:cSld>
  <p:clrMapOvr>
    <a:masterClrMapping/>
  </p:clrMapOvr>
  <p:transition spd="slow">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Summary</a:t>
            </a:r>
            <a:endParaRPr lang="en-US" dirty="0"/>
          </a:p>
        </p:txBody>
      </p:sp>
      <p:sp>
        <p:nvSpPr>
          <p:cNvPr id="3" name="Content Placeholder 2"/>
          <p:cNvSpPr>
            <a:spLocks noGrp="1"/>
          </p:cNvSpPr>
          <p:nvPr>
            <p:ph idx="1"/>
            <p:custDataLst>
              <p:tags r:id="rId3"/>
            </p:custDataLst>
          </p:nvPr>
        </p:nvSpPr>
        <p:spPr/>
        <p:txBody>
          <a:bodyPr>
            <a:normAutofit/>
          </a:bodyPr>
          <a:lstStyle/>
          <a:p>
            <a:r>
              <a:rPr lang="en-US" dirty="0" err="1" smtClean="0"/>
              <a:t>GutsandGrowth</a:t>
            </a:r>
            <a:endParaRPr lang="en-US" dirty="0" smtClean="0"/>
          </a:p>
          <a:p>
            <a:pPr lvl="1"/>
            <a:r>
              <a:rPr lang="en-US" dirty="0" smtClean="0"/>
              <a:t>Has been “a see one do one” </a:t>
            </a:r>
          </a:p>
          <a:p>
            <a:r>
              <a:rPr lang="en-US" dirty="0" smtClean="0"/>
              <a:t>The use of this blog has allowed me to continue “tearing out journals” that I think our important</a:t>
            </a:r>
          </a:p>
          <a:p>
            <a:r>
              <a:rPr lang="en-US" dirty="0" smtClean="0"/>
              <a:t>Blogging can promote up-to-date information as well as various aspects of your group’s practice</a:t>
            </a:r>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p:txBody>
          <a:bodyPr/>
          <a:lstStyle/>
          <a:p>
            <a:pPr>
              <a:defRPr/>
            </a:pPr>
            <a:r>
              <a:rPr lang="en-US" dirty="0" smtClean="0"/>
              <a:t>Resources</a:t>
            </a:r>
          </a:p>
        </p:txBody>
      </p:sp>
      <p:sp>
        <p:nvSpPr>
          <p:cNvPr id="618499" name="Rectangle 3"/>
          <p:cNvSpPr>
            <a:spLocks noGrp="1" noChangeArrowheads="1"/>
          </p:cNvSpPr>
          <p:nvPr>
            <p:ph type="body" idx="1"/>
            <p:custDataLst>
              <p:tags r:id="rId3"/>
            </p:custDataLst>
          </p:nvPr>
        </p:nvSpPr>
        <p:spPr/>
        <p:txBody>
          <a:bodyPr>
            <a:normAutofit/>
          </a:bodyPr>
          <a:lstStyle/>
          <a:p>
            <a:pPr>
              <a:defRPr/>
            </a:pPr>
            <a:r>
              <a:rPr lang="en-US" i="1" dirty="0" err="1">
                <a:hlinkClick r:id="rId6"/>
              </a:rPr>
              <a:t>gutsandgrowth</a:t>
            </a:r>
            <a:r>
              <a:rPr lang="en-US" dirty="0">
                <a:hlinkClick r:id="rId6"/>
              </a:rPr>
              <a:t> | Pediatric </a:t>
            </a:r>
            <a:r>
              <a:rPr lang="en-US" dirty="0" smtClean="0">
                <a:hlinkClick r:id="rId6"/>
              </a:rPr>
              <a:t>Gastroenterology</a:t>
            </a:r>
            <a:endParaRPr lang="en-US" dirty="0" smtClean="0"/>
          </a:p>
          <a:p>
            <a:pPr>
              <a:defRPr/>
            </a:pPr>
            <a:r>
              <a:rPr lang="en-US" i="1" dirty="0" smtClean="0">
                <a:hlinkClick r:id="rId7"/>
              </a:rPr>
              <a:t>Dedicated </a:t>
            </a:r>
            <a:r>
              <a:rPr lang="en-US" i="1" dirty="0">
                <a:hlinkClick r:id="rId7"/>
              </a:rPr>
              <a:t>to All Better</a:t>
            </a:r>
            <a:r>
              <a:rPr lang="en-US" dirty="0">
                <a:hlinkClick r:id="rId7"/>
              </a:rPr>
              <a:t>: The Children's Healthcare of Atlanta Blog</a:t>
            </a:r>
            <a:endParaRPr lang="en-US" dirty="0" smtClean="0"/>
          </a:p>
          <a:p>
            <a:pPr>
              <a:defRPr/>
            </a:pPr>
            <a:r>
              <a:rPr lang="en-US" i="1" dirty="0">
                <a:hlinkClick r:id="rId8"/>
              </a:rPr>
              <a:t>33 Charts</a:t>
            </a:r>
            <a:r>
              <a:rPr lang="en-US" dirty="0">
                <a:hlinkClick r:id="rId8"/>
              </a:rPr>
              <a:t> — medicine. health. (social) media.</a:t>
            </a:r>
            <a:endParaRPr lang="en-US" u="sng" dirty="0" smtClean="0">
              <a:solidFill>
                <a:schemeClr val="tx2"/>
              </a:solidFill>
            </a:endParaRPr>
          </a:p>
        </p:txBody>
      </p:sp>
    </p:spTree>
    <p:custDataLst>
      <p:tags r:id="rId1"/>
    </p:custData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custDataLst>
              <p:tags r:id="rId2"/>
            </p:custDataLst>
          </p:nvPr>
        </p:nvSpPr>
        <p:spPr/>
        <p:txBody>
          <a:bodyPr>
            <a:normAutofit/>
          </a:bodyPr>
          <a:lstStyle/>
          <a:p>
            <a:pPr>
              <a:defRPr/>
            </a:pPr>
            <a:r>
              <a:rPr lang="en-US" dirty="0" smtClean="0"/>
              <a:t>Questions?</a:t>
            </a:r>
          </a:p>
        </p:txBody>
      </p:sp>
    </p:spTree>
    <p:custDataLst>
      <p:tags r:id="rId1"/>
    </p:custData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8.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9.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ags/tag10.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1.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2.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3.xml><?xml version="1.0" encoding="utf-8"?>
<p:tagLst xmlns:a="http://schemas.openxmlformats.org/drawingml/2006/main" xmlns:r="http://schemas.openxmlformats.org/officeDocument/2006/relationships" xmlns:p="http://schemas.openxmlformats.org/presentationml/2006/main">
  <p:tag name="DVSECTIONID" val="ezdaKHeWyBnZyZ2cDqRSoa"/>
</p:tagLst>
</file>

<file path=ppt/tags/tag14.xml><?xml version="1.0" encoding="utf-8"?>
<p:tagLst xmlns:a="http://schemas.openxmlformats.org/drawingml/2006/main" xmlns:r="http://schemas.openxmlformats.org/officeDocument/2006/relationships" xmlns:p="http://schemas.openxmlformats.org/presentationml/2006/main">
  <p:tag name="DVSHAPEID" val="LRMR96J2MVd0CGe2e5htjk"/>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1225</Words>
  <Application>Microsoft Office PowerPoint</Application>
  <PresentationFormat>On-screen Show (4:3)</PresentationFormat>
  <Paragraphs>175</Paragraphs>
  <Slides>28</Slides>
  <Notes>14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Training</vt:lpstr>
      <vt:lpstr>Social Media for Pediatric GI</vt:lpstr>
      <vt:lpstr>Objectives</vt:lpstr>
      <vt:lpstr>PowerPoint Presentation</vt:lpstr>
      <vt:lpstr>PowerPoint Presentation</vt:lpstr>
      <vt:lpstr>Why I Started to Blog</vt:lpstr>
      <vt:lpstr>Online Reputation</vt:lpstr>
      <vt:lpstr>Online Reputation</vt:lpstr>
      <vt:lpstr>Is it Hard to Start a Blog?</vt:lpstr>
      <vt:lpstr>Blog Goals</vt:lpstr>
      <vt:lpstr>Example of Recent Post</vt:lpstr>
      <vt:lpstr>Example of Recent Post</vt:lpstr>
      <vt:lpstr>PowerPoint Presentation</vt:lpstr>
      <vt:lpstr>How I Started –Part 1</vt:lpstr>
      <vt:lpstr>How I Started</vt:lpstr>
      <vt:lpstr>Upside &amp; Downside</vt:lpstr>
      <vt:lpstr>More Upside</vt:lpstr>
      <vt:lpstr>PowerPoint Presentation</vt:lpstr>
      <vt:lpstr>Preparation of Recent Post</vt:lpstr>
      <vt:lpstr>Example of Recent Post</vt:lpstr>
      <vt:lpstr>Who is Looking at Blog?</vt:lpstr>
      <vt:lpstr>Who’s Looking At Blog?</vt:lpstr>
      <vt:lpstr>Stats –Popular Posts</vt:lpstr>
      <vt:lpstr>Dashboard</vt:lpstr>
      <vt:lpstr>Widgets</vt:lpstr>
      <vt:lpstr>List of Posts</vt:lpstr>
      <vt:lpstr>Summary</vt:lpstr>
      <vt:lpstr>Resources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2013-08-22T12:46:56Z</dcterms:created>
  <dcterms:modified xsi:type="dcterms:W3CDTF">2013-09-19T22:19:02Z</dcterms:modified>
</cp:coreProperties>
</file>