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6" r:id="rId1"/>
  </p:sldMasterIdLst>
  <p:notesMasterIdLst>
    <p:notesMasterId r:id="rId25"/>
  </p:notesMasterIdLst>
  <p:sldIdLst>
    <p:sldId id="256" r:id="rId2"/>
    <p:sldId id="258" r:id="rId3"/>
    <p:sldId id="257" r:id="rId4"/>
    <p:sldId id="260" r:id="rId5"/>
    <p:sldId id="268" r:id="rId6"/>
    <p:sldId id="280" r:id="rId7"/>
    <p:sldId id="259" r:id="rId8"/>
    <p:sldId id="279" r:id="rId9"/>
    <p:sldId id="269" r:id="rId10"/>
    <p:sldId id="270" r:id="rId11"/>
    <p:sldId id="274" r:id="rId12"/>
    <p:sldId id="275" r:id="rId13"/>
    <p:sldId id="271" r:id="rId14"/>
    <p:sldId id="273" r:id="rId15"/>
    <p:sldId id="272" r:id="rId16"/>
    <p:sldId id="276" r:id="rId17"/>
    <p:sldId id="261" r:id="rId18"/>
    <p:sldId id="263" r:id="rId19"/>
    <p:sldId id="264" r:id="rId20"/>
    <p:sldId id="265" r:id="rId21"/>
    <p:sldId id="26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D8FB3-15CC-6D41-99F3-9936AB1B8B74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93397-0A43-B148-BCE8-D90584ED6B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31B95-48F2-4E4E-A5BE-5589540BF7CB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shows the “home” button –easiest</a:t>
            </a:r>
            <a:r>
              <a:rPr lang="en-US" baseline="0" dirty="0" smtClean="0"/>
              <a:t> to see tweets, the “notifications” button –lets you know what others are messaging to you/about your tweets, #discover button –identifies that may interest you, </a:t>
            </a:r>
            <a:r>
              <a:rPr lang="en-US" baseline="0" dirty="0" err="1" smtClean="0"/>
              <a:t>hashtag</a:t>
            </a:r>
            <a:r>
              <a:rPr lang="en-US" baseline="0" dirty="0" smtClean="0"/>
              <a:t> trends are listed.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93397-0A43-B148-BCE8-D90584ED6B6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slide shows the Search</a:t>
            </a:r>
            <a:r>
              <a:rPr lang="en-US" baseline="0" dirty="0" smtClean="0"/>
              <a:t> Function, the direct message function, the settings/</a:t>
            </a:r>
            <a:r>
              <a:rPr lang="en-US" baseline="0" dirty="0" err="1" smtClean="0"/>
              <a:t>signout</a:t>
            </a:r>
            <a:r>
              <a:rPr lang="en-US" baseline="0" dirty="0" smtClean="0"/>
              <a:t> button, and the “compose a tweet” button.  In addition, suggestions on others to follow are listed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93397-0A43-B148-BCE8-D90584ED6B6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10/17/14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F9FA9F-6DD3-454E-9F16-B5DB77D38492}" type="datetimeFigureOut">
              <a:rPr lang="en-US" smtClean="0"/>
              <a:pPr/>
              <a:t>10/17/14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E552360-8568-7749-9FA4-CB113485107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utsandgrowth.wordpress.com" TargetMode="Externa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569" y="1399736"/>
            <a:ext cx="7851648" cy="1828800"/>
          </a:xfrm>
        </p:spPr>
        <p:txBody>
          <a:bodyPr anchor="ctr"/>
          <a:lstStyle/>
          <a:p>
            <a:pPr algn="ctr"/>
            <a:r>
              <a:rPr lang="en-US" dirty="0" smtClean="0"/>
              <a:t>Staying Informed: Why Doctors Need Twitter, etc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Jay Hochman</a:t>
            </a:r>
          </a:p>
          <a:p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  <a:hlinkClick r:id="rId2"/>
              </a:rPr>
              <a:t>www.gutsandgrowth.wordpress.com</a:t>
            </a:r>
            <a:endParaRPr lang="en-US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@</a:t>
            </a:r>
            <a:r>
              <a:rPr lang="en-US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gutsandgrowth</a:t>
            </a:r>
            <a:endParaRPr lang="en-US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dirty="0" smtClean="0"/>
              <a:t>October 24, 2014</a:t>
            </a:r>
          </a:p>
          <a:p>
            <a:endParaRPr lang="en-US" dirty="0"/>
          </a:p>
        </p:txBody>
      </p:sp>
      <p:pic>
        <p:nvPicPr>
          <p:cNvPr id="5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0076"/>
            <a:ext cx="8229600" cy="36032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No relevant financial disclosures</a:t>
            </a:r>
          </a:p>
          <a:p>
            <a:r>
              <a:rPr lang="en-US" sz="3600" dirty="0" smtClean="0"/>
              <a:t>I don’t consider myself an expert on social media</a:t>
            </a:r>
            <a:endParaRPr lang="en-US" sz="3600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9035"/>
            <a:ext cx="8229600" cy="43891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Describe differences in social media tools</a:t>
            </a:r>
          </a:p>
          <a:p>
            <a:r>
              <a:rPr lang="en-US" sz="3200" dirty="0" smtClean="0"/>
              <a:t>Explain how physicians can participate in social media: passive </a:t>
            </a:r>
            <a:r>
              <a:rPr lang="en-US" sz="3200" dirty="0" err="1" smtClean="0"/>
              <a:t>vs</a:t>
            </a:r>
            <a:r>
              <a:rPr lang="en-US" sz="3200" dirty="0" smtClean="0"/>
              <a:t> active role</a:t>
            </a:r>
          </a:p>
          <a:p>
            <a:r>
              <a:rPr lang="en-US" sz="3200" dirty="0" smtClean="0"/>
              <a:t>Understand how using Twitter and Medical blogs can leverage medical information</a:t>
            </a:r>
            <a:endParaRPr lang="en-US" sz="3200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Social Media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600" dirty="0" smtClean="0"/>
              <a:t>Twitter</a:t>
            </a:r>
          </a:p>
          <a:p>
            <a:pPr lvl="1"/>
            <a:r>
              <a:rPr lang="en-CA" sz="2200" dirty="0" smtClean="0">
                <a:latin typeface="Verdana" charset="0"/>
                <a:cs typeface="Verdana" charset="0"/>
              </a:rPr>
              <a:t>@NASPGHAN</a:t>
            </a:r>
            <a:r>
              <a:rPr lang="en-CA" sz="2200" smtClean="0">
                <a:latin typeface="Verdana" charset="0"/>
                <a:cs typeface="Verdana" charset="0"/>
              </a:rPr>
              <a:t>: #NASPGHAN14</a:t>
            </a:r>
            <a:endParaRPr lang="en-CA" sz="2200" dirty="0" smtClean="0">
              <a:latin typeface="Verdana" charset="0"/>
              <a:cs typeface="Verdana" charset="0"/>
            </a:endParaRPr>
          </a:p>
          <a:p>
            <a:pPr lvl="1"/>
            <a:r>
              <a:rPr lang="en-CA" sz="2200" dirty="0" smtClean="0">
                <a:latin typeface="Verdana" charset="0"/>
                <a:cs typeface="Verdana" charset="0"/>
              </a:rPr>
              <a:t>@</a:t>
            </a:r>
            <a:r>
              <a:rPr lang="en-CA" sz="2200" dirty="0" err="1" smtClean="0">
                <a:latin typeface="Verdana" charset="0"/>
                <a:cs typeface="Verdana" charset="0"/>
              </a:rPr>
              <a:t>GIKidsOrg</a:t>
            </a:r>
            <a:endParaRPr lang="en-CA" sz="2200" dirty="0" smtClean="0">
              <a:latin typeface="Verdana" charset="0"/>
              <a:cs typeface="Verdana" charset="0"/>
            </a:endParaRPr>
          </a:p>
          <a:p>
            <a:pPr lvl="1"/>
            <a:r>
              <a:rPr lang="en-CA" sz="2200" dirty="0" smtClean="0">
                <a:latin typeface="Verdana" charset="0"/>
                <a:cs typeface="Verdana" charset="0"/>
              </a:rPr>
              <a:t>@</a:t>
            </a:r>
            <a:r>
              <a:rPr lang="en-CA" sz="2200" dirty="0" err="1" smtClean="0">
                <a:latin typeface="Verdana" charset="0"/>
                <a:cs typeface="Verdana" charset="0"/>
              </a:rPr>
              <a:t>AmerGastroAssn</a:t>
            </a:r>
            <a:endParaRPr lang="en-US" sz="3600" dirty="0" smtClean="0"/>
          </a:p>
          <a:p>
            <a:r>
              <a:rPr lang="en-US" sz="3600" dirty="0" smtClean="0"/>
              <a:t>Blogs </a:t>
            </a:r>
          </a:p>
          <a:p>
            <a:pPr lvl="1"/>
            <a:r>
              <a:rPr lang="en-US" sz="2162" dirty="0" err="1" smtClean="0"/>
              <a:t>Wordpress.com</a:t>
            </a:r>
            <a:endParaRPr lang="en-US" sz="2162" dirty="0" smtClean="0"/>
          </a:p>
          <a:p>
            <a:pPr lvl="1"/>
            <a:r>
              <a:rPr lang="en-US" sz="2162" dirty="0" err="1" smtClean="0"/>
              <a:t>Blogger.com</a:t>
            </a:r>
            <a:endParaRPr lang="en-US" sz="2162" dirty="0" smtClean="0"/>
          </a:p>
          <a:p>
            <a:pPr lvl="1"/>
            <a:r>
              <a:rPr lang="en-US" sz="2162" dirty="0" err="1" smtClean="0"/>
              <a:t>Squarespace.com</a:t>
            </a:r>
            <a:endParaRPr lang="en-US" sz="2162" dirty="0" smtClean="0"/>
          </a:p>
          <a:p>
            <a:pPr lvl="1"/>
            <a:r>
              <a:rPr lang="en-US" sz="2162" dirty="0" err="1" smtClean="0"/>
              <a:t>TypePad.com</a:t>
            </a:r>
            <a:endParaRPr lang="en-US" sz="3600" dirty="0" smtClean="0"/>
          </a:p>
          <a:p>
            <a:r>
              <a:rPr lang="en-US" sz="3600" dirty="0" err="1" smtClean="0"/>
              <a:t>Facebook</a:t>
            </a:r>
            <a:endParaRPr lang="en-US" sz="3600" dirty="0" smtClean="0"/>
          </a:p>
          <a:p>
            <a:r>
              <a:rPr lang="en-US" sz="3600" dirty="0" smtClean="0"/>
              <a:t>YouTube</a:t>
            </a:r>
          </a:p>
          <a:p>
            <a:r>
              <a:rPr lang="en-US" sz="3600" dirty="0" smtClean="0"/>
              <a:t>LinkedIn</a:t>
            </a:r>
            <a:endParaRPr lang="en-US" sz="3600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Click View then Header and Footer to change this footer</a:t>
            </a:r>
            <a:endParaRPr lang="en-US"/>
          </a:p>
        </p:txBody>
      </p:sp>
      <p:pic>
        <p:nvPicPr>
          <p:cNvPr id="16387" name="Picture 4" descr="social_media_explained_donuts-510x70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707788" y="6536809"/>
            <a:ext cx="382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Borrowed from Eric </a:t>
            </a:r>
            <a:r>
              <a:rPr lang="en-US" dirty="0" err="1" smtClean="0"/>
              <a:t>Benchimol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2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Professional Guidelines for Social Media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5920"/>
            <a:ext cx="8229600" cy="4389120"/>
          </a:xfrm>
        </p:spPr>
        <p:txBody>
          <a:bodyPr/>
          <a:lstStyle/>
          <a:p>
            <a:r>
              <a:rPr lang="en-US" dirty="0" smtClean="0"/>
              <a:t>Assume all content is public and difficult to remove</a:t>
            </a:r>
          </a:p>
          <a:p>
            <a:r>
              <a:rPr lang="en-US" dirty="0" smtClean="0"/>
              <a:t>Legal obligations to protect patient privacy (even if unnamed) and to respect professional boundaries</a:t>
            </a:r>
          </a:p>
          <a:p>
            <a:r>
              <a:rPr lang="en-US" dirty="0" smtClean="0"/>
              <a:t>Respect others –rules against defamation, copyright infringement</a:t>
            </a:r>
          </a:p>
          <a:p>
            <a:r>
              <a:rPr lang="en-US" dirty="0" smtClean="0"/>
              <a:t>Avoid conflicts of interest</a:t>
            </a:r>
          </a:p>
          <a:p>
            <a:r>
              <a:rPr lang="en-US" dirty="0" smtClean="0"/>
              <a:t>Avoid providing clinical advice to specific patients through social media</a:t>
            </a:r>
          </a:p>
          <a:p>
            <a:r>
              <a:rPr lang="en-US" dirty="0" smtClean="0"/>
              <a:t>Don’t post “unprofessional” content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" y="5899983"/>
            <a:ext cx="8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http://www.ama-assn.org/ama/pub/physician-resources/medical-ethics/code-medical-ethics/opinion9124.page?</a:t>
            </a:r>
            <a:endParaRPr lang="en-US" sz="1400" dirty="0"/>
          </a:p>
        </p:txBody>
      </p:sp>
      <p:pic>
        <p:nvPicPr>
          <p:cNvPr id="5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56170" y="620776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Why Social Media is Not a      Waste of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Amplify learning/Share information</a:t>
            </a:r>
          </a:p>
          <a:p>
            <a:pPr lvl="1"/>
            <a:r>
              <a:rPr lang="en-US" dirty="0" smtClean="0"/>
              <a:t>Audience in social media is &gt;100-fold audience for local papers and scientific print media</a:t>
            </a:r>
          </a:p>
          <a:p>
            <a:pPr lvl="1"/>
            <a:r>
              <a:rPr lang="en-US" dirty="0" smtClean="0"/>
              <a:t>Disseminate information quickly</a:t>
            </a:r>
          </a:p>
          <a:p>
            <a:r>
              <a:rPr lang="en-US" dirty="0" smtClean="0"/>
              <a:t>Engage audiences –more back &amp; forth dynamic</a:t>
            </a:r>
          </a:p>
          <a:p>
            <a:r>
              <a:rPr lang="en-US" dirty="0" smtClean="0"/>
              <a:t>Connect with others –can be used to facilitate research </a:t>
            </a:r>
          </a:p>
          <a:p>
            <a:r>
              <a:rPr lang="en-US" dirty="0" smtClean="0"/>
              <a:t>For Support - #</a:t>
            </a:r>
            <a:r>
              <a:rPr lang="en-US" dirty="0" err="1" smtClean="0"/>
              <a:t>TipsForNewDocs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6790" y="5909376"/>
            <a:ext cx="8532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http://wishfulthinkingmedicaleducation.blogspot/2014/05/why-social-media-is-not-waste -of-</a:t>
            </a:r>
            <a:r>
              <a:rPr lang="en-US" sz="1400" dirty="0" err="1" smtClean="0"/>
              <a:t>time.html</a:t>
            </a:r>
            <a:endParaRPr lang="en-US" sz="1400" dirty="0"/>
          </a:p>
        </p:txBody>
      </p:sp>
      <p:pic>
        <p:nvPicPr>
          <p:cNvPr id="6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217153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421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Social Media Audience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46619" y="6324600"/>
            <a:ext cx="5285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Borrowed from Eric </a:t>
            </a:r>
            <a:r>
              <a:rPr lang="en-US" sz="1400" dirty="0" err="1" smtClean="0"/>
              <a:t>Benchimol</a:t>
            </a:r>
            <a:endParaRPr lang="en-US" sz="1400" dirty="0"/>
          </a:p>
        </p:txBody>
      </p:sp>
      <p:pic>
        <p:nvPicPr>
          <p:cNvPr id="7" name="Content Placeholder 6" descr="Screen shot 2014-08-31 at 3.39.45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4107" r="-14107"/>
          <a:stretch>
            <a:fillRect/>
          </a:stretch>
        </p:blipFill>
        <p:spPr/>
      </p:pic>
      <p:pic>
        <p:nvPicPr>
          <p:cNvPr id="8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Personal Twitter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Initially, I signed on to publicize my blog (</a:t>
            </a:r>
            <a:r>
              <a:rPr lang="en-US" dirty="0" err="1" smtClean="0"/>
              <a:t>gutsandgrowth.wordpress.com</a:t>
            </a:r>
            <a:r>
              <a:rPr lang="en-US" dirty="0" smtClean="0"/>
              <a:t>)</a:t>
            </a:r>
          </a:p>
          <a:p>
            <a:r>
              <a:rPr lang="en-US" dirty="0" smtClean="0"/>
              <a:t>Signing on: </a:t>
            </a:r>
            <a:r>
              <a:rPr lang="en-US" dirty="0" err="1" smtClean="0"/>
              <a:t>twitter.com</a:t>
            </a:r>
            <a:r>
              <a:rPr lang="en-US" dirty="0" smtClean="0"/>
              <a:t> –It’s easy!</a:t>
            </a:r>
            <a:endParaRPr lang="en-US" dirty="0"/>
          </a:p>
        </p:txBody>
      </p:sp>
      <p:pic>
        <p:nvPicPr>
          <p:cNvPr id="4" name="Picture 3" descr="TwitterP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17" y="3359229"/>
            <a:ext cx="7253728" cy="3498771"/>
          </a:xfrm>
          <a:prstGeom prst="rect">
            <a:avLst/>
          </a:prstGeom>
        </p:spPr>
      </p:pic>
      <p:pic>
        <p:nvPicPr>
          <p:cNvPr id="5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85270" y="63055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140 characters</a:t>
            </a:r>
          </a:p>
          <a:p>
            <a:r>
              <a:rPr lang="en-US" dirty="0" smtClean="0"/>
              <a:t>Most people use their name as their sign in</a:t>
            </a:r>
          </a:p>
          <a:p>
            <a:r>
              <a:rPr lang="en-US" dirty="0" smtClean="0"/>
              <a:t>Some of those I follow on Twitter include the following:</a:t>
            </a:r>
          </a:p>
          <a:p>
            <a:pPr lvl="1"/>
            <a:r>
              <a:rPr lang="en-US" dirty="0" smtClean="0"/>
              <a:t>Media companies: NY Times Health, USA Today, LA Times</a:t>
            </a:r>
          </a:p>
          <a:p>
            <a:pPr lvl="1"/>
            <a:r>
              <a:rPr lang="en-US" dirty="0" smtClean="0"/>
              <a:t>Health organizations/Academic journals: NEJM, AGA, ACG, NASPGHAN, AASLD, ASPEN, APFED, ICN</a:t>
            </a:r>
          </a:p>
          <a:p>
            <a:pPr lvl="1"/>
            <a:r>
              <a:rPr lang="en-US" dirty="0" smtClean="0"/>
              <a:t>Eclectic mix: The Onion, NASPGHAN members</a:t>
            </a:r>
          </a:p>
          <a:p>
            <a:endParaRPr lang="en-US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Twitter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err="1" smtClean="0"/>
              <a:t>Goldilocks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Passive: many people rarely tweet but like to see what’s going on</a:t>
            </a:r>
          </a:p>
          <a:p>
            <a:pPr lvl="1"/>
            <a:r>
              <a:rPr lang="en-US" dirty="0" smtClean="0"/>
              <a:t>Twitter is another area that is easy to use for online reputation</a:t>
            </a:r>
          </a:p>
          <a:p>
            <a:r>
              <a:rPr lang="en-US" dirty="0" smtClean="0"/>
              <a:t>Too Active: many people tweet too much –it’s easy to drop them!</a:t>
            </a:r>
          </a:p>
          <a:p>
            <a:r>
              <a:rPr lang="en-US" dirty="0" smtClean="0"/>
              <a:t>Goldilocks: trying to participate without overwhelming audience.</a:t>
            </a:r>
          </a:p>
          <a:p>
            <a:r>
              <a:rPr lang="en-US" dirty="0" smtClean="0"/>
              <a:t>How many people to follow???</a:t>
            </a:r>
          </a:p>
          <a:p>
            <a:endParaRPr lang="en-US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is Twitter So Popular?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Closer to a news service</a:t>
            </a:r>
          </a:p>
          <a:p>
            <a:pPr lvl="1"/>
            <a:r>
              <a:rPr lang="en-US" dirty="0" smtClean="0"/>
              <a:t>what’s going on in the world</a:t>
            </a:r>
          </a:p>
          <a:p>
            <a:pPr lvl="1"/>
            <a:r>
              <a:rPr lang="en-US" dirty="0" smtClean="0"/>
              <a:t>what are influential/non-influential people thinking</a:t>
            </a:r>
          </a:p>
          <a:p>
            <a:r>
              <a:rPr lang="en-US" dirty="0" smtClean="0"/>
              <a:t>One-way forum for posting information, but opportunity for information to be amplified</a:t>
            </a:r>
          </a:p>
          <a:p>
            <a:pPr lvl="1"/>
            <a:r>
              <a:rPr lang="en-US" dirty="0" smtClean="0"/>
              <a:t>“Direct” followers pass message along</a:t>
            </a:r>
          </a:p>
          <a:p>
            <a:r>
              <a:rPr lang="en-US" dirty="0" smtClean="0"/>
              <a:t>More voices &amp; Reciprocal information –chance to “pushback” at information </a:t>
            </a:r>
          </a:p>
          <a:p>
            <a:r>
              <a:rPr lang="en-US" dirty="0" smtClean="0"/>
              <a:t>24/7/365  -don’t have to wait for Brian Williams at 6:30 pm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Twitter Looks Like</a:t>
            </a:r>
            <a:endParaRPr lang="en-US" dirty="0"/>
          </a:p>
        </p:txBody>
      </p:sp>
      <p:pic>
        <p:nvPicPr>
          <p:cNvPr id="6" name="Content Placeholder 5" descr="Screen shot 2014-08-31 at 2.51.44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93132" r="-93132"/>
          <a:stretch>
            <a:fillRect/>
          </a:stretch>
        </p:blipFill>
        <p:spPr/>
      </p:pic>
      <p:pic>
        <p:nvPicPr>
          <p:cNvPr id="7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14077"/>
          </a:xfrm>
        </p:spPr>
        <p:txBody>
          <a:bodyPr/>
          <a:lstStyle/>
          <a:p>
            <a:pPr algn="ctr"/>
            <a:r>
              <a:rPr lang="en-US" dirty="0" smtClean="0"/>
              <a:t>What Twitter Looks Like</a:t>
            </a:r>
            <a:endParaRPr lang="en-US" dirty="0"/>
          </a:p>
        </p:txBody>
      </p:sp>
      <p:pic>
        <p:nvPicPr>
          <p:cNvPr id="5" name="Content Placeholder 4" descr="Screen shot 2014-08-31 at 2.54.00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30604" r="-30604"/>
          <a:stretch>
            <a:fillRect/>
          </a:stretch>
        </p:blipFill>
        <p:spPr/>
      </p:pic>
      <p:pic>
        <p:nvPicPr>
          <p:cNvPr id="7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Twitter Looks Like</a:t>
            </a:r>
            <a:endParaRPr lang="en-US" dirty="0"/>
          </a:p>
        </p:txBody>
      </p:sp>
      <p:pic>
        <p:nvPicPr>
          <p:cNvPr id="4" name="Content Placeholder 3" descr="Screen shot 2014-08-31 at 2.49.59 PM.png"/>
          <p:cNvPicPr>
            <a:picLocks noGrp="1" noChangeAspect="1"/>
          </p:cNvPicPr>
          <p:nvPr>
            <p:ph idx="1"/>
          </p:nvPr>
        </p:nvPicPr>
        <p:blipFill>
          <a:blip r:embed="rId2"/>
          <a:srcRect t="-75610" b="-75610"/>
          <a:stretch>
            <a:fillRect/>
          </a:stretch>
        </p:blipFill>
        <p:spPr/>
      </p:pic>
      <p:pic>
        <p:nvPicPr>
          <p:cNvPr id="5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Twitter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 finite number of those I follow, I leverage information on the following:</a:t>
            </a:r>
          </a:p>
          <a:p>
            <a:pPr lvl="1"/>
            <a:r>
              <a:rPr lang="en-US" dirty="0" smtClean="0"/>
              <a:t>gastroenterology</a:t>
            </a:r>
          </a:p>
          <a:p>
            <a:pPr lvl="1"/>
            <a:r>
              <a:rPr lang="en-US" dirty="0" err="1" smtClean="0"/>
              <a:t>hepatology</a:t>
            </a:r>
            <a:endParaRPr lang="en-US" dirty="0" smtClean="0"/>
          </a:p>
          <a:p>
            <a:pPr lvl="1"/>
            <a:r>
              <a:rPr lang="en-US" dirty="0" smtClean="0"/>
              <a:t>nutrition</a:t>
            </a:r>
          </a:p>
          <a:p>
            <a:pPr lvl="1"/>
            <a:r>
              <a:rPr lang="en-US" dirty="0" smtClean="0"/>
              <a:t>politics</a:t>
            </a:r>
          </a:p>
          <a:p>
            <a:pPr lvl="1"/>
            <a:r>
              <a:rPr lang="en-US" dirty="0" smtClean="0"/>
              <a:t>humor</a:t>
            </a:r>
            <a:endParaRPr lang="en-US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I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en-US" dirty="0" smtClean="0"/>
              <a:t>Archive journal articles with easy search</a:t>
            </a:r>
          </a:p>
          <a:p>
            <a:pPr lvl="1"/>
            <a:r>
              <a:rPr lang="en-US" dirty="0" smtClean="0"/>
              <a:t>Most blog entries summarize recent studies</a:t>
            </a:r>
          </a:p>
          <a:p>
            <a:r>
              <a:rPr lang="en-US" dirty="0" smtClean="0"/>
              <a:t>Digital footprint</a:t>
            </a:r>
          </a:p>
          <a:p>
            <a:r>
              <a:rPr lang="en-US" dirty="0" smtClean="0"/>
              <a:t>Add voice to topics on pediatric GI (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PPIs</a:t>
            </a:r>
            <a:r>
              <a:rPr lang="en-US" dirty="0" smtClean="0"/>
              <a:t>), drug safety, vaccines, antibiotics</a:t>
            </a:r>
          </a:p>
          <a:p>
            <a:r>
              <a:rPr lang="en-US" dirty="0" smtClean="0"/>
              <a:t>Share information with colleagues and mid-level providers</a:t>
            </a:r>
          </a:p>
          <a:p>
            <a:r>
              <a:rPr lang="en-US" dirty="0" smtClean="0"/>
              <a:t>Promote group’s publications</a:t>
            </a:r>
            <a:endParaRPr lang="en-US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6600" y="2087940"/>
            <a:ext cx="5206554" cy="3855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7200" dirty="0" smtClean="0"/>
              <a:t>New Environment </a:t>
            </a:r>
            <a:endParaRPr lang="en-US" sz="7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tretch>
            <a:fillRect/>
          </a:stretch>
        </p:blipFill>
        <p:spPr>
          <a:xfrm>
            <a:off x="-4953000" y="0"/>
            <a:ext cx="7765662" cy="16476125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5004"/>
            <a:ext cx="3117850" cy="535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1000"/>
            <a:ext cx="4693786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2662" y="6400800"/>
            <a:ext cx="5188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Slide content borrowed from Eric </a:t>
            </a:r>
            <a:r>
              <a:rPr lang="en-US" dirty="0" err="1" smtClean="0"/>
              <a:t>Benchimol</a:t>
            </a:r>
            <a:endParaRPr lang="en-US" dirty="0"/>
          </a:p>
        </p:txBody>
      </p:sp>
      <p:pic>
        <p:nvPicPr>
          <p:cNvPr id="8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Is it Hard to Blog?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–I did this without hardly any help from my teenage sons</a:t>
            </a:r>
          </a:p>
          <a:p>
            <a:r>
              <a:rPr lang="en-US" dirty="0" smtClean="0"/>
              <a:t>Cost -$0 </a:t>
            </a:r>
            <a:r>
              <a:rPr lang="en-US" dirty="0" err="1" smtClean="0">
                <a:sym typeface="Wingdings" pitchFamily="2" charset="2"/>
              </a:rPr>
              <a:t>more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Millions of blogs: 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Nate Silver</a:t>
            </a:r>
          </a:p>
          <a:p>
            <a:pPr lvl="1"/>
            <a:r>
              <a:rPr lang="en-US" dirty="0" err="1" smtClean="0">
                <a:sym typeface="Wingdings" pitchFamily="2" charset="2"/>
              </a:rPr>
              <a:t>KevinMD</a:t>
            </a:r>
            <a:endParaRPr lang="en-US" dirty="0" smtClean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Dedicated to all Better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Photo blogs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Turning 50 blogs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Blog: Upside and Downside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7481"/>
            <a:ext cx="8229600" cy="4389120"/>
          </a:xfrm>
        </p:spPr>
        <p:txBody>
          <a:bodyPr/>
          <a:lstStyle/>
          <a:p>
            <a:r>
              <a:rPr lang="en-US" sz="3600" dirty="0" smtClean="0"/>
              <a:t>No editor</a:t>
            </a:r>
          </a:p>
          <a:p>
            <a:r>
              <a:rPr lang="en-US" sz="3600" dirty="0" smtClean="0"/>
              <a:t>Ease of media links –video, newspapers, education material</a:t>
            </a:r>
          </a:p>
          <a:p>
            <a:r>
              <a:rPr lang="en-US" sz="3600" dirty="0" smtClean="0"/>
              <a:t>More timely</a:t>
            </a:r>
          </a:p>
          <a:p>
            <a:r>
              <a:rPr lang="en-US" sz="3600" dirty="0" smtClean="0"/>
              <a:t>Easier to search</a:t>
            </a:r>
          </a:p>
          <a:p>
            <a:r>
              <a:rPr lang="en-US" sz="3600" dirty="0" smtClean="0"/>
              <a:t>Readers can comment in real-time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More Upside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4885"/>
            <a:ext cx="8229600" cy="4389120"/>
          </a:xfrm>
        </p:spPr>
        <p:txBody>
          <a:bodyPr/>
          <a:lstStyle/>
          <a:p>
            <a:r>
              <a:rPr lang="en-US" sz="3600" dirty="0" smtClean="0"/>
              <a:t>Receive articles from other physicians</a:t>
            </a:r>
          </a:p>
          <a:p>
            <a:r>
              <a:rPr lang="en-US" sz="3600" dirty="0" smtClean="0"/>
              <a:t>Link previous references</a:t>
            </a:r>
          </a:p>
          <a:p>
            <a:r>
              <a:rPr lang="en-US" sz="3600" dirty="0" smtClean="0"/>
              <a:t>Twitter to leverage</a:t>
            </a:r>
          </a:p>
          <a:p>
            <a:r>
              <a:rPr lang="en-US" sz="3600" dirty="0" smtClean="0"/>
              <a:t>Blog tools –like widgets</a:t>
            </a:r>
          </a:p>
          <a:p>
            <a:r>
              <a:rPr lang="en-US" sz="3600" dirty="0" smtClean="0"/>
              <a:t>For patient information, I have used </a:t>
            </a:r>
            <a:r>
              <a:rPr lang="en-US" sz="3600" dirty="0" err="1" smtClean="0"/>
              <a:t>DedicatedtoAllBetter</a:t>
            </a:r>
            <a:endParaRPr lang="en-US" sz="3600" dirty="0" smtClean="0"/>
          </a:p>
          <a:p>
            <a:endParaRPr lang="en-US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Blog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0968"/>
            <a:ext cx="8229600" cy="4389120"/>
          </a:xfrm>
        </p:spPr>
        <p:txBody>
          <a:bodyPr/>
          <a:lstStyle/>
          <a:p>
            <a:r>
              <a:rPr lang="en-US" dirty="0" smtClean="0"/>
              <a:t>Blog influenced our group’s FMT protocol –</a:t>
            </a:r>
            <a:r>
              <a:rPr lang="en-US" dirty="0" err="1" smtClean="0"/>
              <a:t>OpenBiome</a:t>
            </a:r>
            <a:endParaRPr lang="en-US" dirty="0" smtClean="0"/>
          </a:p>
          <a:p>
            <a:r>
              <a:rPr lang="en-US" dirty="0" smtClean="0"/>
              <a:t>Contacted by parent &amp; lawyer regarding </a:t>
            </a:r>
            <a:r>
              <a:rPr lang="en-US" dirty="0" err="1" smtClean="0"/>
              <a:t>SimplyThick</a:t>
            </a:r>
            <a:endParaRPr lang="en-US" dirty="0" smtClean="0"/>
          </a:p>
          <a:p>
            <a:r>
              <a:rPr lang="en-US" dirty="0" smtClean="0"/>
              <a:t>Asked to speak at our national meeting</a:t>
            </a:r>
          </a:p>
          <a:p>
            <a:endParaRPr lang="en-US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media provides valuable opportunities to learn and listen. </a:t>
            </a:r>
          </a:p>
          <a:p>
            <a:r>
              <a:rPr lang="en-US" dirty="0" smtClean="0"/>
              <a:t>Information posted on social media has to respect privacy and reflects on the person posting</a:t>
            </a:r>
          </a:p>
          <a:p>
            <a:r>
              <a:rPr lang="en-US" dirty="0" smtClean="0"/>
              <a:t>If used appropriately, the advantages of social media outweigh the drawbacks</a:t>
            </a:r>
            <a:endParaRPr lang="en-US" dirty="0"/>
          </a:p>
        </p:txBody>
      </p:sp>
      <p:pic>
        <p:nvPicPr>
          <p:cNvPr id="4" name="Picture 2" descr="C:\Users\jhochman\AppData\Local\Microsoft\Windows\Temporary Internet Files\Content.IE5\583LP1FY\GI CARE FOR KIDS 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3150" y="6038850"/>
            <a:ext cx="1555750" cy="55245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137</TotalTime>
  <Words>841</Words>
  <Application>Microsoft Macintosh PowerPoint</Application>
  <PresentationFormat>On-screen Show (4:3)</PresentationFormat>
  <Paragraphs>124</Paragraphs>
  <Slides>23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Staying Informed: Why Doctors Need Twitter, etc</vt:lpstr>
      <vt:lpstr>Disclosures</vt:lpstr>
      <vt:lpstr>Objectives</vt:lpstr>
      <vt:lpstr>Social Media Tools</vt:lpstr>
      <vt:lpstr>Slide 5</vt:lpstr>
      <vt:lpstr>Professional Guidelines for Social Media</vt:lpstr>
      <vt:lpstr>Why Social Media is Not a      Waste of Time</vt:lpstr>
      <vt:lpstr>Social Media Audience</vt:lpstr>
      <vt:lpstr>Personal Twitter Experience</vt:lpstr>
      <vt:lpstr>Twitter</vt:lpstr>
      <vt:lpstr>Twitter Goldilocks</vt:lpstr>
      <vt:lpstr>Why is Twitter So Popular?</vt:lpstr>
      <vt:lpstr>What Twitter Looks Like</vt:lpstr>
      <vt:lpstr>What Twitter Looks Like</vt:lpstr>
      <vt:lpstr>What Twitter Looks Like</vt:lpstr>
      <vt:lpstr>Twitter Experience</vt:lpstr>
      <vt:lpstr>Why I Blog</vt:lpstr>
      <vt:lpstr>Slide 18</vt:lpstr>
      <vt:lpstr>Is it Hard to Blog?</vt:lpstr>
      <vt:lpstr>Blog: Upside and Downside</vt:lpstr>
      <vt:lpstr>More Upside</vt:lpstr>
      <vt:lpstr>Blog Experiences</vt:lpstr>
      <vt:lpstr>Conclusion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Staying Informed: Why Doctors Need Twitter, etc</dc:title>
  <dc:creator>Hochman Family</dc:creator>
  <cp:lastModifiedBy>Jay Hochman</cp:lastModifiedBy>
  <cp:revision>8</cp:revision>
  <dcterms:created xsi:type="dcterms:W3CDTF">2014-10-17T20:59:07Z</dcterms:created>
  <dcterms:modified xsi:type="dcterms:W3CDTF">2014-10-17T21:04:59Z</dcterms:modified>
</cp:coreProperties>
</file>