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s/slide23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8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261" r:id="rId2"/>
    <p:sldId id="258" r:id="rId3"/>
    <p:sldId id="277" r:id="rId4"/>
    <p:sldId id="278" r:id="rId5"/>
    <p:sldId id="257" r:id="rId6"/>
    <p:sldId id="262" r:id="rId7"/>
    <p:sldId id="263" r:id="rId8"/>
    <p:sldId id="264" r:id="rId9"/>
    <p:sldId id="273" r:id="rId10"/>
    <p:sldId id="274" r:id="rId11"/>
    <p:sldId id="275" r:id="rId12"/>
    <p:sldId id="269" r:id="rId13"/>
    <p:sldId id="270" r:id="rId14"/>
    <p:sldId id="271" r:id="rId15"/>
    <p:sldId id="272" r:id="rId16"/>
    <p:sldId id="265" r:id="rId17"/>
    <p:sldId id="266" r:id="rId18"/>
    <p:sldId id="267" r:id="rId19"/>
    <p:sldId id="268" r:id="rId20"/>
    <p:sldId id="280" r:id="rId21"/>
    <p:sldId id="279" r:id="rId22"/>
    <p:sldId id="259" r:id="rId23"/>
    <p:sldId id="281" r:id="rId24"/>
    <p:sldId id="260" r:id="rId25"/>
    <p:sldId id="276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9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handoutMaster" Target="handoutMasters/handout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3D835C-111D-B84D-A9B4-29D4EE7F25B7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6A2AA3-D695-8847-BACE-6589BBF5D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C0BB3B-8D58-F242-88DF-FBA02209B26C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BEC19-07B3-024A-8401-8D73743ED5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413434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Remember this?</a:t>
            </a:r>
          </a:p>
          <a:p>
            <a:r>
              <a:rPr lang="en-US" dirty="0" smtClean="0"/>
              <a:t>The brick.</a:t>
            </a:r>
          </a:p>
          <a:p>
            <a:endParaRPr lang="en-US" dirty="0" smtClean="0"/>
          </a:p>
          <a:p>
            <a:r>
              <a:rPr lang="en-US" dirty="0" smtClean="0"/>
              <a:t>Gordon gecko and Wall Street.</a:t>
            </a:r>
          </a:p>
          <a:p>
            <a:endParaRPr lang="en-US" dirty="0" smtClean="0"/>
          </a:p>
          <a:p>
            <a:r>
              <a:rPr lang="en-US" dirty="0" smtClean="0"/>
              <a:t>This represents the way we communicated</a:t>
            </a:r>
            <a:r>
              <a:rPr lang="en-US" baseline="0" dirty="0" smtClean="0"/>
              <a:t> then…</a:t>
            </a:r>
          </a:p>
          <a:p>
            <a:r>
              <a:rPr lang="en-US" baseline="0" dirty="0" smtClean="0"/>
              <a:t>Are </a:t>
            </a:r>
            <a:r>
              <a:rPr lang="en-US" baseline="0" dirty="0" err="1" smtClean="0"/>
              <a:t>wekstill</a:t>
            </a:r>
            <a:r>
              <a:rPr lang="en-US" baseline="0" dirty="0" smtClean="0"/>
              <a:t> doing the same </a:t>
            </a:r>
            <a:r>
              <a:rPr lang="en-US" baseline="0" dirty="0" err="1" smtClean="0"/>
              <a:t>ocmmunication</a:t>
            </a:r>
            <a:r>
              <a:rPr lang="en-US" baseline="0" dirty="0" smtClean="0"/>
              <a:t>”</a:t>
            </a:r>
          </a:p>
          <a:p>
            <a:endParaRPr lang="en-US" baseline="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When Halstead</a:t>
            </a:r>
            <a:r>
              <a:rPr lang="en-US" baseline="0" dirty="0" smtClean="0"/>
              <a:t> was caring for patients, or Osler, the care was simple and the personnel were few.</a:t>
            </a:r>
          </a:p>
          <a:p>
            <a:r>
              <a:rPr lang="en-US" baseline="0" dirty="0" smtClean="0"/>
              <a:t>Maybe 3 people caring for each pt.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Now HC is complex.</a:t>
            </a:r>
          </a:p>
          <a:p>
            <a:r>
              <a:rPr lang="en-US" baseline="0" dirty="0" smtClean="0"/>
              <a:t>There will be 16-18 people that will touch or care for your patients.</a:t>
            </a:r>
          </a:p>
          <a:p>
            <a:r>
              <a:rPr lang="en-US" baseline="0" dirty="0" smtClean="0"/>
              <a:t>The opportunity to make mistakes or drop the ball will be huge.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1E04C4-209E-42C0-BB16-60A19275D140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84941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 only evidence and guidelines based on the evidence, but also how to implement the</a:t>
            </a:r>
            <a:r>
              <a:rPr lang="en-US" baseline="0" dirty="0" smtClean="0"/>
              <a:t> protocol.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A5D183-3CAD-48E8-8C21-355FCFA8D91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694454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CDF3B-356C-7A4E-9BCE-8A49800494A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08683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Also add:</a:t>
            </a:r>
            <a:r>
              <a:rPr lang="en-US" baseline="0" dirty="0" smtClean="0"/>
              <a:t>  </a:t>
            </a:r>
          </a:p>
          <a:p>
            <a:r>
              <a:rPr lang="en-US" baseline="0" dirty="0" err="1" smtClean="0"/>
              <a:t>Preop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prehabilitation</a:t>
            </a:r>
            <a:r>
              <a:rPr lang="en-US" baseline="0" dirty="0" smtClean="0"/>
              <a:t>, carb loading (no NPO)</a:t>
            </a:r>
          </a:p>
          <a:p>
            <a:r>
              <a:rPr lang="en-US" baseline="0" dirty="0" err="1" smtClean="0"/>
              <a:t>Intraop</a:t>
            </a:r>
            <a:r>
              <a:rPr lang="en-US" baseline="0" dirty="0" smtClean="0"/>
              <a:t>: surgical considerations (lap vs open), smaller/transverse incision, no NGT/</a:t>
            </a:r>
            <a:r>
              <a:rPr lang="en-US" baseline="0" dirty="0" err="1" smtClean="0"/>
              <a:t>foley</a:t>
            </a:r>
            <a:endParaRPr lang="en-US" baseline="0" dirty="0" smtClean="0"/>
          </a:p>
          <a:p>
            <a:r>
              <a:rPr lang="en-US" baseline="0" dirty="0" smtClean="0"/>
              <a:t>POSTOP: prevent postop ileus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A5D183-3CAD-48E8-8C21-355FCFA8D91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7476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Also add:</a:t>
            </a:r>
            <a:r>
              <a:rPr lang="en-US" baseline="0" dirty="0" smtClean="0"/>
              <a:t>  </a:t>
            </a:r>
          </a:p>
          <a:p>
            <a:r>
              <a:rPr lang="en-US" baseline="0" dirty="0" err="1" smtClean="0"/>
              <a:t>Preop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prehabilitation</a:t>
            </a:r>
            <a:r>
              <a:rPr lang="en-US" baseline="0" dirty="0" smtClean="0"/>
              <a:t>, carb loading (no NPO)</a:t>
            </a:r>
          </a:p>
          <a:p>
            <a:r>
              <a:rPr lang="en-US" baseline="0" dirty="0" err="1" smtClean="0"/>
              <a:t>Intraop</a:t>
            </a:r>
            <a:r>
              <a:rPr lang="en-US" baseline="0" dirty="0" smtClean="0"/>
              <a:t>: surgical considerations (lap vs open), smaller/transverse incision, no NGT/</a:t>
            </a:r>
            <a:r>
              <a:rPr lang="en-US" baseline="0" dirty="0" err="1" smtClean="0"/>
              <a:t>foley</a:t>
            </a:r>
            <a:endParaRPr lang="en-US" baseline="0" dirty="0" smtClean="0"/>
          </a:p>
          <a:p>
            <a:r>
              <a:rPr lang="en-US" baseline="0" dirty="0" smtClean="0"/>
              <a:t>POSTOP: prevent postop ileus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A5D183-3CAD-48E8-8C21-355FCFA8D91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7476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Also add:</a:t>
            </a:r>
            <a:r>
              <a:rPr lang="en-US" baseline="0" dirty="0" smtClean="0"/>
              <a:t>  </a:t>
            </a:r>
          </a:p>
          <a:p>
            <a:r>
              <a:rPr lang="en-US" baseline="0" dirty="0" err="1" smtClean="0"/>
              <a:t>Preop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prehabilitation</a:t>
            </a:r>
            <a:r>
              <a:rPr lang="en-US" baseline="0" dirty="0" smtClean="0"/>
              <a:t>, carb loading (no NPO)</a:t>
            </a:r>
          </a:p>
          <a:p>
            <a:r>
              <a:rPr lang="en-US" baseline="0" dirty="0" err="1" smtClean="0"/>
              <a:t>Intraop</a:t>
            </a:r>
            <a:r>
              <a:rPr lang="en-US" baseline="0" dirty="0" smtClean="0"/>
              <a:t>: surgical considerations (lap vs open), smaller/transverse incision, no NGT/</a:t>
            </a:r>
            <a:r>
              <a:rPr lang="en-US" baseline="0" dirty="0" err="1" smtClean="0"/>
              <a:t>foley</a:t>
            </a:r>
            <a:endParaRPr lang="en-US" baseline="0" dirty="0" smtClean="0"/>
          </a:p>
          <a:p>
            <a:r>
              <a:rPr lang="en-US" baseline="0" dirty="0" smtClean="0"/>
              <a:t>POSTOP: prevent postop ileus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A5D183-3CAD-48E8-8C21-355FCFA8D91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7476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Also add:</a:t>
            </a:r>
            <a:r>
              <a:rPr lang="en-US" baseline="0" dirty="0" smtClean="0"/>
              <a:t>  </a:t>
            </a:r>
          </a:p>
          <a:p>
            <a:r>
              <a:rPr lang="en-US" baseline="0" dirty="0" err="1" smtClean="0"/>
              <a:t>Preop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prehabilitation</a:t>
            </a:r>
            <a:r>
              <a:rPr lang="en-US" baseline="0" dirty="0" smtClean="0"/>
              <a:t>, carb loading (no NPO)</a:t>
            </a:r>
          </a:p>
          <a:p>
            <a:r>
              <a:rPr lang="en-US" baseline="0" dirty="0" err="1" smtClean="0"/>
              <a:t>Intraop</a:t>
            </a:r>
            <a:r>
              <a:rPr lang="en-US" baseline="0" dirty="0" smtClean="0"/>
              <a:t>: surgical considerations (lap vs open), smaller/transverse incision, no NGT/</a:t>
            </a:r>
            <a:r>
              <a:rPr lang="en-US" baseline="0" dirty="0" err="1" smtClean="0"/>
              <a:t>foley</a:t>
            </a:r>
            <a:endParaRPr lang="en-US" baseline="0" dirty="0" smtClean="0"/>
          </a:p>
          <a:p>
            <a:r>
              <a:rPr lang="en-US" baseline="0" dirty="0" smtClean="0"/>
              <a:t>POSTOP: prevent postop ileus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A5D183-3CAD-48E8-8C21-355FCFA8D91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7476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Also add:</a:t>
            </a:r>
            <a:r>
              <a:rPr lang="en-US" baseline="0" dirty="0" smtClean="0"/>
              <a:t>  </a:t>
            </a:r>
          </a:p>
          <a:p>
            <a:r>
              <a:rPr lang="en-US" baseline="0" dirty="0" err="1" smtClean="0"/>
              <a:t>Preop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prehabilitation</a:t>
            </a:r>
            <a:r>
              <a:rPr lang="en-US" baseline="0" dirty="0" smtClean="0"/>
              <a:t>, carb loading (no NPO)</a:t>
            </a:r>
          </a:p>
          <a:p>
            <a:r>
              <a:rPr lang="en-US" baseline="0" dirty="0" err="1" smtClean="0"/>
              <a:t>Intraop</a:t>
            </a:r>
            <a:r>
              <a:rPr lang="en-US" baseline="0" dirty="0" smtClean="0"/>
              <a:t>: surgical considerations (lap vs open), smaller/transverse incision, no NGT/</a:t>
            </a:r>
            <a:r>
              <a:rPr lang="en-US" baseline="0" dirty="0" err="1" smtClean="0"/>
              <a:t>foley</a:t>
            </a:r>
            <a:endParaRPr lang="en-US" baseline="0" dirty="0" smtClean="0"/>
          </a:p>
          <a:p>
            <a:r>
              <a:rPr lang="en-US" baseline="0" dirty="0" smtClean="0"/>
              <a:t>POSTOP: prevent postop ileus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A5D183-3CAD-48E8-8C21-355FCFA8D91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74769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Also add:</a:t>
            </a:r>
            <a:r>
              <a:rPr lang="en-US" baseline="0" dirty="0" smtClean="0"/>
              <a:t>  </a:t>
            </a:r>
          </a:p>
          <a:p>
            <a:r>
              <a:rPr lang="en-US" baseline="0" dirty="0" err="1" smtClean="0"/>
              <a:t>Preop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prehabilitation</a:t>
            </a:r>
            <a:r>
              <a:rPr lang="en-US" baseline="0" dirty="0" smtClean="0"/>
              <a:t>, carb loading (no NPO)</a:t>
            </a:r>
          </a:p>
          <a:p>
            <a:r>
              <a:rPr lang="en-US" baseline="0" dirty="0" err="1" smtClean="0"/>
              <a:t>Intraop</a:t>
            </a:r>
            <a:r>
              <a:rPr lang="en-US" baseline="0" dirty="0" smtClean="0"/>
              <a:t>: surgical considerations (lap vs open), smaller/transverse incision, no NGT/</a:t>
            </a:r>
            <a:r>
              <a:rPr lang="en-US" baseline="0" dirty="0" err="1" smtClean="0"/>
              <a:t>foley</a:t>
            </a:r>
            <a:endParaRPr lang="en-US" baseline="0" dirty="0" smtClean="0"/>
          </a:p>
          <a:p>
            <a:r>
              <a:rPr lang="en-US" baseline="0" dirty="0" smtClean="0"/>
              <a:t>POSTOP: prevent postop ileus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A5D183-3CAD-48E8-8C21-355FCFA8D91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74769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45730FF-8168-C546-84E8-65A33DA0546F}" type="slidenum">
              <a:rPr lang="en-US" sz="1200"/>
              <a:pPr/>
              <a:t>22</a:t>
            </a:fld>
            <a:endParaRPr lang="en-US" sz="1200"/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83BC-B203-6540-B1C4-9B13CB906E7B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5CDA-A2BC-CA4C-BC4F-BAD5209FF1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83BC-B203-6540-B1C4-9B13CB906E7B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5CDA-A2BC-CA4C-BC4F-BAD5209FF1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83BC-B203-6540-B1C4-9B13CB906E7B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5CDA-A2BC-CA4C-BC4F-BAD5209FF1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83BC-B203-6540-B1C4-9B13CB906E7B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5CDA-A2BC-CA4C-BC4F-BAD5209FF1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83BC-B203-6540-B1C4-9B13CB906E7B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5CDA-A2BC-CA4C-BC4F-BAD5209FF1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83BC-B203-6540-B1C4-9B13CB906E7B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5CDA-A2BC-CA4C-BC4F-BAD5209FF1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83BC-B203-6540-B1C4-9B13CB906E7B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5CDA-A2BC-CA4C-BC4F-BAD5209FF1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83BC-B203-6540-B1C4-9B13CB906E7B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5CDA-A2BC-CA4C-BC4F-BAD5209FF1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83BC-B203-6540-B1C4-9B13CB906E7B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5CDA-A2BC-CA4C-BC4F-BAD5209FF1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83BC-B203-6540-B1C4-9B13CB906E7B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5CDA-A2BC-CA4C-BC4F-BAD5209FF1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83BC-B203-6540-B1C4-9B13CB906E7B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5CDA-A2BC-CA4C-BC4F-BAD5209FF1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E83BC-B203-6540-B1C4-9B13CB906E7B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C5CDA-A2BC-CA4C-BC4F-BAD5209FF1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ERAS</a:t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FF00"/>
                </a:solidFill>
              </a:rPr>
              <a:t>Early Recovery after Surgery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Applying Effectively </a:t>
            </a:r>
          </a:p>
          <a:p>
            <a:r>
              <a:rPr lang="en-US" dirty="0" smtClean="0"/>
              <a:t>What we Already Know.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9959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Remember this??  The “brick”…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Content Placeholder 3" descr="gordon-gekkos-80s-cell-phone-has-a-cameo-in-wall-street-2-trailer-but-is-it-really-the-original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t="-4564" b="-4564"/>
          <a:stretch/>
        </p:blipFill>
        <p:spPr>
          <a:xfrm>
            <a:off x="1020154" y="1447800"/>
            <a:ext cx="5896429" cy="482600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96046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Agenda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Traditional Surgery and ERAS</a:t>
            </a:r>
            <a:endParaRPr lang="en-US" dirty="0"/>
          </a:p>
          <a:p>
            <a:r>
              <a:rPr lang="en-US" dirty="0" smtClean="0"/>
              <a:t>Enhanced Recovery Components.</a:t>
            </a:r>
          </a:p>
          <a:p>
            <a:r>
              <a:rPr lang="en-US" dirty="0" smtClean="0"/>
              <a:t>Improved Outcomes in Adult Surgery</a:t>
            </a:r>
            <a:endParaRPr lang="en-US" dirty="0"/>
          </a:p>
          <a:p>
            <a:r>
              <a:rPr lang="en-US" dirty="0" smtClean="0"/>
              <a:t>Possibilities </a:t>
            </a:r>
            <a:r>
              <a:rPr lang="en-US" dirty="0"/>
              <a:t>in Pediatric Surgery.</a:t>
            </a:r>
          </a:p>
          <a:p>
            <a:r>
              <a:rPr lang="en-US" dirty="0" smtClean="0"/>
              <a:t>Summary.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8566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895475" y="947738"/>
            <a:ext cx="5353050" cy="49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28900" r="8462" b="90792"/>
          <a:stretch/>
        </p:blipFill>
        <p:spPr bwMode="auto">
          <a:xfrm>
            <a:off x="207290" y="1600200"/>
            <a:ext cx="8729420" cy="118959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33600" y="5910263"/>
            <a:ext cx="5334000" cy="530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http://</a:t>
            </a:r>
            <a:r>
              <a:rPr lang="en-US" sz="2800" b="1" dirty="0" smtClean="0">
                <a:solidFill>
                  <a:srgbClr val="002060"/>
                </a:solidFill>
              </a:rPr>
              <a:t>www.erassociety.org</a:t>
            </a:r>
            <a:endParaRPr 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372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Traditional colorectal surgery</a:t>
            </a:r>
            <a:r>
              <a:rPr lang="en-US" b="1" dirty="0" smtClean="0">
                <a:solidFill>
                  <a:srgbClr val="FFFF00"/>
                </a:solidFill>
              </a:rPr>
              <a:t>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Foley </a:t>
            </a:r>
            <a:r>
              <a:rPr lang="en-US" dirty="0"/>
              <a:t>and NG</a:t>
            </a:r>
          </a:p>
          <a:p>
            <a:pPr marL="0" indent="0">
              <a:buNone/>
            </a:pPr>
            <a:r>
              <a:rPr lang="en-US" dirty="0"/>
              <a:t>E</a:t>
            </a:r>
            <a:r>
              <a:rPr lang="en-US" dirty="0" smtClean="0"/>
              <a:t>pidural </a:t>
            </a:r>
            <a:r>
              <a:rPr lang="en-US" dirty="0"/>
              <a:t>for 3-4 days.</a:t>
            </a:r>
          </a:p>
          <a:p>
            <a:pPr marL="0" indent="0">
              <a:buNone/>
            </a:pPr>
            <a:r>
              <a:rPr lang="en-US" dirty="0" smtClean="0"/>
              <a:t>PCA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MBP					LOS 4-6 days</a:t>
            </a:r>
          </a:p>
          <a:p>
            <a:pPr marL="0" indent="0">
              <a:buNone/>
            </a:pPr>
            <a:r>
              <a:rPr lang="en-US" dirty="0" smtClean="0"/>
              <a:t>Slow </a:t>
            </a:r>
            <a:r>
              <a:rPr lang="en-US" dirty="0"/>
              <a:t>feeding.</a:t>
            </a:r>
          </a:p>
          <a:p>
            <a:pPr marL="0" indent="0">
              <a:buNone/>
            </a:pPr>
            <a:r>
              <a:rPr lang="en-US" dirty="0" smtClean="0"/>
              <a:t>Lots </a:t>
            </a:r>
            <a:r>
              <a:rPr lang="en-US" dirty="0"/>
              <a:t>of narcotics.</a:t>
            </a:r>
          </a:p>
          <a:p>
            <a:pPr marL="0" indent="0">
              <a:buNone/>
            </a:pPr>
            <a:r>
              <a:rPr lang="en-US" dirty="0" smtClean="0"/>
              <a:t>Fasting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smtClean="0"/>
              <a:t>IV </a:t>
            </a:r>
            <a:r>
              <a:rPr lang="en-US" dirty="0"/>
              <a:t>fluids “as needed”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1872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ERAS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</a:t>
            </a:r>
            <a:r>
              <a:rPr lang="en-US" dirty="0" smtClean="0"/>
              <a:t>tubes or MBP or Fasting</a:t>
            </a:r>
            <a:endParaRPr lang="en-US" dirty="0"/>
          </a:p>
          <a:p>
            <a:r>
              <a:rPr lang="en-US" dirty="0"/>
              <a:t>TAP or </a:t>
            </a:r>
            <a:r>
              <a:rPr lang="en-US" dirty="0" smtClean="0"/>
              <a:t>short </a:t>
            </a:r>
            <a:r>
              <a:rPr lang="en-US" dirty="0"/>
              <a:t>Epidural</a:t>
            </a:r>
          </a:p>
          <a:p>
            <a:r>
              <a:rPr lang="en-US" dirty="0" smtClean="0"/>
              <a:t>Immediate </a:t>
            </a:r>
            <a:r>
              <a:rPr lang="en-US" dirty="0"/>
              <a:t>feeding</a:t>
            </a:r>
          </a:p>
          <a:p>
            <a:r>
              <a:rPr lang="en-US" dirty="0"/>
              <a:t>Minimal narcotics.</a:t>
            </a:r>
          </a:p>
          <a:p>
            <a:r>
              <a:rPr lang="en-US" dirty="0" smtClean="0"/>
              <a:t>“Goal directed” fluids (less swelling)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Fewer Complications, Shorter LOS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95870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2 Examples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CY  4 </a:t>
            </a:r>
            <a:r>
              <a:rPr lang="en-US" dirty="0" err="1" smtClean="0"/>
              <a:t>yr</a:t>
            </a:r>
            <a:r>
              <a:rPr lang="en-US" dirty="0" smtClean="0"/>
              <a:t> old with UC on TPN, bleeding</a:t>
            </a:r>
          </a:p>
          <a:p>
            <a:pPr marL="0" indent="0">
              <a:buNone/>
            </a:pPr>
            <a:r>
              <a:rPr lang="en-US" dirty="0" smtClean="0"/>
              <a:t>Albumin was 2</a:t>
            </a:r>
          </a:p>
          <a:p>
            <a:pPr marL="0" indent="0">
              <a:buNone/>
            </a:pPr>
            <a:r>
              <a:rPr lang="en-US" dirty="0" smtClean="0"/>
              <a:t>Lap assisted colectomy after 1 week of “optimization” on ERAS</a:t>
            </a:r>
          </a:p>
          <a:p>
            <a:pPr marL="0" indent="0">
              <a:buNone/>
            </a:pPr>
            <a:r>
              <a:rPr lang="en-US" dirty="0" smtClean="0"/>
              <a:t>Ate immediately, got “swollen”, ?? Albumin</a:t>
            </a:r>
          </a:p>
          <a:p>
            <a:pPr marL="0" indent="0">
              <a:buNone/>
            </a:pPr>
            <a:r>
              <a:rPr lang="en-US" dirty="0" smtClean="0"/>
              <a:t>Recovered after 3-4 days, ate, removed Red  Rubber catheter.</a:t>
            </a:r>
          </a:p>
          <a:p>
            <a:pPr marL="0" indent="0">
              <a:buNone/>
            </a:pPr>
            <a:r>
              <a:rPr lang="en-US" dirty="0" smtClean="0"/>
              <a:t>Home on POD 6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9204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2 Examples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DS 15 </a:t>
            </a:r>
            <a:r>
              <a:rPr lang="en-US" dirty="0" err="1" smtClean="0"/>
              <a:t>yr</a:t>
            </a:r>
            <a:r>
              <a:rPr lang="en-US" dirty="0" smtClean="0"/>
              <a:t> old w 2 </a:t>
            </a:r>
            <a:r>
              <a:rPr lang="en-US" dirty="0" err="1" smtClean="0"/>
              <a:t>yr</a:t>
            </a:r>
            <a:r>
              <a:rPr lang="en-US" dirty="0" smtClean="0"/>
              <a:t> h/o UC, unable wean steroids</a:t>
            </a:r>
          </a:p>
          <a:p>
            <a:pPr marL="0" indent="0">
              <a:buNone/>
            </a:pPr>
            <a:r>
              <a:rPr lang="en-US" dirty="0" smtClean="0"/>
              <a:t>Lap colectomy w ERAS  DC on POD 2</a:t>
            </a:r>
          </a:p>
          <a:p>
            <a:pPr marL="0" indent="0">
              <a:buNone/>
            </a:pPr>
            <a:r>
              <a:rPr lang="en-US" dirty="0" smtClean="0"/>
              <a:t>Lap assisted </a:t>
            </a:r>
            <a:r>
              <a:rPr lang="en-US" dirty="0" err="1" smtClean="0"/>
              <a:t>proctecomy</a:t>
            </a:r>
            <a:r>
              <a:rPr lang="en-US" dirty="0" smtClean="0"/>
              <a:t>, J pouch, ileostomy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DC on POD 3 on ERAS</a:t>
            </a:r>
          </a:p>
          <a:p>
            <a:pPr marL="0" indent="0">
              <a:buNone/>
            </a:pPr>
            <a:r>
              <a:rPr lang="en-US" dirty="0" smtClean="0"/>
              <a:t>Closure of ileostomy.  DC on POD 3  on ERAS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92598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ERAS 2016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Content Placeholder 3" descr="Screen Shot 2014-07-28 at 5.51.46 PM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-12060" r="-12060"/>
          <a:stretch>
            <a:fillRect/>
          </a:stretch>
        </p:blipFill>
        <p:spPr/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150007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8138"/>
            <a:ext cx="8229600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5770735" y="151399"/>
            <a:ext cx="3373265" cy="838319"/>
          </a:xfrm>
          <a:prstGeom prst="ellipse">
            <a:avLst/>
          </a:prstGeom>
          <a:noFill/>
          <a:ln w="5715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92248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8138"/>
            <a:ext cx="8229600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36"/>
          <p:cNvSpPr/>
          <p:nvPr/>
        </p:nvSpPr>
        <p:spPr>
          <a:xfrm>
            <a:off x="457200" y="1676400"/>
            <a:ext cx="4114800" cy="533400"/>
          </a:xfrm>
          <a:prstGeom prst="rect">
            <a:avLst/>
          </a:prstGeom>
          <a:solidFill>
            <a:srgbClr val="00B0F0">
              <a:alpha val="34118"/>
            </a:srgb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B0F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343400" y="5486400"/>
            <a:ext cx="4343400" cy="533400"/>
          </a:xfrm>
          <a:prstGeom prst="rect">
            <a:avLst/>
          </a:prstGeom>
          <a:solidFill>
            <a:srgbClr val="00B0F0">
              <a:alpha val="34118"/>
            </a:srgb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B0F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57200" y="1219200"/>
            <a:ext cx="4114800" cy="457200"/>
          </a:xfrm>
          <a:prstGeom prst="rect">
            <a:avLst/>
          </a:prstGeom>
          <a:solidFill>
            <a:srgbClr val="00B0F0">
              <a:alpha val="34118"/>
            </a:srgb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B0F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572000" y="838200"/>
            <a:ext cx="4114800" cy="457200"/>
          </a:xfrm>
          <a:prstGeom prst="rect">
            <a:avLst/>
          </a:prstGeom>
          <a:solidFill>
            <a:srgbClr val="00B0F0">
              <a:alpha val="34118"/>
            </a:srgb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B0F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572000" y="1288143"/>
            <a:ext cx="4114800" cy="457200"/>
          </a:xfrm>
          <a:prstGeom prst="rect">
            <a:avLst/>
          </a:prstGeom>
          <a:solidFill>
            <a:srgbClr val="00B0F0">
              <a:alpha val="34118"/>
            </a:srgb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B0F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572000" y="1752600"/>
            <a:ext cx="4114800" cy="457200"/>
          </a:xfrm>
          <a:prstGeom prst="rect">
            <a:avLst/>
          </a:prstGeom>
          <a:solidFill>
            <a:srgbClr val="00B0F0">
              <a:alpha val="34118"/>
            </a:srgb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B0F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57200" y="2705100"/>
            <a:ext cx="2362200" cy="457200"/>
          </a:xfrm>
          <a:prstGeom prst="rect">
            <a:avLst/>
          </a:prstGeom>
          <a:solidFill>
            <a:srgbClr val="00B0F0">
              <a:alpha val="34118"/>
            </a:srgb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B0F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7039" y="5257800"/>
            <a:ext cx="3675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</a:rPr>
              <a:t>Fluid/ electrolytes/ nutritional status</a:t>
            </a:r>
            <a:endParaRPr lang="en-US" sz="2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990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1" grpId="0" animBg="1"/>
      <p:bldP spid="42" grpId="0" animBg="1"/>
      <p:bldP spid="43" grpId="0" animBg="1"/>
      <p:bldP spid="44" grpId="0" animBg="1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8138"/>
            <a:ext cx="8229600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7200" y="304800"/>
            <a:ext cx="4114800" cy="533400"/>
          </a:xfrm>
          <a:prstGeom prst="rect">
            <a:avLst/>
          </a:prstGeom>
          <a:solidFill>
            <a:srgbClr val="FF0000">
              <a:alpha val="34118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457200" y="3162300"/>
            <a:ext cx="2362200" cy="723900"/>
          </a:xfrm>
          <a:prstGeom prst="rect">
            <a:avLst/>
          </a:prstGeom>
          <a:solidFill>
            <a:srgbClr val="FF0000">
              <a:alpha val="34118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6400800" y="3619500"/>
            <a:ext cx="2286000" cy="647700"/>
          </a:xfrm>
          <a:prstGeom prst="rect">
            <a:avLst/>
          </a:prstGeom>
          <a:solidFill>
            <a:srgbClr val="FF0000">
              <a:alpha val="34118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343400" y="4343400"/>
            <a:ext cx="4325257" cy="533400"/>
          </a:xfrm>
          <a:prstGeom prst="rect">
            <a:avLst/>
          </a:prstGeom>
          <a:solidFill>
            <a:srgbClr val="FF0000">
              <a:alpha val="34118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431473" y="5329535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Pain control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856149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4" grpId="0" animBg="1"/>
      <p:bldP spid="35" grpId="0" animBg="1"/>
      <p:bldP spid="36" grpId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8138"/>
            <a:ext cx="8229600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Rectangle 50"/>
          <p:cNvSpPr/>
          <p:nvPr/>
        </p:nvSpPr>
        <p:spPr>
          <a:xfrm>
            <a:off x="4590143" y="2207986"/>
            <a:ext cx="4114800" cy="382815"/>
          </a:xfrm>
          <a:prstGeom prst="rect">
            <a:avLst/>
          </a:prstGeom>
          <a:solidFill>
            <a:schemeClr val="accent3">
              <a:alpha val="34118"/>
            </a:schemeClr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B0F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400799" y="2590801"/>
            <a:ext cx="2304143" cy="457200"/>
          </a:xfrm>
          <a:prstGeom prst="rect">
            <a:avLst/>
          </a:prstGeom>
          <a:solidFill>
            <a:schemeClr val="accent3">
              <a:alpha val="34118"/>
            </a:schemeClr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B0F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57200" y="3886200"/>
            <a:ext cx="2362200" cy="457200"/>
          </a:xfrm>
          <a:prstGeom prst="rect">
            <a:avLst/>
          </a:prstGeom>
          <a:solidFill>
            <a:schemeClr val="accent3">
              <a:alpha val="34118"/>
            </a:schemeClr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B0F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90800" y="5105400"/>
            <a:ext cx="312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3"/>
                </a:solidFill>
              </a:rPr>
              <a:t>Prevention of complications</a:t>
            </a:r>
            <a:endParaRPr lang="en-US" sz="2400" b="1" dirty="0">
              <a:solidFill>
                <a:schemeClr val="accent3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57200" y="2209800"/>
            <a:ext cx="4114800" cy="381001"/>
          </a:xfrm>
          <a:prstGeom prst="rect">
            <a:avLst/>
          </a:prstGeom>
          <a:solidFill>
            <a:schemeClr val="accent3">
              <a:alpha val="34118"/>
            </a:schemeClr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B0F0"/>
                </a:solidFill>
              </a:ln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1746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 animBg="1"/>
      <p:bldP spid="2" grpId="0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8138"/>
            <a:ext cx="8229600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/>
          <p:cNvSpPr/>
          <p:nvPr/>
        </p:nvSpPr>
        <p:spPr>
          <a:xfrm>
            <a:off x="457200" y="762000"/>
            <a:ext cx="4114800" cy="457200"/>
          </a:xfrm>
          <a:prstGeom prst="rect">
            <a:avLst/>
          </a:prstGeom>
          <a:solidFill>
            <a:srgbClr val="33CC33">
              <a:alpha val="34118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B0F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64457" y="3860800"/>
            <a:ext cx="2354943" cy="457200"/>
          </a:xfrm>
          <a:prstGeom prst="rect">
            <a:avLst/>
          </a:prstGeom>
          <a:solidFill>
            <a:srgbClr val="33CC33">
              <a:alpha val="34118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B0F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57200" y="4343400"/>
            <a:ext cx="2590800" cy="457200"/>
          </a:xfrm>
          <a:prstGeom prst="rect">
            <a:avLst/>
          </a:prstGeom>
          <a:solidFill>
            <a:srgbClr val="33CC33">
              <a:alpha val="34118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B0F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590143" y="342900"/>
            <a:ext cx="4114800" cy="457200"/>
          </a:xfrm>
          <a:prstGeom prst="rect">
            <a:avLst/>
          </a:prstGeom>
          <a:solidFill>
            <a:srgbClr val="33CC33">
              <a:alpha val="34118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B0F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343400" y="4953000"/>
            <a:ext cx="4361543" cy="457200"/>
          </a:xfrm>
          <a:prstGeom prst="rect">
            <a:avLst/>
          </a:prstGeom>
          <a:solidFill>
            <a:srgbClr val="33CC33">
              <a:alpha val="34118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B0F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400799" y="3029858"/>
            <a:ext cx="2304144" cy="399142"/>
          </a:xfrm>
          <a:prstGeom prst="rect">
            <a:avLst/>
          </a:prstGeom>
          <a:solidFill>
            <a:srgbClr val="33CC33">
              <a:alpha val="34118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B0F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28800" y="5634335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Return of function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57200" y="2743200"/>
            <a:ext cx="2362200" cy="457200"/>
          </a:xfrm>
          <a:prstGeom prst="rect">
            <a:avLst/>
          </a:prstGeom>
          <a:solidFill>
            <a:srgbClr val="33CC33">
              <a:alpha val="34118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B0F0"/>
                </a:solidFill>
              </a:ln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19618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5" grpId="0" animBg="1"/>
      <p:bldP spid="2" grpId="0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8138"/>
            <a:ext cx="8229600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7200" y="4648200"/>
            <a:ext cx="2209800" cy="685800"/>
          </a:xfrm>
          <a:prstGeom prst="rect">
            <a:avLst/>
          </a:prstGeom>
          <a:solidFill>
            <a:srgbClr val="FFFF00">
              <a:alpha val="34118"/>
            </a:srgbClr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7194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53653" y="1268582"/>
            <a:ext cx="7528347" cy="4016139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16952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28" y="561975"/>
            <a:ext cx="7024744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Reduced LOS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423988" y="1704975"/>
            <a:ext cx="6296025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893" t="73093" r="30812" b="20734"/>
          <a:stretch/>
        </p:blipFill>
        <p:spPr bwMode="auto">
          <a:xfrm>
            <a:off x="346528" y="5410200"/>
            <a:ext cx="8450943" cy="42456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47800" y="4267200"/>
            <a:ext cx="4367212" cy="152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346528" y="4267200"/>
            <a:ext cx="1101272" cy="10668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818641" y="4267200"/>
            <a:ext cx="2978830" cy="10668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11640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371601" y="1899492"/>
            <a:ext cx="6400800" cy="3354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27" y="561975"/>
            <a:ext cx="9227373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Decrease in </a:t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FF00"/>
                </a:solidFill>
              </a:rPr>
              <a:t>nonsurgical complications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47800" y="4267200"/>
            <a:ext cx="4367212" cy="152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346528" y="4267200"/>
            <a:ext cx="1101272" cy="10668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818641" y="4267200"/>
            <a:ext cx="2978830" cy="10668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2429" t="69019" r="32245" b="24125"/>
          <a:stretch/>
        </p:blipFill>
        <p:spPr bwMode="auto">
          <a:xfrm>
            <a:off x="346527" y="5402558"/>
            <a:ext cx="8450943" cy="46484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525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28" y="561975"/>
            <a:ext cx="7024744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No increase in readmissions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36692"/>
            <a:ext cx="6424613" cy="3497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47800" y="4267200"/>
            <a:ext cx="4367212" cy="152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346528" y="4267200"/>
            <a:ext cx="1101272" cy="10668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818641" y="4267200"/>
            <a:ext cx="2978830" cy="10668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2260" t="68910" r="31320" b="24901"/>
          <a:stretch/>
        </p:blipFill>
        <p:spPr bwMode="auto">
          <a:xfrm>
            <a:off x="422727" y="5368151"/>
            <a:ext cx="8340273" cy="42304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9097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CHOA ERAS Data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Content Placeholder 3" descr="CHOA ERAS Early Data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-6636" r="-6636"/>
          <a:stretch>
            <a:fillRect/>
          </a:stretch>
        </p:blipFill>
        <p:spPr/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2230199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5-10-27 at 10.20.56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598" r="181"/>
          <a:stretch/>
        </p:blipFill>
        <p:spPr>
          <a:xfrm>
            <a:off x="336792" y="645458"/>
            <a:ext cx="8510561" cy="5038743"/>
          </a:xfr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01915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4517" name="Content Placeholder 3" descr="iPhone 5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t="8844" b="8844"/>
          <a:stretch/>
        </p:blipFill>
        <p:spPr/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2318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What Next?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In-patients need to be optimized</a:t>
            </a:r>
          </a:p>
          <a:p>
            <a:r>
              <a:rPr lang="en-US" dirty="0" smtClean="0"/>
              <a:t>Outpatient elective surgery is where the impact seems greatest</a:t>
            </a:r>
          </a:p>
          <a:p>
            <a:r>
              <a:rPr lang="en-US" dirty="0" smtClean="0"/>
              <a:t>Opportunities exist to expand to other types besides Colorectal</a:t>
            </a:r>
          </a:p>
          <a:p>
            <a:r>
              <a:rPr lang="en-US" dirty="0" smtClean="0"/>
              <a:t>Best to do this with a team that’s dedicated</a:t>
            </a:r>
          </a:p>
          <a:p>
            <a:r>
              <a:rPr lang="en-US" dirty="0" smtClean="0"/>
              <a:t>Team includes nursing, Anesthesia, Surgery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0100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</a:endParaRPr>
          </a:p>
        </p:txBody>
      </p:sp>
      <p:pic>
        <p:nvPicPr>
          <p:cNvPr id="5123" name="Content Placeholder 1" descr="Morpheus without Quote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-554" t="37" r="-439" b="-166"/>
          <a:stretch>
            <a:fillRect/>
          </a:stretch>
        </p:blipFill>
        <p:spPr>
          <a:xfrm>
            <a:off x="762000" y="304800"/>
            <a:ext cx="7620000" cy="6180138"/>
          </a:xfr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60058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Conclusions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Culture change.</a:t>
            </a:r>
          </a:p>
          <a:p>
            <a:r>
              <a:rPr lang="en-US" dirty="0" smtClean="0"/>
              <a:t>Applying what we already know effectively</a:t>
            </a:r>
          </a:p>
          <a:p>
            <a:r>
              <a:rPr lang="en-US" dirty="0" smtClean="0"/>
              <a:t>Reduce complications &gt;&gt; LOS &gt;&gt; RTS</a:t>
            </a:r>
          </a:p>
          <a:p>
            <a:r>
              <a:rPr lang="en-US" dirty="0" smtClean="0"/>
              <a:t>Works in </a:t>
            </a:r>
            <a:r>
              <a:rPr lang="en-US" dirty="0" err="1" smtClean="0"/>
              <a:t>Peds</a:t>
            </a:r>
            <a:r>
              <a:rPr lang="en-US" dirty="0" smtClean="0"/>
              <a:t>.</a:t>
            </a:r>
          </a:p>
          <a:p>
            <a:r>
              <a:rPr lang="en-US" dirty="0" smtClean="0"/>
              <a:t>Come join us with your IBD patients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841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1121</TotalTime>
  <Words>668</Words>
  <Application>Microsoft Macintosh PowerPoint</Application>
  <PresentationFormat>On-screen Show (4:3)</PresentationFormat>
  <Paragraphs>115</Paragraphs>
  <Slides>25</Slides>
  <Notes>10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Black</vt:lpstr>
      <vt:lpstr>ERAS Early Recovery after Surgery</vt:lpstr>
      <vt:lpstr>Remember this??  The “brick”…</vt:lpstr>
      <vt:lpstr>Agenda</vt:lpstr>
      <vt:lpstr>Slide 4</vt:lpstr>
      <vt:lpstr>Traditional colorectal surgery.</vt:lpstr>
      <vt:lpstr>ERAS</vt:lpstr>
      <vt:lpstr>2 Examples</vt:lpstr>
      <vt:lpstr>2 Examples</vt:lpstr>
      <vt:lpstr>ERAS 2016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Reduced LOS</vt:lpstr>
      <vt:lpstr>Decrease in  nonsurgical complications</vt:lpstr>
      <vt:lpstr>No increase in readmissions</vt:lpstr>
      <vt:lpstr>CHOA ERAS Data</vt:lpstr>
      <vt:lpstr>Slide 21</vt:lpstr>
      <vt:lpstr>Slide 22</vt:lpstr>
      <vt:lpstr>What Next?</vt:lpstr>
      <vt:lpstr>Slide 24</vt:lpstr>
      <vt:lpstr>Conclusions</vt:lpstr>
    </vt:vector>
  </TitlesOfParts>
  <Company>CHOA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 Early Recovery after Surgery</dc:title>
  <dc:creator>kurt heiss</dc:creator>
  <cp:lastModifiedBy>Jay Hochman</cp:lastModifiedBy>
  <cp:revision>8</cp:revision>
  <dcterms:created xsi:type="dcterms:W3CDTF">2016-04-25T21:14:05Z</dcterms:created>
  <dcterms:modified xsi:type="dcterms:W3CDTF">2016-04-25T21:14:17Z</dcterms:modified>
</cp:coreProperties>
</file>