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Override PartName="/ppt/slideLayouts/slideLayout20.xml" ContentType="application/vnd.openxmlformats-officedocument.presentationml.slideLayout+xml"/>
  <Override PartName="/ppt/slideLayouts/slideLayout17.xml" ContentType="application/vnd.openxmlformats-officedocument.presentationml.slideLayout+xml"/>
  <Override PartName="/ppt/slideLayouts/slideLayout36.xml" ContentType="application/vnd.openxmlformats-officedocument.presentationml.slideLayout+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Layouts/slideLayout24.xml" ContentType="application/vnd.openxmlformats-officedocument.presentationml.slideLayout+xml"/>
  <Override PartName="/ppt/theme/theme1.xml" ContentType="application/vnd.openxmlformats-officedocument.theme+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Layouts/slideLayout28.xml" ContentType="application/vnd.openxmlformats-officedocument.presentationml.slideLayout+xml"/>
  <Override PartName="/ppt/slideMasters/slideMaster3.xml" ContentType="application/vnd.openxmlformats-officedocument.presentationml.slideMaster+xml"/>
  <Override PartName="/ppt/slides/slide46.xml" ContentType="application/vnd.openxmlformats-officedocument.presentationml.slide+xml"/>
  <Override PartName="/ppt/theme/theme5.xml" ContentType="application/vnd.openxmlformats-officedocument.theme+xml"/>
  <Override PartName="/ppt/notesSlides/notesSlide8.xml" ContentType="application/vnd.openxmlformats-officedocument.presentationml.notesSlide+xml"/>
  <Override PartName="/ppt/slideLayouts/slideLayout14.xml" ContentType="application/vnd.openxmlformats-officedocument.presentationml.slideLayout+xml"/>
  <Override PartName="/ppt/slides/slide70.xml" ContentType="application/vnd.openxmlformats-officedocument.presentationml.slide+xml"/>
  <Override PartName="/ppt/slideLayouts/slideLayout33.xml" ContentType="application/vnd.openxmlformats-officedocument.presentationml.slideLayout+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slideLayouts/slideLayout21.xml" ContentType="application/vnd.openxmlformats-officedocument.presentationml.slideLayout+xml"/>
  <Override PartName="/ppt/slideLayouts/slideLayout18.xml" ContentType="application/vnd.openxmlformats-officedocument.presentationml.slideLayout+xml"/>
  <Override PartName="/ppt/presProps.xml" ContentType="application/vnd.openxmlformats-officedocument.presentationml.presProps+xml"/>
  <Override PartName="/ppt/slideLayouts/slideLayout37.xml" ContentType="application/vnd.openxmlformats-officedocument.presentationml.slideLayout+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Layouts/slideLayout25.xml" ContentType="application/vnd.openxmlformats-officedocument.presentationml.slideLayout+xml"/>
  <Override PartName="/ppt/handoutMasters/handoutMaster1.xml" ContentType="application/vnd.openxmlformats-officedocument.presentationml.handoutMaster+xml"/>
  <Override PartName="/ppt/theme/theme2.xml" ContentType="application/vnd.openxmlformats-officedocument.theme+xml"/>
  <Override PartName="/ppt/slideLayouts/slideLayout11.xml" ContentType="application/vnd.openxmlformats-officedocument.presentationml.slideLayout+xml"/>
  <Override PartName="/ppt/slideLayouts/slideLayout30.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Layouts/slideLayout29.xml" ContentType="application/vnd.openxmlformats-officedocument.presentationml.slideLayout+xml"/>
  <Override PartName="/ppt/slides/slide47.xml" ContentType="application/vnd.openxmlformats-officedocument.presentationml.slide+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s/slide71.xml" ContentType="application/vnd.openxmlformats-officedocument.presentationml.slide+xml"/>
  <Override PartName="/ppt/slideLayouts/slideLayout34.xml" ContentType="application/vnd.openxmlformats-officedocument.presentationml.slideLayout+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slideLayouts/slideLayout22.xml" ContentType="application/vnd.openxmlformats-officedocument.presentationml.slideLayout+xml"/>
  <Override PartName="/ppt/slideLayouts/slideLayout19.xml" ContentType="application/vnd.openxmlformats-officedocument.presentationml.slideLayout+xml"/>
  <Override PartName="/ppt/slideLayouts/slideLayout38.xml" ContentType="application/vnd.openxmlformats-officedocument.presentationml.slideLayout+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Layouts/slideLayout26.xml" ContentType="application/vnd.openxmlformats-officedocument.presentationml.slideLayout+xml"/>
  <Override PartName="/ppt/slides/slide63.xml" ContentType="application/vnd.openxmlformats-officedocument.presentationml.slide+xml"/>
  <Override PartName="/ppt/theme/theme3.xml" ContentType="application/vnd.openxmlformats-officedocument.theme+xml"/>
  <Override PartName="/ppt/slideLayouts/slideLayout12.xml" ContentType="application/vnd.openxmlformats-officedocument.presentationml.slideLayout+xml"/>
  <Override PartName="/ppt/slideLayouts/slideLayout31.xml" ContentType="application/vnd.openxmlformats-officedocument.presentationml.slideLayout+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29.xml" ContentType="application/vnd.openxmlformats-officedocument.presentationml.slide+xml"/>
  <Override PartName="/ppt/slideLayouts/slideLayout16.xml" ContentType="application/vnd.openxmlformats-officedocument.presentationml.slideLayout+xml"/>
  <Override PartName="/ppt/slideLayouts/slideLayout35.xml" ContentType="application/vnd.openxmlformats-officedocument.presentationml.slideLayout+xml"/>
  <Override PartName="/docProps/app.xml" ContentType="application/vnd.openxmlformats-officedocument.extended-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slideLayouts/slideLayout23.xml" ContentType="application/vnd.openxmlformats-officedocument.presentationml.slideLayout+xml"/>
  <Override PartName="/ppt/notesSlides/notesSlide5.xml" ContentType="application/vnd.openxmlformats-officedocument.presentationml.notesSlide+xml"/>
  <Override PartName="/ppt/slides/slide59.xml" ContentType="application/vnd.openxmlformats-officedocument.presentationml.slide+xml"/>
  <Override PartName="/ppt/slides/slide6.xml" ContentType="application/vnd.openxmlformats-officedocument.presentationml.slide+xml"/>
  <Override PartName="/ppt/slideMasters/slideMaster2.xml" ContentType="application/vnd.openxmlformats-officedocument.presentationml.slideMaster+xml"/>
  <Override PartName="/ppt/slideLayouts/slideLayout4.xml" ContentType="application/vnd.openxmlformats-officedocument.presentationml.slideLayout+xml"/>
  <Override PartName="/ppt/slides/slide26.xml" ContentType="application/vnd.openxmlformats-officedocument.presentationml.slide+xml"/>
  <Override PartName="/ppt/slides/slide45.xml" ContentType="application/vnd.openxmlformats-officedocument.presentationml.slide+xml"/>
  <Override PartName="/ppt/slides/slide10.xml" ContentType="application/vnd.openxmlformats-officedocument.presentationml.slide+xml"/>
  <Override PartName="/ppt/slides/slide64.xml" ContentType="application/vnd.openxmlformats-officedocument.presentationml.slide+xml"/>
  <Override PartName="/ppt/slideLayouts/slideLayout27.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32.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 id="2147483715" r:id="rId2"/>
    <p:sldMasterId id="2147483728" r:id="rId3"/>
  </p:sldMasterIdLst>
  <p:notesMasterIdLst>
    <p:notesMasterId r:id="rId79"/>
  </p:notesMasterIdLst>
  <p:handoutMasterIdLst>
    <p:handoutMasterId r:id="rId80"/>
  </p:handoutMasterIdLst>
  <p:sldIdLst>
    <p:sldId id="338" r:id="rId4"/>
    <p:sldId id="415" r:id="rId5"/>
    <p:sldId id="416" r:id="rId6"/>
    <p:sldId id="417"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1" r:id="rId20"/>
    <p:sldId id="352" r:id="rId21"/>
    <p:sldId id="353" r:id="rId22"/>
    <p:sldId id="354" r:id="rId23"/>
    <p:sldId id="355" r:id="rId24"/>
    <p:sldId id="356" r:id="rId25"/>
    <p:sldId id="357" r:id="rId26"/>
    <p:sldId id="358" r:id="rId27"/>
    <p:sldId id="359" r:id="rId28"/>
    <p:sldId id="360" r:id="rId29"/>
    <p:sldId id="361" r:id="rId30"/>
    <p:sldId id="362" r:id="rId31"/>
    <p:sldId id="363" r:id="rId32"/>
    <p:sldId id="364" r:id="rId33"/>
    <p:sldId id="365" r:id="rId34"/>
    <p:sldId id="366" r:id="rId35"/>
    <p:sldId id="367" r:id="rId36"/>
    <p:sldId id="368" r:id="rId37"/>
    <p:sldId id="369" r:id="rId38"/>
    <p:sldId id="370" r:id="rId39"/>
    <p:sldId id="371" r:id="rId40"/>
    <p:sldId id="372" r:id="rId41"/>
    <p:sldId id="373" r:id="rId42"/>
    <p:sldId id="374" r:id="rId43"/>
    <p:sldId id="375" r:id="rId44"/>
    <p:sldId id="376" r:id="rId45"/>
    <p:sldId id="377" r:id="rId46"/>
    <p:sldId id="378" r:id="rId47"/>
    <p:sldId id="379" r:id="rId48"/>
    <p:sldId id="380" r:id="rId49"/>
    <p:sldId id="381" r:id="rId50"/>
    <p:sldId id="382" r:id="rId51"/>
    <p:sldId id="384" r:id="rId52"/>
    <p:sldId id="385" r:id="rId53"/>
    <p:sldId id="418" r:id="rId54"/>
    <p:sldId id="386" r:id="rId55"/>
    <p:sldId id="387" r:id="rId56"/>
    <p:sldId id="419" r:id="rId57"/>
    <p:sldId id="388" r:id="rId58"/>
    <p:sldId id="420" r:id="rId59"/>
    <p:sldId id="389" r:id="rId60"/>
    <p:sldId id="421" r:id="rId61"/>
    <p:sldId id="390" r:id="rId62"/>
    <p:sldId id="391" r:id="rId63"/>
    <p:sldId id="392" r:id="rId64"/>
    <p:sldId id="393" r:id="rId65"/>
    <p:sldId id="394" r:id="rId66"/>
    <p:sldId id="395" r:id="rId67"/>
    <p:sldId id="396" r:id="rId68"/>
    <p:sldId id="397" r:id="rId69"/>
    <p:sldId id="398" r:id="rId70"/>
    <p:sldId id="399" r:id="rId71"/>
    <p:sldId id="400" r:id="rId72"/>
    <p:sldId id="402" r:id="rId73"/>
    <p:sldId id="403" r:id="rId74"/>
    <p:sldId id="404" r:id="rId75"/>
    <p:sldId id="405" r:id="rId76"/>
    <p:sldId id="406" r:id="rId77"/>
    <p:sldId id="407"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4994" autoAdjust="0"/>
    <p:restoredTop sz="94660"/>
  </p:normalViewPr>
  <p:slideViewPr>
    <p:cSldViewPr>
      <p:cViewPr varScale="1">
        <p:scale>
          <a:sx n="128" d="100"/>
          <a:sy n="128" d="100"/>
        </p:scale>
        <p:origin x="-1824" y="-10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80" Type="http://schemas.openxmlformats.org/officeDocument/2006/relationships/handoutMaster" Target="handoutMasters/handout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notesMaster" Target="notesMasters/notesMaster1.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FA9F5D-40B9-9D4D-A013-FE530BB965EB}" type="datetimeFigureOut">
              <a:rPr lang="en-US" smtClean="0"/>
              <a:t>1/27/18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72651CC-F71D-4549-8064-7F9410168F2D}"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0A3503-6A19-4A48-952E-7C23F812BB4B}" type="datetimeFigureOut">
              <a:rPr lang="en-US" smtClean="0"/>
              <a:pPr/>
              <a:t>1/27/18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6D6723-D27D-4A3D-A279-E42321267AC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13021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6D6723-D27D-4A3D-A279-E42321267ACE}"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42378481"/>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Sheila</a:t>
            </a:r>
            <a:endParaRPr lang="en-US" dirty="0"/>
          </a:p>
        </p:txBody>
      </p:sp>
      <p:sp>
        <p:nvSpPr>
          <p:cNvPr id="4" name="Slide Number Placeholder 3"/>
          <p:cNvSpPr>
            <a:spLocks noGrp="1"/>
          </p:cNvSpPr>
          <p:nvPr>
            <p:ph type="sldNum" sz="quarter" idx="10"/>
          </p:nvPr>
        </p:nvSpPr>
        <p:spPr/>
        <p:txBody>
          <a:bodyPr/>
          <a:lstStyle/>
          <a:p>
            <a:fld id="{CB6D6723-D27D-4A3D-A279-E42321267AC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85486676"/>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4BDDA1-2884-49A8-931A-1BA1118FE1CC}" type="slidenum">
              <a:rPr lang="en-US">
                <a:solidFill>
                  <a:prstClr val="black"/>
                </a:solidFill>
              </a:rPr>
              <a:pPr/>
              <a:t>30</a:t>
            </a:fld>
            <a:endParaRPr lang="en-US">
              <a:solidFill>
                <a:prstClr val="black"/>
              </a:solidFill>
            </a:endParaRPr>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lang="en-US" dirty="0"/>
              <a:t>Craniofacial Clinical Care Map is only a projected map of potential surgeries or treatments a child born with cleft lip and palate may require. This map allows the parents to visually see what procedure their child may require at different developmental ages.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4CF89A-48AD-4DD5-A532-D4454567F5D0}" type="slidenum">
              <a:rPr lang="en-US">
                <a:solidFill>
                  <a:prstClr val="black"/>
                </a:solidFill>
              </a:rPr>
              <a:pPr/>
              <a:t>31</a:t>
            </a:fld>
            <a:endParaRPr lang="en-US">
              <a:solidFill>
                <a:prstClr val="black"/>
              </a:solidFill>
            </a:endParaRPr>
          </a:p>
        </p:txBody>
      </p:sp>
      <p:sp>
        <p:nvSpPr>
          <p:cNvPr id="120834" name="Rectangle 2"/>
          <p:cNvSpPr>
            <a:spLocks noGrp="1" noRot="1" noChangeAspect="1" noChangeArrowheads="1" noTextEdit="1"/>
          </p:cNvSpPr>
          <p:nvPr>
            <p:ph type="sldImg"/>
          </p:nvPr>
        </p:nvSpPr>
        <p:spPr>
          <a:xfrm>
            <a:off x="1146175" y="687388"/>
            <a:ext cx="4567238" cy="3425825"/>
          </a:xfrm>
          <a:ln/>
        </p:spPr>
      </p:sp>
      <p:sp>
        <p:nvSpPr>
          <p:cNvPr id="120835" name="Rectangle 3"/>
          <p:cNvSpPr>
            <a:spLocks noGrp="1" noChangeArrowheads="1"/>
          </p:cNvSpPr>
          <p:nvPr>
            <p:ph type="body" idx="1"/>
          </p:nvPr>
        </p:nvSpPr>
        <p:spPr/>
        <p:txBody>
          <a:bodyPr/>
          <a:lstStyle/>
          <a:p>
            <a:r>
              <a:rPr lang="en-US" dirty="0"/>
              <a:t>If infant is born in a local hospital, Craniofacial surgeon and myself will visit infant and family at the birth hospital. This allows us to examine the infant and decide if any medical treatment is indicated at present time. This also allows us to meet with the parents and provide guidance on the plan of care for their newborn.</a:t>
            </a:r>
          </a:p>
          <a:p>
            <a:endParaRPr lang="en-US" dirty="0"/>
          </a:p>
          <a:p>
            <a:r>
              <a:rPr lang="en-US" dirty="0"/>
              <a:t>During the first visit with the craniofacial surgeon, he will decide if pre-surgical molding is indicated. Pre-surgical molding can be utilized with tape applied across the cleft lip. This stretches the skin and muscle tissues of the upper lip and allows the tissue to mold and align with the gum.</a:t>
            </a:r>
          </a:p>
          <a:p>
            <a:endParaRPr lang="en-US" dirty="0"/>
          </a:p>
          <a:p>
            <a:r>
              <a:rPr lang="en-US" dirty="0"/>
              <a:t>Other pre-surgical molding devices include a palatal Pinned Appliance and a Nasal Alveolar Molding device.  Again, the pre-surgical molding is decided on the first craniofacial clinic visit with the surgeon based on the infant’s severity of cleft. Pre-surgical molding begins the process of surgical repair. </a:t>
            </a:r>
          </a:p>
          <a:p>
            <a:endParaRPr lang="en-US" dirty="0"/>
          </a:p>
          <a:p>
            <a:endParaRPr lang="en-US" dirty="0"/>
          </a:p>
          <a:p>
            <a:endParaRPr lang="en-US" dirty="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16E18C-6399-475B-B6F7-BFAB0DC07AE1}" type="slidenum">
              <a:rPr lang="en-US">
                <a:solidFill>
                  <a:prstClr val="black"/>
                </a:solidFill>
              </a:rPr>
              <a:pPr/>
              <a:t>32</a:t>
            </a:fld>
            <a:endParaRPr lang="en-US">
              <a:solidFill>
                <a:prstClr val="black"/>
              </a:solidFill>
            </a:endParaRPr>
          </a:p>
        </p:txBody>
      </p:sp>
      <p:sp>
        <p:nvSpPr>
          <p:cNvPr id="122882" name="Rectangle 2"/>
          <p:cNvSpPr>
            <a:spLocks noGrp="1" noRot="1" noChangeAspect="1" noChangeArrowheads="1" noTextEdit="1"/>
          </p:cNvSpPr>
          <p:nvPr>
            <p:ph type="sldImg"/>
          </p:nvPr>
        </p:nvSpPr>
        <p:spPr>
          <a:xfrm>
            <a:off x="1146175" y="687388"/>
            <a:ext cx="4567238" cy="3425825"/>
          </a:xfrm>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6D6723-D27D-4A3D-A279-E42321267ACE}"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17540083"/>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1E0F6FB6-CFB1-42A5-83E5-890ED37D6131}" type="slidenum">
              <a:rPr lang="en-US" smtClean="0">
                <a:solidFill>
                  <a:prstClr val="black"/>
                </a:solidFill>
              </a:rPr>
              <a:pPr>
                <a:defRPr/>
              </a:pPr>
              <a:t>43</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6D6723-D27D-4A3D-A279-E42321267ACE}"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06572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3.xml"/><Relationship Id="rId3" Type="http://schemas.openxmlformats.org/officeDocument/2006/relationships/image" Target="../media/image7.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1_Title Slide">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6" name="Straight Connector 5"/>
          <p:cNvCxnSpPr/>
          <p:nvPr userDrawn="1"/>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pic>
        <p:nvPicPr>
          <p:cNvPr id="7" name="Picture 6"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3207775"/>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87975"/>
            <a:ext cx="7086600" cy="1317625"/>
          </a:xfrm>
        </p:spPr>
        <p:txBody>
          <a:bodyPr anchor="b" anchorCtr="0">
            <a:normAutofit/>
          </a:bodyPr>
          <a:lstStyle>
            <a:lvl1pPr algn="l">
              <a:defRPr sz="4400"/>
            </a:lvl1pPr>
          </a:lstStyle>
          <a:p>
            <a:r>
              <a:rPr lang="en-US" dirty="0" smtClean="0"/>
              <a:t>Click to edit Master title style</a:t>
            </a:r>
            <a:endParaRPr lang="en-US" dirty="0"/>
          </a:p>
        </p:txBody>
      </p:sp>
      <p:pic>
        <p:nvPicPr>
          <p:cNvPr id="4" name="Picture 3"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24306834"/>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dirty="0" smtClean="0"/>
              <a:t>Click to edit Master title style</a:t>
            </a:r>
            <a:endParaRPr lang="en-US" dirty="0"/>
          </a:p>
        </p:txBody>
      </p:sp>
      <p:cxnSp>
        <p:nvCxnSpPr>
          <p:cNvPr id="4" name="Straight Connector 3"/>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371600"/>
            <a:ext cx="8229600" cy="48768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6" descr="Hope-and-Will.jpg"/>
          <p:cNvPicPr>
            <a:picLocks noChangeAspect="1"/>
          </p:cNvPicPr>
          <p:nvPr/>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10"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11" name="Straight Connector 10"/>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609600" y="6477001"/>
            <a:ext cx="6477000" cy="307777"/>
          </a:xfrm>
          <a:prstGeom prst="rect">
            <a:avLst/>
          </a:prstGeom>
          <a:noFill/>
        </p:spPr>
        <p:txBody>
          <a:bodyPr wrap="square">
            <a:spAutoFit/>
          </a:bodyPr>
          <a:lstStyle/>
          <a:p>
            <a:pPr algn="r" fontAlgn="base">
              <a:spcBef>
                <a:spcPct val="0"/>
              </a:spcBef>
              <a:spcAft>
                <a:spcPct val="0"/>
              </a:spcAft>
              <a:defRPr/>
            </a:pPr>
            <a:r>
              <a:rPr lang="en-US" sz="1400" dirty="0">
                <a:solidFill>
                  <a:prstClr val="white">
                    <a:lumMod val="75000"/>
                  </a:prstClr>
                </a:solidFill>
                <a:latin typeface="Arial Rounded MT Bold" pitchFamily="34" charset="0"/>
              </a:rPr>
              <a:t>Children’s Healthcare of Atlanta</a:t>
            </a:r>
          </a:p>
        </p:txBody>
      </p:sp>
      <p:pic>
        <p:nvPicPr>
          <p:cNvPr id="13" name="Picture 12"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99216109"/>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pic>
        <p:nvPicPr>
          <p:cNvPr id="12" name="Picture 6" descr="Hope-and-Will.jpg"/>
          <p:cNvPicPr>
            <a:picLocks noChangeAspect="1"/>
          </p:cNvPicPr>
          <p:nvPr userDrawn="1"/>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13"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
        <p:nvSpPr>
          <p:cNvPr id="14" name="TextBox 13"/>
          <p:cNvSpPr txBox="1"/>
          <p:nvPr userDrawn="1"/>
        </p:nvSpPr>
        <p:spPr>
          <a:xfrm>
            <a:off x="609600" y="6477001"/>
            <a:ext cx="6477000" cy="307777"/>
          </a:xfrm>
          <a:prstGeom prst="rect">
            <a:avLst/>
          </a:prstGeom>
          <a:noFill/>
        </p:spPr>
        <p:txBody>
          <a:bodyPr wrap="square">
            <a:spAutoFit/>
          </a:bodyPr>
          <a:lstStyle/>
          <a:p>
            <a:pPr algn="r" fontAlgn="base">
              <a:spcBef>
                <a:spcPct val="0"/>
              </a:spcBef>
              <a:spcAft>
                <a:spcPct val="0"/>
              </a:spcAft>
              <a:defRPr/>
            </a:pPr>
            <a:r>
              <a:rPr lang="en-US" sz="1400" dirty="0">
                <a:solidFill>
                  <a:prstClr val="white">
                    <a:lumMod val="75000"/>
                  </a:prstClr>
                </a:solidFill>
                <a:latin typeface="Arial Rounded MT Bold" pitchFamily="34" charset="0"/>
              </a:rPr>
              <a:t>Children’s Healthcare of Atlanta</a:t>
            </a:r>
          </a:p>
        </p:txBody>
      </p:sp>
      <p:pic>
        <p:nvPicPr>
          <p:cNvPr id="15" name="Picture 14"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4473955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smtClean="0"/>
              <a:t>Click to edit Master title style</a:t>
            </a:r>
            <a:endParaRPr lang="en-US"/>
          </a:p>
        </p:txBody>
      </p:sp>
      <p:cxnSp>
        <p:nvCxnSpPr>
          <p:cNvPr id="7" name="Straight Connector 6"/>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76608"/>
            <a:ext cx="4040188" cy="715962"/>
          </a:xfrm>
        </p:spPr>
        <p:txBody>
          <a:bodyPr anchor="b">
            <a:noAutofit/>
          </a:bodyPr>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209800"/>
            <a:ext cx="4040188"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376608"/>
            <a:ext cx="4041775" cy="715962"/>
          </a:xfrm>
        </p:spPr>
        <p:txBody>
          <a:bodyPr anchor="b"/>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09800"/>
            <a:ext cx="4041775"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3" name="Picture 6" descr="Hope-and-Will.jpg"/>
          <p:cNvPicPr>
            <a:picLocks noChangeAspect="1"/>
          </p:cNvPicPr>
          <p:nvPr userDrawn="1"/>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14"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
        <p:nvSpPr>
          <p:cNvPr id="15" name="TextBox 14"/>
          <p:cNvSpPr txBox="1"/>
          <p:nvPr userDrawn="1"/>
        </p:nvSpPr>
        <p:spPr>
          <a:xfrm>
            <a:off x="609600" y="6477001"/>
            <a:ext cx="6477000" cy="307777"/>
          </a:xfrm>
          <a:prstGeom prst="rect">
            <a:avLst/>
          </a:prstGeom>
          <a:noFill/>
        </p:spPr>
        <p:txBody>
          <a:bodyPr wrap="square">
            <a:spAutoFit/>
          </a:bodyPr>
          <a:lstStyle/>
          <a:p>
            <a:pPr algn="r" fontAlgn="base">
              <a:spcBef>
                <a:spcPct val="0"/>
              </a:spcBef>
              <a:spcAft>
                <a:spcPct val="0"/>
              </a:spcAft>
              <a:defRPr/>
            </a:pPr>
            <a:r>
              <a:rPr lang="en-US" sz="1400" dirty="0">
                <a:solidFill>
                  <a:prstClr val="white">
                    <a:lumMod val="75000"/>
                  </a:prstClr>
                </a:solidFill>
                <a:latin typeface="Arial Rounded MT Bold" pitchFamily="34" charset="0"/>
              </a:rPr>
              <a:t>Children’s Healthcare of Atlanta</a:t>
            </a:r>
          </a:p>
        </p:txBody>
      </p:sp>
      <p:pic>
        <p:nvPicPr>
          <p:cNvPr id="16" name="Picture 15"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4240681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4_Title Only">
    <p:spTree>
      <p:nvGrpSpPr>
        <p:cNvPr id="1" name=""/>
        <p:cNvGrpSpPr/>
        <p:nvPr/>
      </p:nvGrpSpPr>
      <p:grpSpPr>
        <a:xfrm>
          <a:off x="0" y="0"/>
          <a:ext cx="0" cy="0"/>
          <a:chOff x="0" y="0"/>
          <a:chExt cx="0" cy="0"/>
        </a:xfrm>
      </p:grpSpPr>
      <p:cxnSp>
        <p:nvCxnSpPr>
          <p:cNvPr id="3" name="Straight Connector 2"/>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chor="ctr" anchorCtr="0"/>
          <a:lstStyle>
            <a:lvl1pPr>
              <a:defRPr>
                <a:latin typeface="+mj-lt"/>
              </a:defRPr>
            </a:lvl1pPr>
          </a:lstStyle>
          <a:p>
            <a:r>
              <a:rPr lang="en-US" smtClean="0"/>
              <a:t>Click to edit Master title style</a:t>
            </a:r>
            <a:endParaRPr lang="en-US"/>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12128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1_Title Only">
    <p:spTree>
      <p:nvGrpSpPr>
        <p:cNvPr id="1" name=""/>
        <p:cNvGrpSpPr/>
        <p:nvPr/>
      </p:nvGrpSpPr>
      <p:grpSpPr>
        <a:xfrm>
          <a:off x="0" y="0"/>
          <a:ext cx="0" cy="0"/>
          <a:chOff x="0" y="0"/>
          <a:chExt cx="0" cy="0"/>
        </a:xfrm>
      </p:grpSpPr>
      <p:pic>
        <p:nvPicPr>
          <p:cNvPr id="7" name="Picture 6" descr="Hope-and-Will.jpg"/>
          <p:cNvPicPr>
            <a:picLocks noChangeAspect="1"/>
          </p:cNvPicPr>
          <p:nvPr userDrawn="1"/>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
        <p:nvSpPr>
          <p:cNvPr id="9" name="TextBox 8"/>
          <p:cNvSpPr txBox="1"/>
          <p:nvPr userDrawn="1"/>
        </p:nvSpPr>
        <p:spPr>
          <a:xfrm>
            <a:off x="609600" y="6477001"/>
            <a:ext cx="6477000" cy="307777"/>
          </a:xfrm>
          <a:prstGeom prst="rect">
            <a:avLst/>
          </a:prstGeom>
          <a:noFill/>
        </p:spPr>
        <p:txBody>
          <a:bodyPr wrap="square">
            <a:spAutoFit/>
          </a:bodyPr>
          <a:lstStyle/>
          <a:p>
            <a:pPr algn="r" fontAlgn="base">
              <a:spcBef>
                <a:spcPct val="0"/>
              </a:spcBef>
              <a:spcAft>
                <a:spcPct val="0"/>
              </a:spcAft>
              <a:defRPr/>
            </a:pPr>
            <a:r>
              <a:rPr lang="en-US" sz="1400" dirty="0">
                <a:solidFill>
                  <a:prstClr val="white">
                    <a:lumMod val="75000"/>
                  </a:prstClr>
                </a:solidFill>
                <a:latin typeface="Arial Rounded MT Bold" pitchFamily="34" charset="0"/>
              </a:rPr>
              <a:t>Children’s Healthcare of Atlanta</a:t>
            </a:r>
          </a:p>
        </p:txBody>
      </p:sp>
      <p:pic>
        <p:nvPicPr>
          <p:cNvPr id="10" name="Picture 9"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8218581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_Title Only">
    <p:spTree>
      <p:nvGrpSpPr>
        <p:cNvPr id="1" name=""/>
        <p:cNvGrpSpPr/>
        <p:nvPr/>
      </p:nvGrpSpPr>
      <p:grpSpPr>
        <a:xfrm>
          <a:off x="0" y="0"/>
          <a:ext cx="0" cy="0"/>
          <a:chOff x="0" y="0"/>
          <a:chExt cx="0" cy="0"/>
        </a:xfrm>
      </p:grpSpPr>
      <p:sp>
        <p:nvSpPr>
          <p:cNvPr id="7" name="TextBox 6"/>
          <p:cNvSpPr txBox="1"/>
          <p:nvPr/>
        </p:nvSpPr>
        <p:spPr>
          <a:xfrm>
            <a:off x="1752600" y="6550025"/>
            <a:ext cx="6477000" cy="307975"/>
          </a:xfrm>
          <a:prstGeom prst="rect">
            <a:avLst/>
          </a:prstGeom>
          <a:noFill/>
        </p:spPr>
        <p:txBody>
          <a:bodyPr>
            <a:spAutoFit/>
          </a:bodyPr>
          <a:lstStyle/>
          <a:p>
            <a:pPr algn="r" fontAlgn="base">
              <a:spcBef>
                <a:spcPct val="0"/>
              </a:spcBef>
              <a:spcAft>
                <a:spcPct val="0"/>
              </a:spcAft>
              <a:defRPr/>
            </a:pPr>
            <a:r>
              <a:rPr lang="en-US" sz="1400" dirty="0">
                <a:solidFill>
                  <a:prstClr val="white">
                    <a:lumMod val="75000"/>
                  </a:prstClr>
                </a:solidFill>
                <a:latin typeface="Arial Rounded MT Bold"/>
              </a:rPr>
              <a:t>Children’s Healthcare of Atlanta</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8139694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vider Slide">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886200"/>
            <a:ext cx="64008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1669006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4221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017963" y="3198813"/>
            <a:ext cx="4832350" cy="1143000"/>
          </a:xfrm>
        </p:spPr>
        <p:txBody>
          <a:bodyPr anchor="ctr"/>
          <a:lstStyle>
            <a:lvl1pPr algn="ctr">
              <a:defRPr sz="36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4044950" y="4594225"/>
            <a:ext cx="4778375" cy="1752600"/>
          </a:xfrm>
        </p:spPr>
        <p:txBody>
          <a:bodyPr/>
          <a:lstStyle>
            <a:lvl1pPr marL="0" indent="0" algn="ctr">
              <a:buFont typeface="Wingdings" pitchFamily="2" charset="2"/>
              <a:buNone/>
              <a:defRPr/>
            </a:lvl1pPr>
          </a:lstStyle>
          <a:p>
            <a:r>
              <a:rPr lang="en-US" smtClean="0"/>
              <a:t>Click to edit Master subtitle style</a:t>
            </a:r>
            <a:endParaRPr lang="en-US"/>
          </a:p>
        </p:txBody>
      </p:sp>
      <p:sp>
        <p:nvSpPr>
          <p:cNvPr id="3079" name="Rectangle 7"/>
          <p:cNvSpPr>
            <a:spLocks noChangeArrowheads="1"/>
          </p:cNvSpPr>
          <p:nvPr/>
        </p:nvSpPr>
        <p:spPr bwMode="auto">
          <a:xfrm>
            <a:off x="0" y="0"/>
            <a:ext cx="1046163" cy="6858000"/>
          </a:xfrm>
          <a:prstGeom prst="rect">
            <a:avLst/>
          </a:prstGeom>
          <a:solidFill>
            <a:srgbClr val="6B86AE"/>
          </a:solidFill>
          <a:ln w="9525">
            <a:noFill/>
            <a:miter lim="800000"/>
            <a:headEnd/>
            <a:tailEnd/>
          </a:ln>
          <a:effectLst/>
        </p:spPr>
        <p:txBody>
          <a:bodyPr wrap="none" anchor="ctr"/>
          <a:lstStyle/>
          <a:p>
            <a:pPr fontAlgn="base">
              <a:spcBef>
                <a:spcPct val="0"/>
              </a:spcBef>
              <a:spcAft>
                <a:spcPct val="0"/>
              </a:spcAft>
            </a:pPr>
            <a:endParaRPr lang="en-US">
              <a:solidFill>
                <a:srgbClr val="000000"/>
              </a:solidFill>
              <a:latin typeface="Times New Roman" pitchFamily="18" charset="0"/>
            </a:endParaRPr>
          </a:p>
        </p:txBody>
      </p:sp>
      <p:sp>
        <p:nvSpPr>
          <p:cNvPr id="3080" name="Rectangle 8"/>
          <p:cNvSpPr>
            <a:spLocks noChangeArrowheads="1"/>
          </p:cNvSpPr>
          <p:nvPr/>
        </p:nvSpPr>
        <p:spPr bwMode="auto">
          <a:xfrm>
            <a:off x="0" y="2514600"/>
            <a:ext cx="9144000" cy="566738"/>
          </a:xfrm>
          <a:prstGeom prst="rect">
            <a:avLst/>
          </a:prstGeom>
          <a:solidFill>
            <a:schemeClr val="accent2"/>
          </a:solidFill>
          <a:ln w="9525">
            <a:noFill/>
            <a:miter lim="800000"/>
            <a:headEnd/>
            <a:tailEnd/>
          </a:ln>
          <a:effectLst/>
        </p:spPr>
        <p:txBody>
          <a:bodyPr wrap="none" anchor="ctr"/>
          <a:lstStyle/>
          <a:p>
            <a:pPr fontAlgn="base">
              <a:spcBef>
                <a:spcPct val="0"/>
              </a:spcBef>
              <a:spcAft>
                <a:spcPct val="0"/>
              </a:spcAft>
            </a:pPr>
            <a:endParaRPr lang="en-US">
              <a:solidFill>
                <a:srgbClr val="000000"/>
              </a:solidFill>
              <a:latin typeface="Times New Roman" pitchFamily="18" charset="0"/>
            </a:endParaRPr>
          </a:p>
        </p:txBody>
      </p:sp>
      <p:pic>
        <p:nvPicPr>
          <p:cNvPr id="3084" name="Picture 12" descr="choa"/>
          <p:cNvPicPr>
            <a:picLocks noChangeAspect="1" noChangeArrowheads="1"/>
          </p:cNvPicPr>
          <p:nvPr/>
        </p:nvPicPr>
        <p:blipFill>
          <a:blip r:embed="rId2" cstate="print"/>
          <a:srcRect/>
          <a:stretch>
            <a:fillRect/>
          </a:stretch>
        </p:blipFill>
        <p:spPr bwMode="auto">
          <a:xfrm>
            <a:off x="1130300" y="650875"/>
            <a:ext cx="2286000" cy="1798638"/>
          </a:xfrm>
          <a:prstGeom prst="rect">
            <a:avLst/>
          </a:prstGeom>
          <a:no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8148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2555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2814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1528763"/>
            <a:ext cx="3636963" cy="5135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59363" y="1528763"/>
            <a:ext cx="3636962" cy="5135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26408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49319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9245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14152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14410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846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65128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0538" y="52388"/>
            <a:ext cx="1855787" cy="66119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68413" y="52388"/>
            <a:ext cx="5419725" cy="6611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75572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219200"/>
            <a:ext cx="4191000" cy="5070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4191000" cy="24590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30638"/>
            <a:ext cx="4191000" cy="2459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9946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8600" y="304800"/>
            <a:ext cx="8686800" cy="1371600"/>
          </a:xfrm>
          <a:effectLst>
            <a:outerShdw dist="17961" dir="2700000" algn="ctr" rotWithShape="0">
              <a:schemeClr val="tx2"/>
            </a:outerShdw>
          </a:effectLst>
        </p:spPr>
        <p:txBody>
          <a:bodyPr/>
          <a:lstStyle>
            <a:lvl1pPr algn="ctr">
              <a:defRPr sz="4500"/>
            </a:lvl1pPr>
          </a:lstStyle>
          <a:p>
            <a:pPr lvl="0"/>
            <a:r>
              <a:rPr lang="en-US" altLang="en-US" noProof="0" smtClean="0"/>
              <a:t>Click to edit Master title style</a:t>
            </a:r>
          </a:p>
        </p:txBody>
      </p:sp>
      <p:sp>
        <p:nvSpPr>
          <p:cNvPr id="4099" name="Rectangle 3"/>
          <p:cNvSpPr>
            <a:spLocks noGrp="1" noChangeArrowheads="1"/>
          </p:cNvSpPr>
          <p:nvPr>
            <p:ph type="subTitle" idx="1"/>
          </p:nvPr>
        </p:nvSpPr>
        <p:spPr>
          <a:xfrm>
            <a:off x="304800" y="1981200"/>
            <a:ext cx="8528050" cy="3603625"/>
          </a:xfrm>
        </p:spPr>
        <p:txBody>
          <a:bodyPr/>
          <a:lstStyle>
            <a:lvl1pPr marL="0" indent="0" algn="ctr">
              <a:buFontTx/>
              <a:buNone/>
              <a:defRPr/>
            </a:lvl1pPr>
          </a:lstStyle>
          <a:p>
            <a:pPr lvl="0"/>
            <a:r>
              <a:rPr lang="en-US" altLang="en-US" noProof="0" smtClean="0"/>
              <a:t>Click to edit Master subtitle style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1475673"/>
      </p:ext>
    </p:extLst>
  </p:cSld>
  <p:clrMapOvr>
    <a:overrideClrMapping bg1="dk2" tx1="lt1" bg2="dk1"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0915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29754527"/>
      </p:ext>
    </p:extLst>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4191000" cy="5070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191000" cy="5070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43027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36826681"/>
      </p:ext>
    </p:extLst>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00723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2967085"/>
      </p:ext>
    </p:extLst>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4126977"/>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01349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21985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0"/>
            <a:ext cx="2133600" cy="6289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0"/>
            <a:ext cx="6248400" cy="6289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71409892"/>
      </p:ext>
    </p:extLst>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219200"/>
            <a:ext cx="4191000" cy="5070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219200"/>
            <a:ext cx="4191000" cy="5070475"/>
          </a:xfrm>
        </p:spPr>
        <p:txBody>
          <a:bodyPr/>
          <a:lstStyle/>
          <a:p>
            <a:pPr lvl="0"/>
            <a:endParaRPr lang="en-US" noProof="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87388664"/>
      </p:ext>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219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8534400" cy="24590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3830638"/>
            <a:ext cx="8534400" cy="2459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599418"/>
      </p:ext>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2192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304800" y="1219200"/>
            <a:ext cx="4191000" cy="5070475"/>
          </a:xfrm>
        </p:spPr>
        <p:txBody>
          <a:bodyPr/>
          <a:lstStyle/>
          <a:p>
            <a:pPr lvl="0"/>
            <a:endParaRPr lang="en-US" noProof="0" smtClean="0"/>
          </a:p>
        </p:txBody>
      </p:sp>
      <p:sp>
        <p:nvSpPr>
          <p:cNvPr id="4" name="Text Placeholder 3"/>
          <p:cNvSpPr>
            <a:spLocks noGrp="1"/>
          </p:cNvSpPr>
          <p:nvPr>
            <p:ph type="body" sz="half" idx="2"/>
          </p:nvPr>
        </p:nvSpPr>
        <p:spPr>
          <a:xfrm>
            <a:off x="4648200" y="1219200"/>
            <a:ext cx="4191000" cy="5070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4490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04800" y="0"/>
            <a:ext cx="8534400" cy="12192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4800" y="1219200"/>
            <a:ext cx="4191000" cy="24590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4191000" cy="24590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04800" y="3830638"/>
            <a:ext cx="4191000" cy="2459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830638"/>
            <a:ext cx="4191000" cy="2459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14309732"/>
      </p:ext>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219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4191000" cy="5070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219200"/>
            <a:ext cx="4191000" cy="5070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094398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theme" Target="../theme/theme2.xml"/><Relationship Id="rId14" Type="http://schemas.openxmlformats.org/officeDocument/2006/relationships/image" Target="../media/image4.jpeg"/><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Relationship Id="rId15" Type="http://schemas.openxmlformats.org/officeDocument/2006/relationships/slideLayout" Target="../slideLayouts/slideLayout37.xml"/><Relationship Id="rId16" Type="http://schemas.openxmlformats.org/officeDocument/2006/relationships/slideLayout" Target="../slideLayouts/slideLayout38.xml"/><Relationship Id="rId17" Type="http://schemas.openxmlformats.org/officeDocument/2006/relationships/theme" Target="../theme/theme3.xml"/><Relationship Id="rId18" Type="http://schemas.openxmlformats.org/officeDocument/2006/relationships/image" Target="../media/image6.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295400"/>
            <a:ext cx="82296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 name="Slide Number Placeholder 5"/>
          <p:cNvSpPr>
            <a:spLocks noGrp="1"/>
          </p:cNvSpPr>
          <p:nvPr>
            <p:ph type="sldNum" sz="quarter" idx="4"/>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fontAlgn="base">
              <a:spcBef>
                <a:spcPct val="0"/>
              </a:spcBef>
              <a:spcAft>
                <a:spcPct val="0"/>
              </a:spcAft>
              <a:defRPr/>
            </a:pPr>
            <a:fld id="{01D945C9-0277-4107-B589-EC55ECD240BC}" type="slidenum">
              <a:rPr lang="en-US" smtClean="0">
                <a:solidFill>
                  <a:prstClr val="white">
                    <a:lumMod val="50000"/>
                  </a:prstClr>
                </a:solidFill>
              </a:rPr>
              <a:pPr fontAlgn="base">
                <a:spcBef>
                  <a:spcPct val="0"/>
                </a:spcBef>
                <a:spcAft>
                  <a:spcPct val="0"/>
                </a:spcAft>
                <a:defRPr/>
              </a:pPr>
              <a:t>‹#›</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3008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rtl="0" eaLnBrk="1" fontAlgn="base" hangingPunct="1">
        <a:spcBef>
          <a:spcPct val="0"/>
        </a:spcBef>
        <a:spcAft>
          <a:spcPct val="0"/>
        </a:spcAft>
        <a:defRPr sz="3200" kern="1200">
          <a:solidFill>
            <a:srgbClr val="009D57"/>
          </a:solidFill>
          <a:latin typeface="+mj-lt"/>
          <a:ea typeface="+mj-ea"/>
          <a:cs typeface="+mj-cs"/>
        </a:defRPr>
      </a:lvl1pPr>
      <a:lvl2pPr algn="l" rtl="0" eaLnBrk="1" fontAlgn="base" hangingPunct="1">
        <a:spcBef>
          <a:spcPct val="0"/>
        </a:spcBef>
        <a:spcAft>
          <a:spcPct val="0"/>
        </a:spcAft>
        <a:defRPr sz="3600">
          <a:solidFill>
            <a:srgbClr val="009D57"/>
          </a:solidFill>
          <a:latin typeface="Archer Semibold" pitchFamily="50" charset="0"/>
        </a:defRPr>
      </a:lvl2pPr>
      <a:lvl3pPr algn="l" rtl="0" eaLnBrk="1" fontAlgn="base" hangingPunct="1">
        <a:spcBef>
          <a:spcPct val="0"/>
        </a:spcBef>
        <a:spcAft>
          <a:spcPct val="0"/>
        </a:spcAft>
        <a:defRPr sz="3600">
          <a:solidFill>
            <a:srgbClr val="009D57"/>
          </a:solidFill>
          <a:latin typeface="Archer Semibold" pitchFamily="50" charset="0"/>
        </a:defRPr>
      </a:lvl3pPr>
      <a:lvl4pPr algn="l" rtl="0" eaLnBrk="1" fontAlgn="base" hangingPunct="1">
        <a:spcBef>
          <a:spcPct val="0"/>
        </a:spcBef>
        <a:spcAft>
          <a:spcPct val="0"/>
        </a:spcAft>
        <a:defRPr sz="3600">
          <a:solidFill>
            <a:srgbClr val="009D57"/>
          </a:solidFill>
          <a:latin typeface="Archer Semibold" pitchFamily="50" charset="0"/>
        </a:defRPr>
      </a:lvl4pPr>
      <a:lvl5pPr algn="l" rtl="0" eaLnBrk="1" fontAlgn="base" hangingPunct="1">
        <a:spcBef>
          <a:spcPct val="0"/>
        </a:spcBef>
        <a:spcAft>
          <a:spcPct val="0"/>
        </a:spcAft>
        <a:defRPr sz="3600">
          <a:solidFill>
            <a:srgbClr val="009D57"/>
          </a:solidFill>
          <a:latin typeface="Archer Semibold" pitchFamily="50" charset="0"/>
        </a:defRPr>
      </a:lvl5pPr>
      <a:lvl6pPr marL="457200" algn="l" rtl="0" eaLnBrk="1" fontAlgn="base" hangingPunct="1">
        <a:spcBef>
          <a:spcPct val="0"/>
        </a:spcBef>
        <a:spcAft>
          <a:spcPct val="0"/>
        </a:spcAft>
        <a:defRPr sz="3600">
          <a:solidFill>
            <a:srgbClr val="009D57"/>
          </a:solidFill>
          <a:latin typeface="Archer Semibold" pitchFamily="50" charset="0"/>
        </a:defRPr>
      </a:lvl6pPr>
      <a:lvl7pPr marL="914400" algn="l" rtl="0" eaLnBrk="1" fontAlgn="base" hangingPunct="1">
        <a:spcBef>
          <a:spcPct val="0"/>
        </a:spcBef>
        <a:spcAft>
          <a:spcPct val="0"/>
        </a:spcAft>
        <a:defRPr sz="3600">
          <a:solidFill>
            <a:srgbClr val="009D57"/>
          </a:solidFill>
          <a:latin typeface="Archer Semibold" pitchFamily="50" charset="0"/>
        </a:defRPr>
      </a:lvl7pPr>
      <a:lvl8pPr marL="1371600" algn="l" rtl="0" eaLnBrk="1" fontAlgn="base" hangingPunct="1">
        <a:spcBef>
          <a:spcPct val="0"/>
        </a:spcBef>
        <a:spcAft>
          <a:spcPct val="0"/>
        </a:spcAft>
        <a:defRPr sz="3600">
          <a:solidFill>
            <a:srgbClr val="009D57"/>
          </a:solidFill>
          <a:latin typeface="Archer Semibold" pitchFamily="50" charset="0"/>
        </a:defRPr>
      </a:lvl8pPr>
      <a:lvl9pPr marL="1828800" algn="l" rtl="0" eaLnBrk="1" fontAlgn="base" hangingPunct="1">
        <a:spcBef>
          <a:spcPct val="0"/>
        </a:spcBef>
        <a:spcAft>
          <a:spcPct val="0"/>
        </a:spcAft>
        <a:defRPr sz="3600">
          <a:solidFill>
            <a:srgbClr val="009D57"/>
          </a:solidFill>
          <a:latin typeface="Archer Semibold" pitchFamily="50"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62626"/>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400" kern="1200">
          <a:solidFill>
            <a:srgbClr val="262626"/>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rgbClr val="262626"/>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1163638"/>
            <a:ext cx="1046163" cy="5694362"/>
          </a:xfrm>
          <a:prstGeom prst="rect">
            <a:avLst/>
          </a:prstGeom>
          <a:solidFill>
            <a:srgbClr val="6B86AE"/>
          </a:solidFill>
          <a:ln w="9525">
            <a:noFill/>
            <a:miter lim="800000"/>
            <a:headEnd/>
            <a:tailEnd/>
          </a:ln>
          <a:effectLst/>
        </p:spPr>
        <p:txBody>
          <a:bodyPr wrap="none" anchor="ctr"/>
          <a:lstStyle/>
          <a:p>
            <a:pPr fontAlgn="base">
              <a:spcBef>
                <a:spcPct val="0"/>
              </a:spcBef>
              <a:spcAft>
                <a:spcPct val="0"/>
              </a:spcAft>
            </a:pPr>
            <a:endParaRPr lang="en-US">
              <a:solidFill>
                <a:srgbClr val="000000"/>
              </a:solidFill>
              <a:latin typeface="Times New Roman" pitchFamily="18" charset="0"/>
            </a:endParaRPr>
          </a:p>
        </p:txBody>
      </p:sp>
      <p:sp>
        <p:nvSpPr>
          <p:cNvPr id="1026" name="Rectangle 2"/>
          <p:cNvSpPr>
            <a:spLocks noGrp="1" noChangeArrowheads="1"/>
          </p:cNvSpPr>
          <p:nvPr>
            <p:ph type="title"/>
          </p:nvPr>
        </p:nvSpPr>
        <p:spPr bwMode="auto">
          <a:xfrm>
            <a:off x="1268413" y="52388"/>
            <a:ext cx="7427912" cy="10525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270000" y="1528763"/>
            <a:ext cx="7426325" cy="51355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2" name="Rectangle 8"/>
          <p:cNvSpPr>
            <a:spLocks noChangeArrowheads="1"/>
          </p:cNvSpPr>
          <p:nvPr/>
        </p:nvSpPr>
        <p:spPr bwMode="auto">
          <a:xfrm>
            <a:off x="0" y="1163638"/>
            <a:ext cx="9144000" cy="228600"/>
          </a:xfrm>
          <a:prstGeom prst="rect">
            <a:avLst/>
          </a:prstGeom>
          <a:solidFill>
            <a:schemeClr val="accent2"/>
          </a:solidFill>
          <a:ln w="9525">
            <a:noFill/>
            <a:miter lim="800000"/>
            <a:headEnd/>
            <a:tailEnd/>
          </a:ln>
          <a:effectLst/>
        </p:spPr>
        <p:txBody>
          <a:bodyPr wrap="none" anchor="ctr"/>
          <a:lstStyle/>
          <a:p>
            <a:pPr fontAlgn="base">
              <a:spcBef>
                <a:spcPct val="0"/>
              </a:spcBef>
              <a:spcAft>
                <a:spcPct val="0"/>
              </a:spcAft>
            </a:pPr>
            <a:endParaRPr lang="en-US">
              <a:solidFill>
                <a:srgbClr val="000000"/>
              </a:solidFill>
              <a:latin typeface="Times New Roman" pitchFamily="18" charset="0"/>
            </a:endParaRPr>
          </a:p>
        </p:txBody>
      </p:sp>
      <p:sp>
        <p:nvSpPr>
          <p:cNvPr id="1034" name="Text Box 10"/>
          <p:cNvSpPr txBox="1">
            <a:spLocks noChangeArrowheads="1"/>
          </p:cNvSpPr>
          <p:nvPr/>
        </p:nvSpPr>
        <p:spPr bwMode="auto">
          <a:xfrm>
            <a:off x="173038" y="6450013"/>
            <a:ext cx="715962" cy="274637"/>
          </a:xfrm>
          <a:prstGeom prst="rect">
            <a:avLst/>
          </a:prstGeom>
          <a:noFill/>
          <a:ln w="9525">
            <a:noFill/>
            <a:miter lim="800000"/>
            <a:headEnd/>
            <a:tailEnd/>
          </a:ln>
          <a:effectLst/>
        </p:spPr>
        <p:txBody>
          <a:bodyPr>
            <a:spAutoFit/>
          </a:bodyPr>
          <a:lstStyle/>
          <a:p>
            <a:pPr algn="ctr" fontAlgn="base">
              <a:spcBef>
                <a:spcPct val="50000"/>
              </a:spcBef>
              <a:spcAft>
                <a:spcPct val="0"/>
              </a:spcAft>
            </a:pPr>
            <a:fld id="{4F0A060E-00BD-4E67-AA1C-81FAD0BDC706}" type="slidenum">
              <a:rPr lang="en-US" sz="1200" b="1">
                <a:solidFill>
                  <a:srgbClr val="FFFFFF"/>
                </a:solidFill>
              </a:rPr>
              <a:pPr algn="ctr" fontAlgn="base">
                <a:spcBef>
                  <a:spcPct val="50000"/>
                </a:spcBef>
                <a:spcAft>
                  <a:spcPct val="0"/>
                </a:spcAft>
              </a:pPr>
              <a:t>‹#›</a:t>
            </a:fld>
            <a:endParaRPr lang="en-US" sz="1200" b="1">
              <a:solidFill>
                <a:srgbClr val="FFFFFF"/>
              </a:solidFill>
            </a:endParaRPr>
          </a:p>
        </p:txBody>
      </p:sp>
      <p:pic>
        <p:nvPicPr>
          <p:cNvPr id="1036" name="Picture 12" descr="choa"/>
          <p:cNvPicPr>
            <a:picLocks noChangeAspect="1" noChangeArrowheads="1"/>
          </p:cNvPicPr>
          <p:nvPr/>
        </p:nvPicPr>
        <p:blipFill>
          <a:blip r:embed="rId14" cstate="print"/>
          <a:srcRect/>
          <a:stretch>
            <a:fillRect/>
          </a:stretch>
        </p:blipFill>
        <p:spPr bwMode="auto">
          <a:xfrm>
            <a:off x="55563" y="168275"/>
            <a:ext cx="1049337" cy="825500"/>
          </a:xfrm>
          <a:prstGeom prst="rect">
            <a:avLst/>
          </a:prstGeom>
          <a:no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6387529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r" rtl="0" eaLnBrk="1" fontAlgn="base" hangingPunct="1">
        <a:spcBef>
          <a:spcPct val="0"/>
        </a:spcBef>
        <a:spcAft>
          <a:spcPct val="0"/>
        </a:spcAft>
        <a:defRPr sz="3000" b="1">
          <a:solidFill>
            <a:schemeClr val="tx2"/>
          </a:solidFill>
          <a:latin typeface="+mj-lt"/>
          <a:ea typeface="+mj-ea"/>
          <a:cs typeface="+mj-cs"/>
        </a:defRPr>
      </a:lvl1pPr>
      <a:lvl2pPr algn="r" rtl="0" eaLnBrk="1" fontAlgn="base" hangingPunct="1">
        <a:spcBef>
          <a:spcPct val="0"/>
        </a:spcBef>
        <a:spcAft>
          <a:spcPct val="0"/>
        </a:spcAft>
        <a:defRPr sz="3000" b="1">
          <a:solidFill>
            <a:schemeClr val="tx2"/>
          </a:solidFill>
          <a:latin typeface="Arial" pitchFamily="34" charset="0"/>
        </a:defRPr>
      </a:lvl2pPr>
      <a:lvl3pPr algn="r" rtl="0" eaLnBrk="1" fontAlgn="base" hangingPunct="1">
        <a:spcBef>
          <a:spcPct val="0"/>
        </a:spcBef>
        <a:spcAft>
          <a:spcPct val="0"/>
        </a:spcAft>
        <a:defRPr sz="3000" b="1">
          <a:solidFill>
            <a:schemeClr val="tx2"/>
          </a:solidFill>
          <a:latin typeface="Arial" pitchFamily="34" charset="0"/>
        </a:defRPr>
      </a:lvl3pPr>
      <a:lvl4pPr algn="r" rtl="0" eaLnBrk="1" fontAlgn="base" hangingPunct="1">
        <a:spcBef>
          <a:spcPct val="0"/>
        </a:spcBef>
        <a:spcAft>
          <a:spcPct val="0"/>
        </a:spcAft>
        <a:defRPr sz="3000" b="1">
          <a:solidFill>
            <a:schemeClr val="tx2"/>
          </a:solidFill>
          <a:latin typeface="Arial" pitchFamily="34" charset="0"/>
        </a:defRPr>
      </a:lvl4pPr>
      <a:lvl5pPr algn="r" rtl="0" eaLnBrk="1" fontAlgn="base" hangingPunct="1">
        <a:spcBef>
          <a:spcPct val="0"/>
        </a:spcBef>
        <a:spcAft>
          <a:spcPct val="0"/>
        </a:spcAft>
        <a:defRPr sz="3000" b="1">
          <a:solidFill>
            <a:schemeClr val="tx2"/>
          </a:solidFill>
          <a:latin typeface="Arial" pitchFamily="34" charset="0"/>
        </a:defRPr>
      </a:lvl5pPr>
      <a:lvl6pPr marL="457200" algn="r" rtl="0" eaLnBrk="1" fontAlgn="base" hangingPunct="1">
        <a:spcBef>
          <a:spcPct val="0"/>
        </a:spcBef>
        <a:spcAft>
          <a:spcPct val="0"/>
        </a:spcAft>
        <a:defRPr sz="3000" b="1">
          <a:solidFill>
            <a:schemeClr val="tx2"/>
          </a:solidFill>
          <a:latin typeface="Arial" pitchFamily="34" charset="0"/>
        </a:defRPr>
      </a:lvl6pPr>
      <a:lvl7pPr marL="914400" algn="r" rtl="0" eaLnBrk="1" fontAlgn="base" hangingPunct="1">
        <a:spcBef>
          <a:spcPct val="0"/>
        </a:spcBef>
        <a:spcAft>
          <a:spcPct val="0"/>
        </a:spcAft>
        <a:defRPr sz="3000" b="1">
          <a:solidFill>
            <a:schemeClr val="tx2"/>
          </a:solidFill>
          <a:latin typeface="Arial" pitchFamily="34" charset="0"/>
        </a:defRPr>
      </a:lvl7pPr>
      <a:lvl8pPr marL="1371600" algn="r" rtl="0" eaLnBrk="1" fontAlgn="base" hangingPunct="1">
        <a:spcBef>
          <a:spcPct val="0"/>
        </a:spcBef>
        <a:spcAft>
          <a:spcPct val="0"/>
        </a:spcAft>
        <a:defRPr sz="3000" b="1">
          <a:solidFill>
            <a:schemeClr val="tx2"/>
          </a:solidFill>
          <a:latin typeface="Arial" pitchFamily="34" charset="0"/>
        </a:defRPr>
      </a:lvl8pPr>
      <a:lvl9pPr marL="1828800" algn="r" rtl="0" eaLnBrk="1" fontAlgn="base" hangingPunct="1">
        <a:spcBef>
          <a:spcPct val="0"/>
        </a:spcBef>
        <a:spcAft>
          <a:spcPct val="0"/>
        </a:spcAft>
        <a:defRPr sz="3000" b="1">
          <a:solidFill>
            <a:schemeClr val="tx2"/>
          </a:solidFill>
          <a:latin typeface="Arial" pitchFamily="34" charset="0"/>
        </a:defRPr>
      </a:lvl9pPr>
    </p:titleStyle>
    <p:bodyStyle>
      <a:lvl1pPr marL="230188" indent="-230188" algn="l" rtl="0" eaLnBrk="1" fontAlgn="base" hangingPunct="1">
        <a:spcBef>
          <a:spcPct val="20000"/>
        </a:spcBef>
        <a:spcAft>
          <a:spcPct val="0"/>
        </a:spcAft>
        <a:buClr>
          <a:schemeClr val="accent2"/>
        </a:buClr>
        <a:buFont typeface="Wingdings" pitchFamily="2" charset="2"/>
        <a:buChar char="§"/>
        <a:defRPr sz="2400">
          <a:solidFill>
            <a:schemeClr val="tx1"/>
          </a:solidFill>
          <a:latin typeface="+mn-lt"/>
          <a:ea typeface="+mn-ea"/>
          <a:cs typeface="+mn-cs"/>
        </a:defRPr>
      </a:lvl1pPr>
      <a:lvl2pPr marL="574675" indent="-230188" algn="l" rtl="0" eaLnBrk="1" fontAlgn="base" hangingPunct="1">
        <a:spcBef>
          <a:spcPct val="20000"/>
        </a:spcBef>
        <a:spcAft>
          <a:spcPct val="0"/>
        </a:spcAft>
        <a:buClr>
          <a:schemeClr val="accent2"/>
        </a:buClr>
        <a:buChar char="•"/>
        <a:defRPr sz="2400">
          <a:solidFill>
            <a:schemeClr val="tx1"/>
          </a:solidFill>
          <a:latin typeface="+mn-lt"/>
        </a:defRPr>
      </a:lvl2pPr>
      <a:lvl3pPr marL="917575" indent="-228600" algn="l" rtl="0" eaLnBrk="1" fontAlgn="base" hangingPunct="1">
        <a:spcBef>
          <a:spcPct val="20000"/>
        </a:spcBef>
        <a:spcAft>
          <a:spcPct val="0"/>
        </a:spcAft>
        <a:buClr>
          <a:schemeClr val="accent2"/>
        </a:buClr>
        <a:buSzPct val="85000"/>
        <a:buFont typeface="Wingdings" pitchFamily="2" charset="2"/>
        <a:buChar char="s"/>
        <a:defRPr sz="2400">
          <a:solidFill>
            <a:schemeClr val="tx1"/>
          </a:solidFill>
          <a:latin typeface="+mn-lt"/>
        </a:defRPr>
      </a:lvl3pPr>
      <a:lvl4pPr marL="1260475" indent="-228600" algn="l" rtl="0" eaLnBrk="1" fontAlgn="base" hangingPunct="1">
        <a:spcBef>
          <a:spcPct val="20000"/>
        </a:spcBef>
        <a:spcAft>
          <a:spcPct val="0"/>
        </a:spcAft>
        <a:buClr>
          <a:schemeClr val="accent2"/>
        </a:buClr>
        <a:buChar char="–"/>
        <a:defRPr sz="2000">
          <a:solidFill>
            <a:schemeClr val="tx1"/>
          </a:solidFill>
          <a:latin typeface="+mn-lt"/>
        </a:defRPr>
      </a:lvl4pPr>
      <a:lvl5pPr marL="1603375" indent="-228600" algn="l" rtl="0" eaLnBrk="1" fontAlgn="base" hangingPunct="1">
        <a:spcBef>
          <a:spcPct val="20000"/>
        </a:spcBef>
        <a:spcAft>
          <a:spcPct val="0"/>
        </a:spcAft>
        <a:buClr>
          <a:schemeClr val="accent2"/>
        </a:buClr>
        <a:buChar char="»"/>
        <a:defRPr sz="2000">
          <a:solidFill>
            <a:schemeClr val="tx1"/>
          </a:solidFill>
          <a:latin typeface="+mn-lt"/>
        </a:defRPr>
      </a:lvl5pPr>
      <a:lvl6pPr marL="2060575" indent="-228600" algn="l" rtl="0" eaLnBrk="1" fontAlgn="base" hangingPunct="1">
        <a:spcBef>
          <a:spcPct val="20000"/>
        </a:spcBef>
        <a:spcAft>
          <a:spcPct val="0"/>
        </a:spcAft>
        <a:buClr>
          <a:schemeClr val="accent2"/>
        </a:buClr>
        <a:buChar char="»"/>
        <a:defRPr sz="2000">
          <a:solidFill>
            <a:schemeClr val="tx1"/>
          </a:solidFill>
          <a:latin typeface="+mn-lt"/>
        </a:defRPr>
      </a:lvl6pPr>
      <a:lvl7pPr marL="2517775" indent="-228600" algn="l" rtl="0" eaLnBrk="1" fontAlgn="base" hangingPunct="1">
        <a:spcBef>
          <a:spcPct val="20000"/>
        </a:spcBef>
        <a:spcAft>
          <a:spcPct val="0"/>
        </a:spcAft>
        <a:buClr>
          <a:schemeClr val="accent2"/>
        </a:buClr>
        <a:buChar char="»"/>
        <a:defRPr sz="2000">
          <a:solidFill>
            <a:schemeClr val="tx1"/>
          </a:solidFill>
          <a:latin typeface="+mn-lt"/>
        </a:defRPr>
      </a:lvl7pPr>
      <a:lvl8pPr marL="2974975" indent="-228600" algn="l" rtl="0" eaLnBrk="1" fontAlgn="base" hangingPunct="1">
        <a:spcBef>
          <a:spcPct val="20000"/>
        </a:spcBef>
        <a:spcAft>
          <a:spcPct val="0"/>
        </a:spcAft>
        <a:buClr>
          <a:schemeClr val="accent2"/>
        </a:buClr>
        <a:buChar char="»"/>
        <a:defRPr sz="2000">
          <a:solidFill>
            <a:schemeClr val="tx1"/>
          </a:solidFill>
          <a:latin typeface="+mn-lt"/>
        </a:defRPr>
      </a:lvl8pPr>
      <a:lvl9pPr marL="3432175" indent="-228600" algn="l" rtl="0" eaLnBrk="1" fontAlgn="base" hangingPunct="1">
        <a:spcBef>
          <a:spcPct val="20000"/>
        </a:spcBef>
        <a:spcAft>
          <a:spcPct val="0"/>
        </a:spcAft>
        <a:buClr>
          <a:schemeClr val="accent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0"/>
            <a:ext cx="8534400" cy="1219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tx1"/>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800" y="1219200"/>
            <a:ext cx="8534400" cy="5070475"/>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28398" dir="1593903"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45950646"/>
      </p:ext>
    </p:extLst>
  </p:cSld>
  <p:clrMap bg1="dk2" tx1="lt1" bg2="dk1"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rtl="0" eaLnBrk="0" fontAlgn="base" hangingPunct="0">
        <a:lnSpc>
          <a:spcPct val="85000"/>
        </a:lnSpc>
        <a:spcBef>
          <a:spcPct val="0"/>
        </a:spcBef>
        <a:spcAft>
          <a:spcPct val="0"/>
        </a:spcAft>
        <a:defRPr sz="3600" b="1">
          <a:solidFill>
            <a:schemeClr val="hlink"/>
          </a:solidFill>
          <a:effectLst>
            <a:outerShdw blurRad="38100" dist="38100" dir="2700000" algn="tl">
              <a:srgbClr val="000000"/>
            </a:outerShdw>
          </a:effectLst>
          <a:latin typeface="+mj-lt"/>
          <a:ea typeface="+mj-ea"/>
          <a:cs typeface="+mj-cs"/>
        </a:defRPr>
      </a:lvl1pPr>
      <a:lvl2pPr algn="l" rtl="0" eaLnBrk="0" fontAlgn="base" hangingPunct="0">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2pPr>
      <a:lvl3pPr algn="l" rtl="0" eaLnBrk="0" fontAlgn="base" hangingPunct="0">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3pPr>
      <a:lvl4pPr algn="l" rtl="0" eaLnBrk="0" fontAlgn="base" hangingPunct="0">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4pPr>
      <a:lvl5pPr algn="l" rtl="0" eaLnBrk="0" fontAlgn="base" hangingPunct="0">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5pPr>
      <a:lvl6pPr marL="457200" algn="l" rtl="0" fontAlgn="base">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6pPr>
      <a:lvl7pPr marL="914400" algn="l" rtl="0" fontAlgn="base">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7pPr>
      <a:lvl8pPr marL="1371600" algn="l" rtl="0" fontAlgn="base">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8pPr>
      <a:lvl9pPr marL="1828800" algn="l" rtl="0" fontAlgn="base">
        <a:lnSpc>
          <a:spcPct val="85000"/>
        </a:lnSpc>
        <a:spcBef>
          <a:spcPct val="0"/>
        </a:spcBef>
        <a:spcAft>
          <a:spcPct val="0"/>
        </a:spcAft>
        <a:defRPr sz="3600" b="1">
          <a:solidFill>
            <a:schemeClr val="hlink"/>
          </a:solidFill>
          <a:effectLst>
            <a:outerShdw blurRad="38100" dist="38100" dir="2700000" algn="tl">
              <a:srgbClr val="000000"/>
            </a:outerShdw>
          </a:effectLst>
          <a:latin typeface="Arial" charset="0"/>
        </a:defRPr>
      </a:lvl9pPr>
    </p:titleStyle>
    <p:bodyStyle>
      <a:lvl1pPr marL="342900" indent="-342900" algn="l" rtl="0" eaLnBrk="0" fontAlgn="base" hangingPunct="0">
        <a:lnSpc>
          <a:spcPct val="85000"/>
        </a:lnSpc>
        <a:spcBef>
          <a:spcPct val="40000"/>
        </a:spcBef>
        <a:spcAft>
          <a:spcPct val="0"/>
        </a:spcAft>
        <a:buClr>
          <a:schemeClr val="hlink"/>
        </a:buClr>
        <a:buChar char="•"/>
        <a:defRPr sz="2600" b="1">
          <a:solidFill>
            <a:schemeClr val="bg2"/>
          </a:solidFill>
          <a:latin typeface="+mn-lt"/>
          <a:ea typeface="+mn-ea"/>
          <a:cs typeface="+mn-cs"/>
        </a:defRPr>
      </a:lvl1pPr>
      <a:lvl2pPr marL="742950" indent="-285750" algn="l" rtl="0" eaLnBrk="0" fontAlgn="base" hangingPunct="0">
        <a:lnSpc>
          <a:spcPct val="85000"/>
        </a:lnSpc>
        <a:spcBef>
          <a:spcPct val="40000"/>
        </a:spcBef>
        <a:spcAft>
          <a:spcPct val="0"/>
        </a:spcAft>
        <a:buClr>
          <a:schemeClr val="hlink"/>
        </a:buClr>
        <a:buFont typeface="Wingdings" pitchFamily="2" charset="2"/>
        <a:buChar char="§"/>
        <a:defRPr sz="2400" b="1">
          <a:solidFill>
            <a:schemeClr val="bg2"/>
          </a:solidFill>
          <a:latin typeface="+mn-lt"/>
        </a:defRPr>
      </a:lvl2pPr>
      <a:lvl3pPr marL="1143000" indent="-228600" algn="l" rtl="0" eaLnBrk="0" fontAlgn="base" hangingPunct="0">
        <a:lnSpc>
          <a:spcPct val="85000"/>
        </a:lnSpc>
        <a:spcBef>
          <a:spcPct val="40000"/>
        </a:spcBef>
        <a:spcAft>
          <a:spcPct val="0"/>
        </a:spcAft>
        <a:buClr>
          <a:schemeClr val="hlink"/>
        </a:buClr>
        <a:buFont typeface="Wingdings" pitchFamily="2" charset="2"/>
        <a:buChar char="Ø"/>
        <a:defRPr sz="2200" b="1">
          <a:solidFill>
            <a:schemeClr val="bg2"/>
          </a:solidFill>
          <a:latin typeface="+mn-lt"/>
        </a:defRPr>
      </a:lvl3pPr>
      <a:lvl4pPr marL="1600200" indent="-228600" algn="l" rtl="0" eaLnBrk="0" fontAlgn="base" hangingPunct="0">
        <a:lnSpc>
          <a:spcPct val="85000"/>
        </a:lnSpc>
        <a:spcBef>
          <a:spcPct val="40000"/>
        </a:spcBef>
        <a:spcAft>
          <a:spcPct val="0"/>
        </a:spcAft>
        <a:buClr>
          <a:schemeClr val="hlink"/>
        </a:buClr>
        <a:buChar char="–"/>
        <a:defRPr sz="2000" b="1">
          <a:solidFill>
            <a:schemeClr val="bg2"/>
          </a:solidFill>
          <a:latin typeface="+mn-lt"/>
        </a:defRPr>
      </a:lvl4pPr>
      <a:lvl5pPr marL="2057400" indent="-228600" algn="l" rtl="0" eaLnBrk="0" fontAlgn="base" hangingPunct="0">
        <a:lnSpc>
          <a:spcPct val="85000"/>
        </a:lnSpc>
        <a:spcBef>
          <a:spcPct val="55000"/>
        </a:spcBef>
        <a:spcAft>
          <a:spcPct val="0"/>
        </a:spcAft>
        <a:buClr>
          <a:schemeClr val="hlink"/>
        </a:buClr>
        <a:buChar char="»"/>
        <a:defRPr sz="2000" b="1">
          <a:solidFill>
            <a:schemeClr val="bg2"/>
          </a:solidFill>
          <a:latin typeface="+mn-lt"/>
        </a:defRPr>
      </a:lvl5pPr>
      <a:lvl6pPr marL="2514600" indent="-228600" algn="l" rtl="0" fontAlgn="base">
        <a:lnSpc>
          <a:spcPct val="85000"/>
        </a:lnSpc>
        <a:spcBef>
          <a:spcPct val="55000"/>
        </a:spcBef>
        <a:spcAft>
          <a:spcPct val="0"/>
        </a:spcAft>
        <a:buClr>
          <a:schemeClr val="hlink"/>
        </a:buClr>
        <a:buChar char="»"/>
        <a:defRPr sz="2000" b="1">
          <a:solidFill>
            <a:schemeClr val="bg2"/>
          </a:solidFill>
          <a:latin typeface="+mn-lt"/>
        </a:defRPr>
      </a:lvl6pPr>
      <a:lvl7pPr marL="2971800" indent="-228600" algn="l" rtl="0" fontAlgn="base">
        <a:lnSpc>
          <a:spcPct val="85000"/>
        </a:lnSpc>
        <a:spcBef>
          <a:spcPct val="55000"/>
        </a:spcBef>
        <a:spcAft>
          <a:spcPct val="0"/>
        </a:spcAft>
        <a:buClr>
          <a:schemeClr val="hlink"/>
        </a:buClr>
        <a:buChar char="»"/>
        <a:defRPr sz="2000" b="1">
          <a:solidFill>
            <a:schemeClr val="bg2"/>
          </a:solidFill>
          <a:latin typeface="+mn-lt"/>
        </a:defRPr>
      </a:lvl7pPr>
      <a:lvl8pPr marL="3429000" indent="-228600" algn="l" rtl="0" fontAlgn="base">
        <a:lnSpc>
          <a:spcPct val="85000"/>
        </a:lnSpc>
        <a:spcBef>
          <a:spcPct val="55000"/>
        </a:spcBef>
        <a:spcAft>
          <a:spcPct val="0"/>
        </a:spcAft>
        <a:buClr>
          <a:schemeClr val="hlink"/>
        </a:buClr>
        <a:buChar char="»"/>
        <a:defRPr sz="2000" b="1">
          <a:solidFill>
            <a:schemeClr val="bg2"/>
          </a:solidFill>
          <a:latin typeface="+mn-lt"/>
        </a:defRPr>
      </a:lvl8pPr>
      <a:lvl9pPr marL="3886200" indent="-228600" algn="l" rtl="0" fontAlgn="base">
        <a:lnSpc>
          <a:spcPct val="85000"/>
        </a:lnSpc>
        <a:spcBef>
          <a:spcPct val="55000"/>
        </a:spcBef>
        <a:spcAft>
          <a:spcPct val="0"/>
        </a:spcAft>
        <a:buClr>
          <a:schemeClr val="hlink"/>
        </a:buClr>
        <a:buChar char="»"/>
        <a:defRPr sz="2000" b="1">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jpeg"/><Relationship Id="rId3"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jpeg"/><Relationship Id="rId3" Type="http://schemas.openxmlformats.org/officeDocument/2006/relationships/image" Target="../media/image2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7.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ghr.nlm.nih.gov/"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29.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tahiriplasticsurgery.com/" TargetMode="External"/><Relationship Id="rId3"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doi.org/10.1597/15-241" TargetMode="External"/><Relationship Id="rId3" Type="http://schemas.openxmlformats.org/officeDocument/2006/relationships/hyperlink" Target="https://doi.org/10.1016/j.jand.2014.08.026"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doi.org/10.1016/j.fsc.2014.07.002" TargetMode="External"/><Relationship Id="rId4" Type="http://schemas.openxmlformats.org/officeDocument/2006/relationships/hyperlink" Target="https://doi.org/10.7748/ncyp2011.05.23.4.28.c8489" TargetMode="External"/><Relationship Id="rId5" Type="http://schemas.openxmlformats.org/officeDocument/2006/relationships/hyperlink" Target="https://ghr.nlm.nih.gov/" TargetMode="External"/><Relationship Id="rId1" Type="http://schemas.openxmlformats.org/officeDocument/2006/relationships/slideLayout" Target="../slideLayouts/slideLayout3.xml"/><Relationship Id="rId2" Type="http://schemas.openxmlformats.org/officeDocument/2006/relationships/hyperlink" Target="https://doi.org/10.1597/1545-1569(2001)038%3C0525:TOHOCW%3E2.0.CO;2"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doi.org/10.1597/15-163" TargetMode="External"/><Relationship Id="rId4" Type="http://schemas.openxmlformats.org/officeDocument/2006/relationships/hyperlink" Target="https://doi.org/10.1597/08-105.1" TargetMode="External"/><Relationship Id="rId5" Type="http://schemas.openxmlformats.org/officeDocument/2006/relationships/hyperlink" Target="https://doi.org/10.1177/0148607113479972" TargetMode="External"/><Relationship Id="rId1" Type="http://schemas.openxmlformats.org/officeDocument/2006/relationships/slideLayout" Target="../slideLayouts/slideLayout3.xml"/><Relationship Id="rId2" Type="http://schemas.openxmlformats.org/officeDocument/2006/relationships/hyperlink" Target="https://doi.org/10.1093/ortho/26.2.115"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doi.org/10.1055/s-2005-925900" TargetMode="External"/><Relationship Id="rId3" Type="http://schemas.openxmlformats.org/officeDocument/2006/relationships/hyperlink" Target="https://doi.org/10.1089/bfm.2013.9988"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1"/>
            <a:ext cx="7772400" cy="2000250"/>
          </a:xfrm>
        </p:spPr>
        <p:txBody>
          <a:bodyPr>
            <a:normAutofit fontScale="90000"/>
          </a:bodyPr>
          <a:lstStyle/>
          <a:p>
            <a:r>
              <a:rPr lang="en-US" dirty="0"/>
              <a:t/>
            </a:r>
            <a:br>
              <a:rPr lang="en-US" dirty="0"/>
            </a:br>
            <a:r>
              <a:rPr lang="en-US" dirty="0"/>
              <a:t>Feeding and nutrition: </a:t>
            </a:r>
            <a:br>
              <a:rPr lang="en-US" dirty="0"/>
            </a:br>
            <a:r>
              <a:rPr lang="en-US" dirty="0"/>
              <a:t>How we work together to get kids to eat </a:t>
            </a:r>
          </a:p>
        </p:txBody>
      </p:sp>
      <p:sp>
        <p:nvSpPr>
          <p:cNvPr id="3" name="Subtitle 2"/>
          <p:cNvSpPr>
            <a:spLocks noGrp="1"/>
          </p:cNvSpPr>
          <p:nvPr>
            <p:ph type="subTitle" idx="1"/>
          </p:nvPr>
        </p:nvSpPr>
        <p:spPr>
          <a:xfrm>
            <a:off x="685800" y="3886200"/>
            <a:ext cx="7772400" cy="1676400"/>
          </a:xfrm>
        </p:spPr>
        <p:txBody>
          <a:bodyPr/>
          <a:lstStyle/>
          <a:p>
            <a:r>
              <a:rPr lang="en-US" dirty="0" smtClean="0"/>
              <a:t>Bonnie Boerema, MSN, CPNP</a:t>
            </a:r>
          </a:p>
          <a:p>
            <a:r>
              <a:rPr lang="en-US" dirty="0" smtClean="0"/>
              <a:t>Sheila McBrayer, MS, CCC-SLP</a:t>
            </a:r>
          </a:p>
          <a:p>
            <a:r>
              <a:rPr lang="en-US" dirty="0" smtClean="0"/>
              <a:t>June Ridgeway , </a:t>
            </a:r>
            <a:r>
              <a:rPr lang="en-US" dirty="0" err="1" smtClean="0"/>
              <a:t>MMSc</a:t>
            </a:r>
            <a:r>
              <a:rPr lang="en-US" dirty="0" smtClean="0"/>
              <a:t>, RD/LD, CNSC, CLC</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78581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78536" y="722376"/>
            <a:ext cx="8186928" cy="541324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0157761"/>
      </p:ext>
    </p:extLst>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20040" y="749808"/>
            <a:ext cx="8503920" cy="5358384"/>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03100709"/>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84421" y="0"/>
            <a:ext cx="8175157" cy="6858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0216145"/>
      </p:ext>
    </p:extLst>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Feeding Evaluations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57200" y="2681612"/>
            <a:ext cx="8229600" cy="2256776"/>
          </a:xfrm>
        </p:spPr>
      </p:pic>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21223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9600" y="152400"/>
            <a:ext cx="8229600" cy="990600"/>
          </a:xfrm>
        </p:spPr>
        <p:txBody>
          <a:bodyPr/>
          <a:lstStyle/>
          <a:p>
            <a:r>
              <a:rPr lang="en-US" sz="4000" dirty="0" smtClean="0"/>
              <a:t>General Information about Therapy Referrals </a:t>
            </a:r>
          </a:p>
        </p:txBody>
      </p:sp>
      <p:sp>
        <p:nvSpPr>
          <p:cNvPr id="3" name="Content Placeholder 2"/>
          <p:cNvSpPr>
            <a:spLocks noGrp="1"/>
          </p:cNvSpPr>
          <p:nvPr>
            <p:ph idx="1"/>
          </p:nvPr>
        </p:nvSpPr>
        <p:spPr>
          <a:xfrm>
            <a:off x="381000" y="1371600"/>
            <a:ext cx="8229600" cy="4876800"/>
          </a:xfrm>
        </p:spPr>
        <p:txBody>
          <a:bodyPr/>
          <a:lstStyle/>
          <a:p>
            <a:r>
              <a:rPr lang="en-US" dirty="0" smtClean="0"/>
              <a:t>Doctors must place order prior to a feeding evaluation</a:t>
            </a:r>
          </a:p>
          <a:p>
            <a:r>
              <a:rPr lang="en-US" dirty="0" smtClean="0"/>
              <a:t>Inpatient orders </a:t>
            </a:r>
            <a:r>
              <a:rPr lang="en-US" dirty="0"/>
              <a:t>received through </a:t>
            </a:r>
            <a:r>
              <a:rPr lang="en-US" dirty="0" smtClean="0"/>
              <a:t>Epic</a:t>
            </a:r>
          </a:p>
          <a:p>
            <a:pPr lvl="1"/>
            <a:r>
              <a:rPr lang="en-US" dirty="0" smtClean="0"/>
              <a:t>Feeding/Swallowing </a:t>
            </a:r>
            <a:r>
              <a:rPr lang="en-US" dirty="0" err="1" smtClean="0"/>
              <a:t>Eval</a:t>
            </a:r>
            <a:endParaRPr lang="en-US" dirty="0" smtClean="0"/>
          </a:p>
          <a:p>
            <a:pPr lvl="1"/>
            <a:r>
              <a:rPr lang="en-US" dirty="0" smtClean="0"/>
              <a:t>Speech Therapy Consult</a:t>
            </a:r>
          </a:p>
          <a:p>
            <a:pPr lvl="1"/>
            <a:r>
              <a:rPr lang="en-US" dirty="0" smtClean="0"/>
              <a:t>OPMS/MBS</a:t>
            </a:r>
            <a:endParaRPr lang="en-US" dirty="0"/>
          </a:p>
          <a:p>
            <a:pPr>
              <a:buFont typeface="Arial" pitchFamily="34" charset="0"/>
              <a:buChar char="•"/>
              <a:defRPr/>
            </a:pPr>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74684221-C80D-4500-BECC-4C61BF4C35FF}" type="slidenum">
              <a:rPr lang="en-US" smtClean="0">
                <a:solidFill>
                  <a:prstClr val="white">
                    <a:lumMod val="50000"/>
                  </a:prstClr>
                </a:solidFill>
              </a:rPr>
              <a:pPr>
                <a:defRPr/>
              </a:pPr>
              <a:t>6</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63240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Needs a Feeding Evaluation?</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a:t>
            </a:fld>
            <a:endParaRPr lang="en-US" dirty="0">
              <a:solidFill>
                <a:prstClr val="white">
                  <a:lumMod val="50000"/>
                </a:prstClr>
              </a:solidFill>
            </a:endParaRPr>
          </a:p>
        </p:txBody>
      </p:sp>
      <p:pic>
        <p:nvPicPr>
          <p:cNvPr id="1026" name="Picture 2" descr="C:\Users\st1484\AppData\Local\Microsoft\Windows\Temporary Internet Files\Content.IE5\5NNM40G1\pequerecetas[1].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00200" y="1524000"/>
            <a:ext cx="5422900" cy="360765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584816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for Feeding Referral for Infants</a:t>
            </a:r>
            <a:endParaRPr lang="en-US" dirty="0"/>
          </a:p>
        </p:txBody>
      </p:sp>
      <p:sp>
        <p:nvSpPr>
          <p:cNvPr id="3" name="Content Placeholder 2"/>
          <p:cNvSpPr>
            <a:spLocks noGrp="1"/>
          </p:cNvSpPr>
          <p:nvPr>
            <p:ph idx="1"/>
          </p:nvPr>
        </p:nvSpPr>
        <p:spPr/>
        <p:txBody>
          <a:bodyPr/>
          <a:lstStyle/>
          <a:p>
            <a:pPr>
              <a:buFont typeface="Arial" pitchFamily="34" charset="0"/>
              <a:buChar char="•"/>
              <a:defRPr/>
            </a:pPr>
            <a:r>
              <a:rPr lang="en-US" dirty="0">
                <a:solidFill>
                  <a:schemeClr val="tx1"/>
                </a:solidFill>
              </a:rPr>
              <a:t>Preterm and medically complex infants have a significant risk for adverse neurodevelopmental outcomes</a:t>
            </a:r>
          </a:p>
          <a:p>
            <a:pPr>
              <a:buFont typeface="Arial" pitchFamily="34" charset="0"/>
              <a:buChar char="•"/>
              <a:defRPr/>
            </a:pPr>
            <a:r>
              <a:rPr lang="en-US" dirty="0">
                <a:solidFill>
                  <a:schemeClr val="tx1"/>
                </a:solidFill>
              </a:rPr>
              <a:t>Risk is modified by known factors (red flags)</a:t>
            </a:r>
          </a:p>
          <a:p>
            <a:pPr>
              <a:buFont typeface="Arial" pitchFamily="34" charset="0"/>
              <a:buChar char="•"/>
              <a:defRPr/>
            </a:pPr>
            <a:r>
              <a:rPr lang="en-US" dirty="0">
                <a:solidFill>
                  <a:schemeClr val="tx1"/>
                </a:solidFill>
              </a:rPr>
              <a:t>Infants and children with complex medical history often need more developmental supports</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8</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21207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z="3600" dirty="0" smtClean="0"/>
              <a:t>Red Flags for Infants</a:t>
            </a:r>
          </a:p>
        </p:txBody>
      </p:sp>
      <p:sp>
        <p:nvSpPr>
          <p:cNvPr id="3" name="Content Placeholder 2"/>
          <p:cNvSpPr>
            <a:spLocks noGrp="1"/>
          </p:cNvSpPr>
          <p:nvPr>
            <p:ph idx="1"/>
          </p:nvPr>
        </p:nvSpPr>
        <p:spPr>
          <a:xfrm>
            <a:off x="533400" y="1447800"/>
            <a:ext cx="8229600" cy="4876800"/>
          </a:xfrm>
        </p:spPr>
        <p:txBody>
          <a:bodyPr/>
          <a:lstStyle/>
          <a:p>
            <a:pPr marL="0" indent="0">
              <a:buNone/>
              <a:defRPr/>
            </a:pPr>
            <a:r>
              <a:rPr lang="en-US" b="1" dirty="0" smtClean="0">
                <a:solidFill>
                  <a:schemeClr val="tx1"/>
                </a:solidFill>
              </a:rPr>
              <a:t>Birth Criteria</a:t>
            </a:r>
          </a:p>
          <a:p>
            <a:pPr>
              <a:buFont typeface="Arial" panose="020B0604020202020204" pitchFamily="34" charset="0"/>
              <a:buChar char="•"/>
              <a:defRPr/>
            </a:pPr>
            <a:r>
              <a:rPr lang="en-US" dirty="0" smtClean="0">
                <a:solidFill>
                  <a:schemeClr val="tx1"/>
                </a:solidFill>
              </a:rPr>
              <a:t>Gestational age &lt; 32 weeks</a:t>
            </a:r>
          </a:p>
          <a:p>
            <a:pPr>
              <a:buFont typeface="Arial" panose="020B0604020202020204" pitchFamily="34" charset="0"/>
              <a:buChar char="•"/>
              <a:defRPr/>
            </a:pPr>
            <a:r>
              <a:rPr lang="en-US" dirty="0" smtClean="0">
                <a:solidFill>
                  <a:schemeClr val="tx1"/>
                </a:solidFill>
              </a:rPr>
              <a:t>Birth weight ≤ 1500 grams</a:t>
            </a:r>
          </a:p>
          <a:p>
            <a:pPr>
              <a:buFont typeface="Arial" panose="020B0604020202020204" pitchFamily="34" charset="0"/>
              <a:buChar char="•"/>
              <a:defRPr/>
            </a:pPr>
            <a:r>
              <a:rPr lang="en-US" dirty="0" smtClean="0">
                <a:solidFill>
                  <a:schemeClr val="tx1"/>
                </a:solidFill>
              </a:rPr>
              <a:t>Small for gestational age (SGA)</a:t>
            </a:r>
          </a:p>
          <a:p>
            <a:pPr>
              <a:buFont typeface="Arial" panose="020B0604020202020204" pitchFamily="34" charset="0"/>
              <a:buChar char="•"/>
              <a:defRPr/>
            </a:pPr>
            <a:r>
              <a:rPr lang="en-US" dirty="0" smtClean="0">
                <a:solidFill>
                  <a:schemeClr val="tx1"/>
                </a:solidFill>
              </a:rPr>
              <a:t>Intrauterine growth retardation (IUGR)</a:t>
            </a:r>
          </a:p>
          <a:p>
            <a:pPr>
              <a:buFont typeface="Arial" panose="020B0604020202020204" pitchFamily="34" charset="0"/>
              <a:buChar char="•"/>
              <a:defRPr/>
            </a:pPr>
            <a:r>
              <a:rPr lang="en-US" dirty="0" smtClean="0">
                <a:solidFill>
                  <a:schemeClr val="tx1"/>
                </a:solidFill>
              </a:rPr>
              <a:t>Infant of a diabetic mother</a:t>
            </a:r>
          </a:p>
          <a:p>
            <a:pPr>
              <a:buFont typeface="Arial" panose="020B0604020202020204" pitchFamily="34" charset="0"/>
              <a:buChar char="•"/>
              <a:defRPr/>
            </a:pPr>
            <a:r>
              <a:rPr lang="en-US" dirty="0" smtClean="0">
                <a:solidFill>
                  <a:schemeClr val="tx1"/>
                </a:solidFill>
              </a:rPr>
              <a:t>Congenital infection (CMV, herpes, syphilis, etc)</a:t>
            </a:r>
          </a:p>
          <a:p>
            <a:pPr>
              <a:buFont typeface="Arial" pitchFamily="34" charset="0"/>
              <a:buNone/>
              <a:defRPr/>
            </a:pPr>
            <a:r>
              <a:rPr lang="en-US" dirty="0" smtClean="0"/>
              <a:t>* Most NICU infants receive an automatic therapy order for all disciplines (OT, PT, SLP)</a:t>
            </a:r>
            <a:endParaRPr lang="en-US" dirty="0"/>
          </a:p>
        </p:txBody>
      </p:sp>
      <p:sp>
        <p:nvSpPr>
          <p:cNvPr id="4" name="Slide Number Placeholder 3"/>
          <p:cNvSpPr>
            <a:spLocks noGrp="1"/>
          </p:cNvSpPr>
          <p:nvPr>
            <p:ph type="sldNum" sz="quarter" idx="10"/>
          </p:nvPr>
        </p:nvSpPr>
        <p:spPr/>
        <p:txBody>
          <a:bodyPr/>
          <a:lstStyle/>
          <a:p>
            <a:pPr>
              <a:defRPr/>
            </a:pPr>
            <a:fld id="{90ADAE09-4F4D-490E-A1BB-58533CEE7F41}" type="slidenum">
              <a:rPr lang="en-US" smtClean="0">
                <a:solidFill>
                  <a:prstClr val="white">
                    <a:lumMod val="50000"/>
                  </a:prstClr>
                </a:solidFill>
              </a:rPr>
              <a:pPr>
                <a:defRPr/>
              </a:pPr>
              <a:t>9</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37118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z="3600" dirty="0"/>
              <a:t>Red Flags for </a:t>
            </a:r>
            <a:r>
              <a:rPr lang="en-US" sz="3600" dirty="0" smtClean="0"/>
              <a:t>All Infants</a:t>
            </a:r>
          </a:p>
        </p:txBody>
      </p:sp>
      <p:sp>
        <p:nvSpPr>
          <p:cNvPr id="3" name="Content Placeholder 2"/>
          <p:cNvSpPr>
            <a:spLocks noGrp="1"/>
          </p:cNvSpPr>
          <p:nvPr>
            <p:ph idx="1"/>
          </p:nvPr>
        </p:nvSpPr>
        <p:spPr/>
        <p:txBody>
          <a:bodyPr/>
          <a:lstStyle/>
          <a:p>
            <a:pPr marL="0" indent="0">
              <a:buNone/>
              <a:defRPr/>
            </a:pPr>
            <a:r>
              <a:rPr lang="en-US" b="1" dirty="0" smtClean="0">
                <a:solidFill>
                  <a:schemeClr val="tx1"/>
                </a:solidFill>
              </a:rPr>
              <a:t>Medical Conditions </a:t>
            </a:r>
          </a:p>
          <a:p>
            <a:pPr>
              <a:buFont typeface="Arial" panose="020B0604020202020204" pitchFamily="34" charset="0"/>
              <a:buChar char="•"/>
              <a:defRPr/>
            </a:pPr>
            <a:r>
              <a:rPr lang="en-US" dirty="0" smtClean="0">
                <a:solidFill>
                  <a:schemeClr val="tx1"/>
                </a:solidFill>
              </a:rPr>
              <a:t>Neurologic concerns (IVH, PVL, hydrocephalus, macro or microcephaly, seizures, encephalopathy)</a:t>
            </a:r>
          </a:p>
          <a:p>
            <a:pPr>
              <a:buFont typeface="Arial" panose="020B0604020202020204" pitchFamily="34" charset="0"/>
              <a:buChar char="•"/>
              <a:defRPr/>
            </a:pPr>
            <a:r>
              <a:rPr lang="en-US" dirty="0" smtClean="0">
                <a:solidFill>
                  <a:schemeClr val="tx1"/>
                </a:solidFill>
              </a:rPr>
              <a:t>Respiratory disorders (BPD, CDH, need for prolonged intubation/ventilation)</a:t>
            </a:r>
          </a:p>
          <a:p>
            <a:pPr>
              <a:buFont typeface="Arial" panose="020B0604020202020204" pitchFamily="34" charset="0"/>
              <a:buChar char="•"/>
              <a:defRPr/>
            </a:pPr>
            <a:r>
              <a:rPr lang="en-US" dirty="0" smtClean="0">
                <a:solidFill>
                  <a:schemeClr val="tx1"/>
                </a:solidFill>
              </a:rPr>
              <a:t>GI disorders (NEC, </a:t>
            </a:r>
            <a:r>
              <a:rPr lang="en-US" dirty="0" err="1" smtClean="0">
                <a:solidFill>
                  <a:schemeClr val="tx1"/>
                </a:solidFill>
              </a:rPr>
              <a:t>gastroschesis</a:t>
            </a:r>
            <a:r>
              <a:rPr lang="en-US" dirty="0" smtClean="0">
                <a:solidFill>
                  <a:schemeClr val="tx1"/>
                </a:solidFill>
              </a:rPr>
              <a:t>, </a:t>
            </a:r>
            <a:r>
              <a:rPr lang="en-US" dirty="0" err="1" smtClean="0">
                <a:solidFill>
                  <a:schemeClr val="tx1"/>
                </a:solidFill>
              </a:rPr>
              <a:t>omphalocele</a:t>
            </a:r>
            <a:r>
              <a:rPr lang="en-US" dirty="0" smtClean="0">
                <a:solidFill>
                  <a:schemeClr val="tx1"/>
                </a:solidFill>
              </a:rPr>
              <a:t>)</a:t>
            </a:r>
          </a:p>
          <a:p>
            <a:pPr>
              <a:buFont typeface="Arial" panose="020B0604020202020204" pitchFamily="34" charset="0"/>
              <a:buChar char="•"/>
              <a:defRPr/>
            </a:pPr>
            <a:r>
              <a:rPr lang="en-US" dirty="0" smtClean="0">
                <a:solidFill>
                  <a:schemeClr val="tx1"/>
                </a:solidFill>
              </a:rPr>
              <a:t>Cardiac disorders (CCHD, Pulmonary hypertension)</a:t>
            </a:r>
          </a:p>
          <a:p>
            <a:pPr>
              <a:buFont typeface="Arial" panose="020B0604020202020204" pitchFamily="34" charset="0"/>
              <a:buChar char="•"/>
              <a:defRPr/>
            </a:pPr>
            <a:r>
              <a:rPr lang="en-US" dirty="0" smtClean="0">
                <a:solidFill>
                  <a:schemeClr val="tx1"/>
                </a:solidFill>
              </a:rPr>
              <a:t>Genetic disorders (chromosomal abnormalities; diagnosed syndromes)</a:t>
            </a:r>
          </a:p>
          <a:p>
            <a:pPr>
              <a:buFont typeface="Arial" panose="020B0604020202020204" pitchFamily="34" charset="0"/>
              <a:buChar char="•"/>
              <a:defRPr/>
            </a:pPr>
            <a:r>
              <a:rPr lang="en-US" dirty="0" err="1" smtClean="0">
                <a:solidFill>
                  <a:schemeClr val="tx1"/>
                </a:solidFill>
              </a:rPr>
              <a:t>Hyperbilirubinemia</a:t>
            </a:r>
            <a:endParaRPr lang="en-US" dirty="0" smtClean="0">
              <a:solidFill>
                <a:schemeClr val="tx1"/>
              </a:solidFill>
            </a:endParaRPr>
          </a:p>
          <a:p>
            <a:pPr>
              <a:buFont typeface="Arial" pitchFamily="34" charset="0"/>
              <a:buNone/>
              <a:defRPr/>
            </a:pPr>
            <a:endParaRPr lang="en-US" dirty="0"/>
          </a:p>
        </p:txBody>
      </p:sp>
      <p:sp>
        <p:nvSpPr>
          <p:cNvPr id="4" name="Slide Number Placeholder 3"/>
          <p:cNvSpPr>
            <a:spLocks noGrp="1"/>
          </p:cNvSpPr>
          <p:nvPr>
            <p:ph type="sldNum" sz="quarter" idx="10"/>
          </p:nvPr>
        </p:nvSpPr>
        <p:spPr/>
        <p:txBody>
          <a:bodyPr/>
          <a:lstStyle/>
          <a:p>
            <a:pPr>
              <a:defRPr/>
            </a:pPr>
            <a:fld id="{D041B6F6-BB6A-4706-AE90-29D6C4D77354}" type="slidenum">
              <a:rPr lang="en-US" smtClean="0">
                <a:solidFill>
                  <a:prstClr val="white">
                    <a:lumMod val="50000"/>
                  </a:prstClr>
                </a:solidFill>
              </a:rPr>
              <a:pPr>
                <a:defRPr/>
              </a:pPr>
              <a:t>10</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46222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z="3600" dirty="0"/>
              <a:t>Red Flags for </a:t>
            </a:r>
            <a:r>
              <a:rPr lang="en-US" sz="3600" dirty="0" smtClean="0"/>
              <a:t>Infants</a:t>
            </a:r>
          </a:p>
        </p:txBody>
      </p:sp>
      <p:sp>
        <p:nvSpPr>
          <p:cNvPr id="3" name="Content Placeholder 2"/>
          <p:cNvSpPr>
            <a:spLocks noGrp="1"/>
          </p:cNvSpPr>
          <p:nvPr>
            <p:ph idx="1"/>
          </p:nvPr>
        </p:nvSpPr>
        <p:spPr>
          <a:xfrm>
            <a:off x="533400" y="1371600"/>
            <a:ext cx="8229600" cy="4876800"/>
          </a:xfrm>
        </p:spPr>
        <p:txBody>
          <a:bodyPr/>
          <a:lstStyle/>
          <a:p>
            <a:pPr marL="0" indent="0">
              <a:buNone/>
              <a:defRPr/>
            </a:pPr>
            <a:r>
              <a:rPr lang="en-US" b="1" dirty="0" smtClean="0">
                <a:solidFill>
                  <a:schemeClr val="tx1"/>
                </a:solidFill>
              </a:rPr>
              <a:t>Environmental/Social Concerns</a:t>
            </a:r>
          </a:p>
          <a:p>
            <a:pPr>
              <a:buFont typeface="Arial" panose="020B0604020202020204" pitchFamily="34" charset="0"/>
              <a:buChar char="•"/>
              <a:defRPr/>
            </a:pPr>
            <a:r>
              <a:rPr lang="en-US" dirty="0" smtClean="0">
                <a:solidFill>
                  <a:schemeClr val="tx1"/>
                </a:solidFill>
              </a:rPr>
              <a:t>Parent &lt; 17 years of age</a:t>
            </a:r>
            <a:endParaRPr lang="en-US" dirty="0">
              <a:solidFill>
                <a:schemeClr val="tx1"/>
              </a:solidFill>
            </a:endParaRPr>
          </a:p>
          <a:p>
            <a:pPr>
              <a:buFont typeface="Arial" panose="020B0604020202020204" pitchFamily="34" charset="0"/>
              <a:buChar char="•"/>
              <a:defRPr/>
            </a:pPr>
            <a:r>
              <a:rPr lang="en-US" dirty="0" smtClean="0">
                <a:solidFill>
                  <a:schemeClr val="tx1"/>
                </a:solidFill>
              </a:rPr>
              <a:t>Maternal drug/alcohol use</a:t>
            </a:r>
          </a:p>
          <a:p>
            <a:pPr>
              <a:buFont typeface="Arial" panose="020B0604020202020204" pitchFamily="34" charset="0"/>
              <a:buChar char="•"/>
              <a:defRPr/>
            </a:pPr>
            <a:r>
              <a:rPr lang="en-US" dirty="0" smtClean="0">
                <a:solidFill>
                  <a:schemeClr val="tx1"/>
                </a:solidFill>
              </a:rPr>
              <a:t>DFCS involvement</a:t>
            </a:r>
          </a:p>
          <a:p>
            <a:pPr>
              <a:buFont typeface="Arial" panose="020B0604020202020204" pitchFamily="34" charset="0"/>
              <a:buChar char="•"/>
              <a:defRPr/>
            </a:pPr>
            <a:r>
              <a:rPr lang="en-US" dirty="0" smtClean="0">
                <a:solidFill>
                  <a:schemeClr val="tx1"/>
                </a:solidFill>
              </a:rPr>
              <a:t>History of prolonged narcotic use while in NICU</a:t>
            </a:r>
          </a:p>
          <a:p>
            <a:pPr marL="0" indent="0">
              <a:buNone/>
              <a:defRPr/>
            </a:pPr>
            <a:endParaRPr lang="en-US" dirty="0">
              <a:solidFill>
                <a:schemeClr val="tx1"/>
              </a:solidFill>
            </a:endParaRPr>
          </a:p>
          <a:p>
            <a:pPr marL="0" indent="0">
              <a:buNone/>
              <a:defRPr/>
            </a:pPr>
            <a:r>
              <a:rPr lang="en-US" b="1" i="1" dirty="0" smtClean="0">
                <a:solidFill>
                  <a:schemeClr val="tx1"/>
                </a:solidFill>
              </a:rPr>
              <a:t>Bottom Line:   </a:t>
            </a:r>
            <a:r>
              <a:rPr lang="en-US" i="1" dirty="0" smtClean="0">
                <a:solidFill>
                  <a:schemeClr val="tx1"/>
                </a:solidFill>
              </a:rPr>
              <a:t>Any prolonged hospital stay has the potential to negatively impact neurodevelopment and require intervention</a:t>
            </a:r>
            <a:endParaRPr lang="en-US" i="1" dirty="0">
              <a:solidFill>
                <a:schemeClr val="tx1"/>
              </a:solidFill>
            </a:endParaRPr>
          </a:p>
        </p:txBody>
      </p:sp>
      <p:sp>
        <p:nvSpPr>
          <p:cNvPr id="4" name="Slide Number Placeholder 3"/>
          <p:cNvSpPr>
            <a:spLocks noGrp="1"/>
          </p:cNvSpPr>
          <p:nvPr>
            <p:ph type="sldNum" sz="quarter" idx="10"/>
          </p:nvPr>
        </p:nvSpPr>
        <p:spPr/>
        <p:txBody>
          <a:bodyPr/>
          <a:lstStyle/>
          <a:p>
            <a:pPr>
              <a:defRPr/>
            </a:pPr>
            <a:fld id="{0A680F79-1D83-484E-9653-BBC7376CA6D1}" type="slidenum">
              <a:rPr lang="en-US" smtClean="0">
                <a:solidFill>
                  <a:prstClr val="white">
                    <a:lumMod val="50000"/>
                  </a:prstClr>
                </a:solidFill>
              </a:rPr>
              <a:pPr>
                <a:defRPr/>
              </a:pPr>
              <a:t>11</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594519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z="3600" dirty="0" smtClean="0"/>
              <a:t>Indicators for Feeding Referral for All Ages- Inpatient</a:t>
            </a:r>
          </a:p>
        </p:txBody>
      </p:sp>
      <p:sp>
        <p:nvSpPr>
          <p:cNvPr id="6" name="Content Placeholder 5"/>
          <p:cNvSpPr>
            <a:spLocks noGrp="1"/>
          </p:cNvSpPr>
          <p:nvPr>
            <p:ph idx="1"/>
          </p:nvPr>
        </p:nvSpPr>
        <p:spPr>
          <a:xfrm>
            <a:off x="457200" y="1676400"/>
            <a:ext cx="8229600" cy="4876800"/>
          </a:xfrm>
        </p:spPr>
        <p:txBody>
          <a:bodyPr/>
          <a:lstStyle/>
          <a:p>
            <a:pPr>
              <a:buFont typeface="Arial" panose="020B0604020202020204" pitchFamily="34" charset="0"/>
              <a:buChar char="•"/>
              <a:defRPr/>
            </a:pPr>
            <a:r>
              <a:rPr lang="en-US" dirty="0" smtClean="0">
                <a:solidFill>
                  <a:schemeClr val="tx1"/>
                </a:solidFill>
              </a:rPr>
              <a:t>Poor weight gain/FTT</a:t>
            </a:r>
          </a:p>
          <a:p>
            <a:pPr>
              <a:buFont typeface="Arial" panose="020B0604020202020204" pitchFamily="34" charset="0"/>
              <a:buChar char="•"/>
              <a:defRPr/>
            </a:pPr>
            <a:r>
              <a:rPr lang="en-US" dirty="0">
                <a:solidFill>
                  <a:schemeClr val="tx1"/>
                </a:solidFill>
              </a:rPr>
              <a:t>N</a:t>
            </a:r>
            <a:r>
              <a:rPr lang="en-US" dirty="0" smtClean="0">
                <a:solidFill>
                  <a:schemeClr val="tx1"/>
                </a:solidFill>
              </a:rPr>
              <a:t>ew onset of feeding tube use </a:t>
            </a:r>
          </a:p>
          <a:p>
            <a:pPr>
              <a:buFont typeface="Arial" panose="020B0604020202020204" pitchFamily="34" charset="0"/>
              <a:buChar char="•"/>
              <a:defRPr/>
            </a:pPr>
            <a:r>
              <a:rPr lang="en-US" dirty="0" smtClean="0">
                <a:solidFill>
                  <a:schemeClr val="tx1"/>
                </a:solidFill>
              </a:rPr>
              <a:t>Chronic respiratory infections without identified cause</a:t>
            </a:r>
          </a:p>
          <a:p>
            <a:pPr>
              <a:buFont typeface="Arial" panose="020B0604020202020204" pitchFamily="34" charset="0"/>
              <a:buChar char="•"/>
              <a:defRPr/>
            </a:pPr>
            <a:r>
              <a:rPr lang="en-US" dirty="0" smtClean="0">
                <a:solidFill>
                  <a:schemeClr val="tx1"/>
                </a:solidFill>
              </a:rPr>
              <a:t>Coughing/choking/signs </a:t>
            </a:r>
            <a:r>
              <a:rPr lang="en-US" dirty="0">
                <a:solidFill>
                  <a:schemeClr val="tx1"/>
                </a:solidFill>
              </a:rPr>
              <a:t>of aspiration with PO intake</a:t>
            </a:r>
          </a:p>
          <a:p>
            <a:pPr marL="0" indent="0">
              <a:buNone/>
              <a:defRPr/>
            </a:pPr>
            <a:endParaRPr lang="en-US" dirty="0" smtClean="0">
              <a:solidFill>
                <a:schemeClr val="bg1">
                  <a:lumMod val="50000"/>
                </a:schemeClr>
              </a:solidFill>
            </a:endParaRPr>
          </a:p>
        </p:txBody>
      </p:sp>
      <p:sp>
        <p:nvSpPr>
          <p:cNvPr id="4" name="Slide Number Placeholder 3"/>
          <p:cNvSpPr>
            <a:spLocks noGrp="1"/>
          </p:cNvSpPr>
          <p:nvPr>
            <p:ph type="sldNum" sz="quarter" idx="10"/>
          </p:nvPr>
        </p:nvSpPr>
        <p:spPr/>
        <p:txBody>
          <a:bodyPr/>
          <a:lstStyle/>
          <a:p>
            <a:pPr>
              <a:defRPr/>
            </a:pPr>
            <a:fld id="{5B6B5A33-076A-4747-9059-74781741EF2D}" type="slidenum">
              <a:rPr lang="en-US" smtClean="0">
                <a:solidFill>
                  <a:prstClr val="white">
                    <a:lumMod val="50000"/>
                  </a:prstClr>
                </a:solidFill>
              </a:rPr>
              <a:pPr>
                <a:defRPr/>
              </a:pPr>
              <a:t>12</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9510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Indicators </a:t>
            </a:r>
            <a:r>
              <a:rPr lang="en-US" dirty="0"/>
              <a:t>for Feeding Referral for All Ages- </a:t>
            </a:r>
            <a:r>
              <a:rPr lang="en-US" dirty="0" smtClean="0"/>
              <a:t>Outpatient</a:t>
            </a:r>
            <a:endParaRPr lang="en-US" dirty="0"/>
          </a:p>
        </p:txBody>
      </p:sp>
      <p:sp>
        <p:nvSpPr>
          <p:cNvPr id="3" name="Content Placeholder 2"/>
          <p:cNvSpPr>
            <a:spLocks noGrp="1"/>
          </p:cNvSpPr>
          <p:nvPr>
            <p:ph idx="1"/>
          </p:nvPr>
        </p:nvSpPr>
        <p:spPr/>
        <p:txBody>
          <a:bodyPr/>
          <a:lstStyle/>
          <a:p>
            <a:r>
              <a:rPr lang="en-US" dirty="0">
                <a:solidFill>
                  <a:schemeClr val="tx1"/>
                </a:solidFill>
              </a:rPr>
              <a:t>Feeding tube use for &gt; 6 </a:t>
            </a:r>
            <a:r>
              <a:rPr lang="en-US" dirty="0" smtClean="0">
                <a:solidFill>
                  <a:schemeClr val="tx1"/>
                </a:solidFill>
              </a:rPr>
              <a:t>weeks</a:t>
            </a:r>
          </a:p>
          <a:p>
            <a:pPr>
              <a:buFont typeface="Arial" panose="020B0604020202020204" pitchFamily="34" charset="0"/>
              <a:buChar char="•"/>
              <a:defRPr/>
            </a:pPr>
            <a:r>
              <a:rPr lang="en-US" dirty="0">
                <a:solidFill>
                  <a:schemeClr val="tx1"/>
                </a:solidFill>
              </a:rPr>
              <a:t>Difficulty with transitions to new textures in feeding </a:t>
            </a:r>
          </a:p>
          <a:p>
            <a:pPr>
              <a:buFont typeface="Arial" panose="020B0604020202020204" pitchFamily="34" charset="0"/>
              <a:buChar char="•"/>
              <a:defRPr/>
            </a:pPr>
            <a:r>
              <a:rPr lang="en-US" dirty="0">
                <a:solidFill>
                  <a:schemeClr val="tx1"/>
                </a:solidFill>
              </a:rPr>
              <a:t>Refusing specific foods/textures</a:t>
            </a:r>
          </a:p>
          <a:p>
            <a:pPr>
              <a:buFont typeface="Arial" panose="020B0604020202020204" pitchFamily="34" charset="0"/>
              <a:buChar char="•"/>
              <a:defRPr/>
            </a:pPr>
            <a:r>
              <a:rPr lang="en-US" dirty="0">
                <a:solidFill>
                  <a:schemeClr val="tx1"/>
                </a:solidFill>
              </a:rPr>
              <a:t>Gagging with solids/textured foods</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13</a:t>
            </a:fld>
            <a:endParaRPr lang="en-US" dirty="0">
              <a:solidFill>
                <a:prstClr val="white">
                  <a:lumMod val="50000"/>
                </a:prstClr>
              </a:solidFill>
            </a:endParaRPr>
          </a:p>
        </p:txBody>
      </p:sp>
      <p:pic>
        <p:nvPicPr>
          <p:cNvPr id="2050" name="Picture 2" descr="C:\Users\st1484\AppData\Local\Microsoft\Windows\Temporary Internet Files\Content.IE5\D0FSL1GB\1024px-Baby_eating_baby_food[1].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362200" y="3505200"/>
            <a:ext cx="3865562" cy="2899467"/>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2588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Feeding Evaluations</a:t>
            </a:r>
            <a:endParaRPr lang="en-US" dirty="0"/>
          </a:p>
        </p:txBody>
      </p:sp>
      <p:sp>
        <p:nvSpPr>
          <p:cNvPr id="3" name="Content Placeholder 2"/>
          <p:cNvSpPr>
            <a:spLocks noGrp="1"/>
          </p:cNvSpPr>
          <p:nvPr>
            <p:ph idx="1"/>
          </p:nvPr>
        </p:nvSpPr>
        <p:spPr/>
        <p:txBody>
          <a:bodyPr/>
          <a:lstStyle/>
          <a:p>
            <a:r>
              <a:rPr lang="en-US" dirty="0" smtClean="0"/>
              <a:t>Performed by a licensed speech-language pathologist (</a:t>
            </a:r>
            <a:r>
              <a:rPr lang="en-US" dirty="0" err="1" smtClean="0"/>
              <a:t>inpt</a:t>
            </a:r>
            <a:r>
              <a:rPr lang="en-US" dirty="0" smtClean="0"/>
              <a:t> or </a:t>
            </a:r>
            <a:r>
              <a:rPr lang="en-US" dirty="0" err="1" smtClean="0"/>
              <a:t>outpt</a:t>
            </a:r>
            <a:r>
              <a:rPr lang="en-US" dirty="0" smtClean="0"/>
              <a:t>) or occupational therapist (</a:t>
            </a:r>
            <a:r>
              <a:rPr lang="en-US" dirty="0" err="1" smtClean="0"/>
              <a:t>outpt</a:t>
            </a:r>
            <a:r>
              <a:rPr lang="en-US" dirty="0" smtClean="0"/>
              <a:t> only) with specialty training in feeding and swallowing disorders</a:t>
            </a:r>
          </a:p>
          <a:p>
            <a:r>
              <a:rPr lang="en-US" dirty="0" smtClean="0"/>
              <a:t>Integrates clinical observation with medical history, feeding history, nutrition history, and instrumental evaluations (when applicable) to provide a full clinical picture of patient’s ability to safely and efficiently consume sufficient oral intake for growth and ongoing development.</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14</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84742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Goals of Feeding Evaluation for Infants</a:t>
            </a:r>
            <a:endParaRPr lang="en-US" dirty="0"/>
          </a:p>
        </p:txBody>
      </p:sp>
      <p:sp>
        <p:nvSpPr>
          <p:cNvPr id="3" name="Content Placeholder 2"/>
          <p:cNvSpPr>
            <a:spLocks noGrp="1"/>
          </p:cNvSpPr>
          <p:nvPr>
            <p:ph idx="1"/>
          </p:nvPr>
        </p:nvSpPr>
        <p:spPr/>
        <p:txBody>
          <a:bodyPr/>
          <a:lstStyle/>
          <a:p>
            <a:r>
              <a:rPr lang="en-US" dirty="0" smtClean="0">
                <a:solidFill>
                  <a:schemeClr val="tx1"/>
                </a:solidFill>
              </a:rPr>
              <a:t>Encourage positive oral experiences</a:t>
            </a:r>
          </a:p>
          <a:p>
            <a:r>
              <a:rPr lang="en-US" dirty="0" smtClean="0">
                <a:solidFill>
                  <a:schemeClr val="tx1"/>
                </a:solidFill>
              </a:rPr>
              <a:t>Support non-nutritive sucking</a:t>
            </a:r>
          </a:p>
          <a:p>
            <a:r>
              <a:rPr lang="en-US" dirty="0" smtClean="0">
                <a:solidFill>
                  <a:schemeClr val="tx1"/>
                </a:solidFill>
              </a:rPr>
              <a:t>Facilitate progression of oral feeds as appropriate</a:t>
            </a:r>
          </a:p>
          <a:p>
            <a:r>
              <a:rPr lang="en-US" dirty="0" smtClean="0">
                <a:solidFill>
                  <a:schemeClr val="tx1"/>
                </a:solidFill>
              </a:rPr>
              <a:t>Provide age appropriate communication/social stimulation </a:t>
            </a:r>
          </a:p>
          <a:p>
            <a:r>
              <a:rPr lang="en-US" dirty="0" smtClean="0">
                <a:solidFill>
                  <a:schemeClr val="tx1"/>
                </a:solidFill>
              </a:rPr>
              <a:t>Ensure safe oral intake of age-appropriate foods</a:t>
            </a:r>
          </a:p>
          <a:p>
            <a:endParaRPr lang="en-US" dirty="0"/>
          </a:p>
        </p:txBody>
      </p:sp>
      <p:sp>
        <p:nvSpPr>
          <p:cNvPr id="4" name="Rectangle 3"/>
          <p:cNvSpPr/>
          <p:nvPr/>
        </p:nvSpPr>
        <p:spPr>
          <a:xfrm>
            <a:off x="457200" y="2590800"/>
            <a:ext cx="1752600" cy="369332"/>
          </a:xfrm>
          <a:prstGeom prst="rect">
            <a:avLst/>
          </a:prstGeom>
        </p:spPr>
        <p:txBody>
          <a:bodyPr wrap="square">
            <a:spAutoFit/>
          </a:bodyPr>
          <a:lstStyle/>
          <a:p>
            <a:endParaRPr lang="en-US" dirty="0">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38563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Feeding Evaluation for Toddlers and Older Children</a:t>
            </a:r>
            <a:endParaRPr lang="en-US" dirty="0"/>
          </a:p>
        </p:txBody>
      </p:sp>
      <p:sp>
        <p:nvSpPr>
          <p:cNvPr id="3" name="Content Placeholder 2"/>
          <p:cNvSpPr>
            <a:spLocks noGrp="1"/>
          </p:cNvSpPr>
          <p:nvPr>
            <p:ph idx="1"/>
          </p:nvPr>
        </p:nvSpPr>
        <p:spPr/>
        <p:txBody>
          <a:bodyPr/>
          <a:lstStyle/>
          <a:p>
            <a:r>
              <a:rPr lang="en-US" dirty="0" smtClean="0"/>
              <a:t>Help to establish age or developmentally appropriate meal-time behavior</a:t>
            </a:r>
          </a:p>
          <a:p>
            <a:r>
              <a:rPr lang="en-US" dirty="0" smtClean="0"/>
              <a:t>Encourage age or developmentally appropriate feeding and texture variety</a:t>
            </a:r>
          </a:p>
          <a:p>
            <a:r>
              <a:rPr lang="en-US" dirty="0" smtClean="0"/>
              <a:t>Continued assistance in developing appropriate oral motor skills in children with delays/disorders</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16</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665470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Instrumental Evaluations</a:t>
            </a:r>
            <a:endParaRPr lang="en-US" dirty="0"/>
          </a:p>
        </p:txBody>
      </p:sp>
      <p:sp>
        <p:nvSpPr>
          <p:cNvPr id="3" name="Content Placeholder 2"/>
          <p:cNvSpPr>
            <a:spLocks noGrp="1"/>
          </p:cNvSpPr>
          <p:nvPr>
            <p:ph idx="1"/>
          </p:nvPr>
        </p:nvSpPr>
        <p:spPr>
          <a:xfrm>
            <a:off x="457200" y="1371600"/>
            <a:ext cx="4038600" cy="4876800"/>
          </a:xfrm>
        </p:spPr>
        <p:txBody>
          <a:bodyPr/>
          <a:lstStyle/>
          <a:p>
            <a:r>
              <a:rPr lang="en-US" dirty="0" err="1" smtClean="0"/>
              <a:t>Fiberoptic</a:t>
            </a:r>
            <a:r>
              <a:rPr lang="en-US" dirty="0" smtClean="0"/>
              <a:t> Endoscopic Evaluation of Swallowing (FEES)</a:t>
            </a:r>
          </a:p>
          <a:p>
            <a:pPr lvl="1"/>
            <a:r>
              <a:rPr lang="en-US" dirty="0" smtClean="0"/>
              <a:t>Performed in conjunction with Pulmonology or ENT</a:t>
            </a:r>
          </a:p>
          <a:p>
            <a:pPr lvl="1"/>
            <a:r>
              <a:rPr lang="en-US" dirty="0" smtClean="0"/>
              <a:t>Camera view of pharyngeal portion of swallow</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17</a:t>
            </a:fld>
            <a:endParaRPr lang="en-US" dirty="0">
              <a:solidFill>
                <a:prstClr val="white">
                  <a:lumMod val="50000"/>
                </a:prst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105400" y="2286000"/>
            <a:ext cx="2857500" cy="24765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05228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Instrumental Evaluations</a:t>
            </a:r>
            <a:endParaRPr lang="en-US" dirty="0"/>
          </a:p>
        </p:txBody>
      </p:sp>
      <p:sp>
        <p:nvSpPr>
          <p:cNvPr id="6" name="Content Placeholder 5"/>
          <p:cNvSpPr>
            <a:spLocks noGrp="1"/>
          </p:cNvSpPr>
          <p:nvPr>
            <p:ph sz="half" idx="1"/>
          </p:nvPr>
        </p:nvSpPr>
        <p:spPr>
          <a:xfrm>
            <a:off x="457200" y="1371600"/>
            <a:ext cx="4495800" cy="4754563"/>
          </a:xfrm>
        </p:spPr>
        <p:txBody>
          <a:bodyPr/>
          <a:lstStyle/>
          <a:p>
            <a:r>
              <a:rPr lang="en-US" dirty="0"/>
              <a:t>Oropharyngeal Motility Study (OPMS) or Modified Barium Swallow (MBS)</a:t>
            </a:r>
          </a:p>
          <a:p>
            <a:pPr lvl="1"/>
            <a:r>
              <a:rPr lang="en-US" dirty="0"/>
              <a:t>Performed in Fluoroscopy </a:t>
            </a:r>
          </a:p>
          <a:p>
            <a:pPr lvl="1"/>
            <a:r>
              <a:rPr lang="en-US" dirty="0"/>
              <a:t>Requires oral intake of barium to visualize swallow</a:t>
            </a:r>
          </a:p>
          <a:p>
            <a:pPr lvl="1"/>
            <a:r>
              <a:rPr lang="en-US" dirty="0"/>
              <a:t>Identifies oral and pharyngeal function that may impair swallow safety</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18</a:t>
            </a:fld>
            <a:endParaRPr lang="en-US" dirty="0">
              <a:solidFill>
                <a:prstClr val="white">
                  <a:lumMod val="50000"/>
                </a:prstClr>
              </a:solidFill>
            </a:endParaRPr>
          </a:p>
        </p:txBody>
      </p:sp>
      <p:pic>
        <p:nvPicPr>
          <p:cNvPr id="8" name="Content Placeholder 7"/>
          <p:cNvPicPr>
            <a:picLocks noGrp="1" noChangeAspect="1" noChangeArrowheads="1"/>
          </p:cNvPicPr>
          <p:nvPr>
            <p:ph sz="half" idx="2"/>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800600" y="2290034"/>
            <a:ext cx="3886200" cy="291769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9" name="TextBox 8"/>
          <p:cNvSpPr txBox="1"/>
          <p:nvPr/>
        </p:nvSpPr>
        <p:spPr>
          <a:xfrm>
            <a:off x="685800" y="5715000"/>
            <a:ext cx="4114800" cy="584775"/>
          </a:xfrm>
          <a:prstGeom prst="rect">
            <a:avLst/>
          </a:prstGeom>
          <a:noFill/>
        </p:spPr>
        <p:txBody>
          <a:bodyPr wrap="square" rtlCol="0">
            <a:spAutoFit/>
          </a:bodyPr>
          <a:lstStyle/>
          <a:p>
            <a:r>
              <a:rPr lang="en-US" sz="800" dirty="0">
                <a:solidFill>
                  <a:prstClr val="black"/>
                </a:solidFill>
              </a:rPr>
              <a:t>http://www.google.com/url?sa=i&amp;rct=j&amp;q=&amp;esrc=s&amp;source=images&amp;cd=&amp;ved=&amp;url=http%3A%2F%2Fwww.slideshare.net%2Fphinojkabraham%2Fdysphagia-in-pseudobulbar-palsy&amp;bvm=bv.133700528,d.cWw&amp;psig=AFQjCNG70wlQnAtSPtlcWqlFYN1L1z1G6A&amp;ust=1474745323480743&amp;cad=rj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993131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Referral Process for Outpatient Feeding Evaluation and Treatment</a:t>
            </a:r>
            <a:endParaRPr lang="en-US" dirty="0"/>
          </a:p>
        </p:txBody>
      </p:sp>
      <p:sp>
        <p:nvSpPr>
          <p:cNvPr id="3" name="Content Placeholder 2"/>
          <p:cNvSpPr>
            <a:spLocks noGrp="1"/>
          </p:cNvSpPr>
          <p:nvPr>
            <p:ph idx="1"/>
          </p:nvPr>
        </p:nvSpPr>
        <p:spPr/>
        <p:txBody>
          <a:bodyPr/>
          <a:lstStyle/>
          <a:p>
            <a:r>
              <a:rPr lang="en-US" dirty="0" smtClean="0"/>
              <a:t>Doctor referral is needed</a:t>
            </a:r>
          </a:p>
          <a:p>
            <a:pPr lvl="1"/>
            <a:r>
              <a:rPr lang="en-US" dirty="0" smtClean="0"/>
              <a:t>Family can call 404-785-7100 to schedule an evaluation with outpatient therapy </a:t>
            </a:r>
            <a:r>
              <a:rPr lang="en-US" dirty="0"/>
              <a:t>locations. </a:t>
            </a:r>
            <a:endParaRPr lang="en-US" dirty="0" smtClean="0"/>
          </a:p>
          <a:p>
            <a:pPr lvl="1"/>
            <a:r>
              <a:rPr lang="en-US" dirty="0" smtClean="0"/>
              <a:t>A </a:t>
            </a:r>
            <a:r>
              <a:rPr lang="en-US" dirty="0"/>
              <a:t>written order/prescription from your referring physician is required for all outpatient rehabilitation services</a:t>
            </a:r>
            <a:r>
              <a:rPr lang="en-US" dirty="0" smtClean="0"/>
              <a:t>.</a:t>
            </a:r>
          </a:p>
          <a:p>
            <a:r>
              <a:rPr lang="en-US" dirty="0" smtClean="0"/>
              <a:t>Marcus Autism Center </a:t>
            </a:r>
          </a:p>
          <a:p>
            <a:pPr lvl="1"/>
            <a:r>
              <a:rPr lang="en-US" dirty="0" smtClean="0"/>
              <a:t>More intensive program when traditional therapy has not yielded improvement</a:t>
            </a:r>
          </a:p>
          <a:p>
            <a:pPr lvl="1"/>
            <a:r>
              <a:rPr lang="en-US" dirty="0"/>
              <a:t>R</a:t>
            </a:r>
            <a:r>
              <a:rPr lang="en-US" dirty="0" smtClean="0"/>
              <a:t>egistration </a:t>
            </a:r>
            <a:r>
              <a:rPr lang="en-US" dirty="0"/>
              <a:t>department at </a:t>
            </a:r>
            <a:r>
              <a:rPr lang="en-US" b="1" dirty="0" smtClean="0"/>
              <a:t>404-785-9350</a:t>
            </a:r>
          </a:p>
          <a:p>
            <a:pPr lvl="1"/>
            <a:r>
              <a:rPr lang="en-US" dirty="0"/>
              <a:t>A written order/prescription from your referring physician is required for all outpatient rehabilitation services.</a:t>
            </a:r>
          </a:p>
          <a:p>
            <a:pPr lvl="1"/>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19</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42248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en-US" altLang="en-US" dirty="0" smtClean="0"/>
              <a:t>Interventions for Infants</a:t>
            </a:r>
          </a:p>
        </p:txBody>
      </p:sp>
      <p:sp>
        <p:nvSpPr>
          <p:cNvPr id="45059" name="Rectangle 3"/>
          <p:cNvSpPr>
            <a:spLocks noGrp="1" noChangeArrowheads="1"/>
          </p:cNvSpPr>
          <p:nvPr>
            <p:ph type="body" idx="1"/>
          </p:nvPr>
        </p:nvSpPr>
        <p:spPr>
          <a:xfrm>
            <a:off x="381000" y="1371600"/>
            <a:ext cx="8534400" cy="4495800"/>
          </a:xfrm>
        </p:spPr>
        <p:txBody>
          <a:bodyPr/>
          <a:lstStyle/>
          <a:p>
            <a:pPr eaLnBrk="1" hangingPunct="1"/>
            <a:r>
              <a:rPr lang="en-US" altLang="en-US" dirty="0" smtClean="0"/>
              <a:t>Offer rest breaks as needed to the infant to decrease fatigue.</a:t>
            </a:r>
          </a:p>
          <a:p>
            <a:pPr eaLnBrk="1" hangingPunct="1"/>
            <a:r>
              <a:rPr lang="en-US" altLang="en-US" dirty="0" smtClean="0"/>
              <a:t>Offer pacing to assist with s/s/b coordination</a:t>
            </a:r>
          </a:p>
          <a:p>
            <a:pPr eaLnBrk="1" hangingPunct="1"/>
            <a:r>
              <a:rPr lang="en-US" altLang="en-US" dirty="0" smtClean="0"/>
              <a:t>Offer oxygen during feeding to decrease respiratory work.</a:t>
            </a:r>
          </a:p>
          <a:p>
            <a:pPr eaLnBrk="1" hangingPunct="1"/>
            <a:r>
              <a:rPr lang="en-US" altLang="en-US" dirty="0" smtClean="0"/>
              <a:t>Different nipples may be utilized to match the infants skills.</a:t>
            </a:r>
          </a:p>
          <a:p>
            <a:pPr eaLnBrk="1" hangingPunct="1"/>
            <a:r>
              <a:rPr lang="en-US" altLang="en-US" dirty="0" smtClean="0"/>
              <a:t>Changing the environment. </a:t>
            </a:r>
          </a:p>
          <a:p>
            <a:pPr eaLnBrk="1" hangingPunct="1"/>
            <a:r>
              <a:rPr lang="en-US" altLang="en-US" dirty="0" smtClean="0"/>
              <a:t>Changing the position of the infant.</a:t>
            </a:r>
          </a:p>
          <a:p>
            <a:pPr eaLnBrk="1" hangingPunct="1"/>
            <a:endParaRPr lang="en-US" altLang="en-US"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508389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Interventions for Toddlers and Older Children</a:t>
            </a:r>
            <a:endParaRPr lang="en-US" dirty="0"/>
          </a:p>
        </p:txBody>
      </p:sp>
      <p:sp>
        <p:nvSpPr>
          <p:cNvPr id="3" name="Content Placeholder 2"/>
          <p:cNvSpPr>
            <a:spLocks noGrp="1"/>
          </p:cNvSpPr>
          <p:nvPr>
            <p:ph idx="1"/>
          </p:nvPr>
        </p:nvSpPr>
        <p:spPr/>
        <p:txBody>
          <a:bodyPr/>
          <a:lstStyle/>
          <a:p>
            <a:r>
              <a:rPr lang="en-US" dirty="0" smtClean="0"/>
              <a:t>Sensory and Behavioral Feeding Strategies</a:t>
            </a:r>
          </a:p>
          <a:p>
            <a:pPr lvl="1"/>
            <a:r>
              <a:rPr lang="en-US" dirty="0" smtClean="0"/>
              <a:t>Variety of different systematic approaches to decreasing sensitivity and increasing acceptance</a:t>
            </a:r>
          </a:p>
          <a:p>
            <a:pPr lvl="1"/>
            <a:r>
              <a:rPr lang="en-US" dirty="0" smtClean="0"/>
              <a:t>Popular approaches: Food Chaining, Sequential Oral Sensory, AEIOU Systematic Approach</a:t>
            </a:r>
          </a:p>
          <a:p>
            <a:r>
              <a:rPr lang="en-US" dirty="0" smtClean="0"/>
              <a:t>Oral Motor and Dysphagia Treatment Strategies</a:t>
            </a:r>
          </a:p>
          <a:p>
            <a:pPr lvl="1"/>
            <a:r>
              <a:rPr lang="en-US" dirty="0" smtClean="0"/>
              <a:t>For children with primary motor challenges affecting safety of swallowing</a:t>
            </a:r>
          </a:p>
          <a:p>
            <a:pPr lvl="1"/>
            <a:r>
              <a:rPr lang="en-US" dirty="0" smtClean="0"/>
              <a:t>Includes positional changes, feeding method changes, postural supports, oral motor “exercises”, and texture modifications.</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21</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15454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Feeding Evaluation Focus for Trach/Vent</a:t>
            </a:r>
            <a:endParaRPr lang="en-US" dirty="0"/>
          </a:p>
        </p:txBody>
      </p:sp>
      <p:sp>
        <p:nvSpPr>
          <p:cNvPr id="3" name="Content Placeholder 2"/>
          <p:cNvSpPr>
            <a:spLocks noGrp="1"/>
          </p:cNvSpPr>
          <p:nvPr>
            <p:ph idx="1"/>
          </p:nvPr>
        </p:nvSpPr>
        <p:spPr/>
        <p:txBody>
          <a:bodyPr/>
          <a:lstStyle/>
          <a:p>
            <a:r>
              <a:rPr lang="en-US" dirty="0" smtClean="0"/>
              <a:t>Swallowing function is affected by placement of tracheostomy</a:t>
            </a:r>
          </a:p>
          <a:p>
            <a:r>
              <a:rPr lang="en-US" dirty="0" smtClean="0"/>
              <a:t>Children with new trach placement will require feeding assessment to determine if they can return to prior oral feeding status</a:t>
            </a:r>
          </a:p>
          <a:p>
            <a:r>
              <a:rPr lang="en-US" dirty="0" smtClean="0"/>
              <a:t>Use of Passy- Muir Valve</a:t>
            </a:r>
          </a:p>
          <a:p>
            <a:r>
              <a:rPr lang="en-US" sz="1050" dirty="0"/>
              <a:t>http://www.passy-muir.com/cooper</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22</a:t>
            </a:fld>
            <a:endParaRPr lang="en-US" dirty="0">
              <a:solidFill>
                <a:prstClr val="white">
                  <a:lumMod val="50000"/>
                </a:prst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105400" y="3657600"/>
            <a:ext cx="2170519" cy="191803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9755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198813"/>
            <a:ext cx="8458200" cy="1143000"/>
          </a:xfrm>
        </p:spPr>
        <p:txBody>
          <a:bodyPr/>
          <a:lstStyle/>
          <a:p>
            <a:r>
              <a:rPr lang="en-US" sz="3400" dirty="0" smtClean="0"/>
              <a:t>The Center for Craniofacial Disorders:</a:t>
            </a:r>
            <a:br>
              <a:rPr lang="en-US" sz="3400" dirty="0" smtClean="0"/>
            </a:br>
            <a:r>
              <a:rPr lang="en-US" sz="3400" b="0" i="1" dirty="0" smtClean="0"/>
              <a:t>Who we are and what we do</a:t>
            </a:r>
            <a:endParaRPr lang="en-US" sz="3400" b="0" i="1" dirty="0"/>
          </a:p>
        </p:txBody>
      </p:sp>
      <p:sp>
        <p:nvSpPr>
          <p:cNvPr id="3" name="Subtitle 2"/>
          <p:cNvSpPr>
            <a:spLocks noGrp="1"/>
          </p:cNvSpPr>
          <p:nvPr>
            <p:ph type="subTitle" idx="1"/>
          </p:nvPr>
        </p:nvSpPr>
        <p:spPr>
          <a:xfrm>
            <a:off x="4044950" y="4975225"/>
            <a:ext cx="4778375" cy="1349375"/>
          </a:xfrm>
        </p:spPr>
        <p:txBody>
          <a:bodyPr/>
          <a:lstStyle/>
          <a:p>
            <a:pPr algn="r">
              <a:spcBef>
                <a:spcPts val="0"/>
              </a:spcBef>
              <a:spcAft>
                <a:spcPts val="0"/>
              </a:spcAft>
            </a:pPr>
            <a:r>
              <a:rPr lang="en-US" dirty="0" smtClean="0"/>
              <a:t>Bonnie Boerema, MSN, CPNP</a:t>
            </a:r>
          </a:p>
          <a:p>
            <a:pPr algn="r">
              <a:spcBef>
                <a:spcPts val="0"/>
              </a:spcBef>
              <a:spcAft>
                <a:spcPts val="0"/>
              </a:spcAft>
            </a:pPr>
            <a:r>
              <a:rPr lang="en-US" dirty="0" smtClean="0"/>
              <a:t>Clinic Coordinator</a:t>
            </a:r>
          </a:p>
          <a:p>
            <a:pPr algn="r">
              <a:spcBef>
                <a:spcPts val="0"/>
              </a:spcBef>
              <a:spcAft>
                <a:spcPts val="0"/>
              </a:spcAft>
            </a:pPr>
            <a:r>
              <a:rPr lang="en-US" dirty="0" smtClean="0"/>
              <a:t>Center for Craniofacial Disorders</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04483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the Center</a:t>
            </a:r>
            <a:endParaRPr lang="en-US" dirty="0"/>
          </a:p>
        </p:txBody>
      </p:sp>
      <p:sp>
        <p:nvSpPr>
          <p:cNvPr id="4" name="Rectangle 3"/>
          <p:cNvSpPr>
            <a:spLocks noGrp="1" noChangeArrowheads="1"/>
          </p:cNvSpPr>
          <p:nvPr>
            <p:ph idx="1"/>
          </p:nvPr>
        </p:nvSpPr>
        <p:spPr>
          <a:xfrm>
            <a:off x="1270000" y="1528763"/>
            <a:ext cx="7426325" cy="4186237"/>
          </a:xfrm>
        </p:spPr>
        <p:txBody>
          <a:bodyPr/>
          <a:lstStyle/>
          <a:p>
            <a:pPr>
              <a:spcBef>
                <a:spcPts val="1200"/>
              </a:spcBef>
              <a:spcAft>
                <a:spcPts val="1200"/>
              </a:spcAft>
            </a:pPr>
            <a:r>
              <a:rPr lang="en-US" b="0" dirty="0"/>
              <a:t>Founded in </a:t>
            </a:r>
            <a:r>
              <a:rPr lang="en-US" b="0" dirty="0" smtClean="0"/>
              <a:t>1989</a:t>
            </a:r>
            <a:endParaRPr lang="en-US" b="0" dirty="0"/>
          </a:p>
          <a:p>
            <a:pPr>
              <a:spcBef>
                <a:spcPts val="1200"/>
              </a:spcBef>
              <a:spcAft>
                <a:spcPts val="1200"/>
              </a:spcAft>
            </a:pPr>
            <a:r>
              <a:rPr lang="en-US" b="0" dirty="0"/>
              <a:t>Multiple disciplines </a:t>
            </a:r>
          </a:p>
          <a:p>
            <a:pPr>
              <a:spcBef>
                <a:spcPts val="1200"/>
              </a:spcBef>
              <a:spcAft>
                <a:spcPts val="1200"/>
              </a:spcAft>
            </a:pPr>
            <a:r>
              <a:rPr lang="en-US" b="0" dirty="0"/>
              <a:t>Over </a:t>
            </a:r>
            <a:r>
              <a:rPr lang="en-US" b="0" dirty="0" smtClean="0"/>
              <a:t>12,000 </a:t>
            </a:r>
            <a:r>
              <a:rPr lang="en-US" b="0" dirty="0"/>
              <a:t>active </a:t>
            </a:r>
            <a:r>
              <a:rPr lang="en-US" b="0" dirty="0" smtClean="0"/>
              <a:t>patients</a:t>
            </a:r>
            <a:endParaRPr lang="en-US" b="0" dirty="0"/>
          </a:p>
          <a:p>
            <a:pPr>
              <a:spcBef>
                <a:spcPts val="1200"/>
              </a:spcBef>
              <a:spcAft>
                <a:spcPts val="1200"/>
              </a:spcAft>
            </a:pPr>
            <a:r>
              <a:rPr lang="en-US" b="0" dirty="0"/>
              <a:t>Team clinics held </a:t>
            </a:r>
            <a:r>
              <a:rPr lang="en-US" b="0" dirty="0" smtClean="0"/>
              <a:t>weekly</a:t>
            </a:r>
            <a:endParaRPr lang="en-US" b="0" dirty="0"/>
          </a:p>
          <a:p>
            <a:pPr>
              <a:spcBef>
                <a:spcPts val="1200"/>
              </a:spcBef>
              <a:spcAft>
                <a:spcPts val="1200"/>
              </a:spcAft>
            </a:pPr>
            <a:r>
              <a:rPr lang="en-US" b="0" dirty="0"/>
              <a:t>We serve Georgia, Southeast, </a:t>
            </a:r>
            <a:r>
              <a:rPr lang="en-US" b="0" dirty="0" smtClean="0"/>
              <a:t>Nation</a:t>
            </a:r>
          </a:p>
          <a:p>
            <a:pPr>
              <a:spcBef>
                <a:spcPts val="1200"/>
              </a:spcBef>
              <a:spcAft>
                <a:spcPts val="1200"/>
              </a:spcAft>
            </a:pPr>
            <a:r>
              <a:rPr lang="en-US" dirty="0" smtClean="0"/>
              <a:t>Highest volume center in the country for treating cleft lip and palate.*</a:t>
            </a:r>
            <a:endParaRPr lang="en-US" b="0" dirty="0"/>
          </a:p>
          <a:p>
            <a:pPr>
              <a:buFontTx/>
              <a:buNone/>
            </a:pPr>
            <a:endParaRPr lang="en-US" b="0" dirty="0">
              <a:solidFill>
                <a:schemeClr val="accent2"/>
              </a:solidFill>
            </a:endParaRPr>
          </a:p>
        </p:txBody>
      </p:sp>
      <p:sp>
        <p:nvSpPr>
          <p:cNvPr id="5" name="TextBox 4"/>
          <p:cNvSpPr txBox="1"/>
          <p:nvPr/>
        </p:nvSpPr>
        <p:spPr>
          <a:xfrm>
            <a:off x="1295400" y="6400800"/>
            <a:ext cx="7315200" cy="369332"/>
          </a:xfrm>
          <a:prstGeom prst="rect">
            <a:avLst/>
          </a:prstGeom>
          <a:noFill/>
        </p:spPr>
        <p:txBody>
          <a:bodyPr wrap="square" rtlCol="0">
            <a:spAutoFit/>
          </a:bodyPr>
          <a:lstStyle/>
          <a:p>
            <a:pPr fontAlgn="base">
              <a:spcBef>
                <a:spcPct val="0"/>
              </a:spcBef>
              <a:spcAft>
                <a:spcPct val="0"/>
              </a:spcAft>
            </a:pPr>
            <a:endParaRPr lang="en-US" dirty="0">
              <a:solidFill>
                <a:srgbClr val="000000"/>
              </a:solidFill>
              <a:latin typeface="Times New Roman" pitchFamily="18" charset="0"/>
            </a:endParaRPr>
          </a:p>
        </p:txBody>
      </p:sp>
      <p:sp>
        <p:nvSpPr>
          <p:cNvPr id="6" name="TextBox 5"/>
          <p:cNvSpPr txBox="1"/>
          <p:nvPr/>
        </p:nvSpPr>
        <p:spPr>
          <a:xfrm>
            <a:off x="1143000" y="6362700"/>
            <a:ext cx="7772400" cy="461665"/>
          </a:xfrm>
          <a:prstGeom prst="rect">
            <a:avLst/>
          </a:prstGeom>
          <a:noFill/>
        </p:spPr>
        <p:txBody>
          <a:bodyPr wrap="square" rtlCol="0">
            <a:spAutoFit/>
          </a:bodyPr>
          <a:lstStyle/>
          <a:p>
            <a:pPr fontAlgn="base">
              <a:spcBef>
                <a:spcPct val="0"/>
              </a:spcBef>
              <a:spcAft>
                <a:spcPct val="0"/>
              </a:spcAft>
            </a:pPr>
            <a:r>
              <a:rPr lang="en-US" sz="1200" dirty="0" smtClean="0">
                <a:solidFill>
                  <a:srgbClr val="000000"/>
                </a:solidFill>
              </a:rPr>
              <a:t>*Pediatric Health Information System (PHIS), 2008: the PHIS hospitals are 42 of the larges and most advanced children’s hospitals in America and constitute the most demanding standards of pediatric service in America.</a:t>
            </a:r>
            <a:endParaRPr lang="en-US" sz="1200" dirty="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96403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 of the Center</a:t>
            </a:r>
            <a:endParaRPr lang="en-US" dirty="0"/>
          </a:p>
        </p:txBody>
      </p:sp>
      <p:sp>
        <p:nvSpPr>
          <p:cNvPr id="4" name="Rectangle 3"/>
          <p:cNvSpPr>
            <a:spLocks noGrp="1" noChangeArrowheads="1"/>
          </p:cNvSpPr>
          <p:nvPr>
            <p:ph idx="1"/>
          </p:nvPr>
        </p:nvSpPr>
        <p:spPr>
          <a:xfrm>
            <a:off x="1041400" y="1854200"/>
            <a:ext cx="5054600" cy="3784600"/>
          </a:xfrm>
        </p:spPr>
        <p:txBody>
          <a:bodyPr/>
          <a:lstStyle/>
          <a:p>
            <a:pPr>
              <a:spcBef>
                <a:spcPts val="0"/>
              </a:spcBef>
              <a:spcAft>
                <a:spcPts val="300"/>
              </a:spcAft>
            </a:pPr>
            <a:r>
              <a:rPr lang="en-US" dirty="0"/>
              <a:t>Multi-disciplinary </a:t>
            </a:r>
            <a:r>
              <a:rPr lang="en-US" dirty="0" smtClean="0"/>
              <a:t>approach</a:t>
            </a:r>
          </a:p>
          <a:p>
            <a:pPr>
              <a:spcBef>
                <a:spcPts val="0"/>
              </a:spcBef>
              <a:spcAft>
                <a:spcPts val="300"/>
              </a:spcAft>
            </a:pPr>
            <a:r>
              <a:rPr lang="en-US" dirty="0" smtClean="0"/>
              <a:t>Family centered care</a:t>
            </a:r>
          </a:p>
          <a:p>
            <a:pPr>
              <a:spcBef>
                <a:spcPts val="0"/>
              </a:spcBef>
              <a:spcAft>
                <a:spcPts val="300"/>
              </a:spcAft>
            </a:pPr>
            <a:r>
              <a:rPr lang="en-US" dirty="0" smtClean="0"/>
              <a:t>Pre-natal consultation</a:t>
            </a:r>
          </a:p>
          <a:p>
            <a:pPr>
              <a:spcBef>
                <a:spcPts val="0"/>
              </a:spcBef>
              <a:spcAft>
                <a:spcPts val="300"/>
              </a:spcAft>
            </a:pPr>
            <a:r>
              <a:rPr lang="en-US" dirty="0" smtClean="0"/>
              <a:t>Speech science lab</a:t>
            </a:r>
          </a:p>
          <a:p>
            <a:pPr>
              <a:spcBef>
                <a:spcPts val="0"/>
              </a:spcBef>
              <a:spcAft>
                <a:spcPts val="300"/>
              </a:spcAft>
            </a:pPr>
            <a:r>
              <a:rPr lang="en-US" dirty="0" smtClean="0"/>
              <a:t>24-hour referral capability</a:t>
            </a:r>
          </a:p>
          <a:p>
            <a:pPr>
              <a:spcBef>
                <a:spcPts val="0"/>
              </a:spcBef>
              <a:spcAft>
                <a:spcPts val="300"/>
              </a:spcAft>
            </a:pPr>
            <a:r>
              <a:rPr lang="en-US" dirty="0" smtClean="0"/>
              <a:t>Offsite housing</a:t>
            </a:r>
          </a:p>
          <a:p>
            <a:pPr>
              <a:spcBef>
                <a:spcPts val="0"/>
              </a:spcBef>
              <a:spcAft>
                <a:spcPts val="300"/>
              </a:spcAft>
            </a:pPr>
            <a:r>
              <a:rPr lang="en-US" dirty="0" smtClean="0"/>
              <a:t>Transport services</a:t>
            </a:r>
          </a:p>
          <a:p>
            <a:pPr>
              <a:spcBef>
                <a:spcPts val="0"/>
              </a:spcBef>
              <a:spcAft>
                <a:spcPts val="600"/>
              </a:spcAft>
            </a:pPr>
            <a:endParaRPr lang="en-US" dirty="0" smtClean="0"/>
          </a:p>
          <a:p>
            <a:pPr>
              <a:spcBef>
                <a:spcPts val="0"/>
              </a:spcBef>
              <a:spcAft>
                <a:spcPts val="600"/>
              </a:spcAft>
            </a:pPr>
            <a:endParaRPr lang="en-US" dirty="0" smtClean="0"/>
          </a:p>
        </p:txBody>
      </p:sp>
      <p:sp>
        <p:nvSpPr>
          <p:cNvPr id="5" name="Text Box 6"/>
          <p:cNvSpPr txBox="1">
            <a:spLocks noChangeArrowheads="1"/>
          </p:cNvSpPr>
          <p:nvPr/>
        </p:nvSpPr>
        <p:spPr bwMode="auto">
          <a:xfrm>
            <a:off x="1905000" y="6172200"/>
            <a:ext cx="6490879" cy="584775"/>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sz="3200" b="1" dirty="0">
                <a:solidFill>
                  <a:srgbClr val="093678">
                    <a:lumMod val="75000"/>
                  </a:srgbClr>
                </a:solidFill>
              </a:rPr>
              <a:t>Our goal is to make them whole!</a:t>
            </a:r>
          </a:p>
        </p:txBody>
      </p:sp>
      <p:pic>
        <p:nvPicPr>
          <p:cNvPr id="6" name="Picture 4" descr="AfAm F UCLP 18Mo"/>
          <p:cNvPicPr>
            <a:picLocks noChangeAspect="1" noChangeArrowheads="1"/>
          </p:cNvPicPr>
          <p:nvPr/>
        </p:nvPicPr>
        <p:blipFill>
          <a:blip r:embed="rId2" cstate="print"/>
          <a:srcRect/>
          <a:stretch>
            <a:fillRect/>
          </a:stretch>
        </p:blipFill>
        <p:spPr bwMode="auto">
          <a:xfrm>
            <a:off x="6045200" y="3886200"/>
            <a:ext cx="2167128" cy="2089088"/>
          </a:xfrm>
          <a:prstGeom prst="rect">
            <a:avLst/>
          </a:prstGeom>
          <a:noFill/>
        </p:spPr>
      </p:pic>
      <p:pic>
        <p:nvPicPr>
          <p:cNvPr id="7" name="Picture 5" descr="AfAm F UCLP 7Da"/>
          <p:cNvPicPr>
            <a:picLocks noChangeAspect="1" noChangeArrowheads="1"/>
          </p:cNvPicPr>
          <p:nvPr/>
        </p:nvPicPr>
        <p:blipFill>
          <a:blip r:embed="rId3" cstate="print"/>
          <a:srcRect/>
          <a:stretch>
            <a:fillRect/>
          </a:stretch>
        </p:blipFill>
        <p:spPr bwMode="auto">
          <a:xfrm>
            <a:off x="6045390" y="1600200"/>
            <a:ext cx="2166938" cy="2097088"/>
          </a:xfrm>
          <a:prstGeom prst="rect">
            <a:avLst/>
          </a:prstGeom>
          <a:no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20545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990600" y="52388"/>
            <a:ext cx="7924799" cy="1052512"/>
          </a:xfrm>
        </p:spPr>
        <p:txBody>
          <a:bodyPr/>
          <a:lstStyle/>
          <a:p>
            <a:r>
              <a:rPr lang="en-US" sz="2800" dirty="0" smtClean="0"/>
              <a:t>Craniofacial Conditions Treated at Children’s</a:t>
            </a:r>
            <a:endParaRPr lang="en-US" sz="2800" dirty="0"/>
          </a:p>
        </p:txBody>
      </p:sp>
      <p:sp>
        <p:nvSpPr>
          <p:cNvPr id="103427" name="Rectangle 3"/>
          <p:cNvSpPr>
            <a:spLocks noGrp="1" noChangeArrowheads="1"/>
          </p:cNvSpPr>
          <p:nvPr>
            <p:ph sz="half" idx="1"/>
          </p:nvPr>
        </p:nvSpPr>
        <p:spPr>
          <a:xfrm>
            <a:off x="1270000" y="1714507"/>
            <a:ext cx="5969000" cy="5135562"/>
          </a:xfrm>
        </p:spPr>
        <p:txBody>
          <a:bodyPr/>
          <a:lstStyle/>
          <a:p>
            <a:r>
              <a:rPr lang="en-US" sz="2400" b="0" dirty="0"/>
              <a:t>Cleft Lip/Cleft Palate</a:t>
            </a:r>
          </a:p>
          <a:p>
            <a:r>
              <a:rPr lang="en-US" sz="2400" b="0" dirty="0"/>
              <a:t>Craniofacial Clefts</a:t>
            </a:r>
          </a:p>
          <a:p>
            <a:r>
              <a:rPr lang="en-US" sz="2400" b="0" dirty="0" err="1" smtClean="0"/>
              <a:t>Craniosynostosis</a:t>
            </a:r>
            <a:endParaRPr lang="en-US" sz="2400" b="0" dirty="0"/>
          </a:p>
          <a:p>
            <a:r>
              <a:rPr lang="en-US" sz="2400" b="0" dirty="0" err="1" smtClean="0"/>
              <a:t>Hemifacial</a:t>
            </a:r>
            <a:r>
              <a:rPr lang="en-US" sz="2400" b="0" dirty="0" smtClean="0"/>
              <a:t> </a:t>
            </a:r>
            <a:r>
              <a:rPr lang="en-US" sz="2400" b="0" dirty="0" err="1"/>
              <a:t>microsomia</a:t>
            </a:r>
            <a:r>
              <a:rPr lang="en-US" sz="2400" b="0" dirty="0"/>
              <a:t> </a:t>
            </a:r>
          </a:p>
          <a:p>
            <a:r>
              <a:rPr lang="en-US" sz="2400" dirty="0" smtClean="0"/>
              <a:t>Traumatic facial injury</a:t>
            </a:r>
          </a:p>
          <a:p>
            <a:r>
              <a:rPr lang="en-US" sz="2400" dirty="0" smtClean="0"/>
              <a:t>Craniofacial Syndromes</a:t>
            </a:r>
          </a:p>
          <a:p>
            <a:r>
              <a:rPr lang="en-US" sz="2400" dirty="0" smtClean="0"/>
              <a:t>Pierre Robin Sequence</a:t>
            </a:r>
          </a:p>
          <a:p>
            <a:r>
              <a:rPr lang="en-US" sz="2400" dirty="0" smtClean="0"/>
              <a:t>Tumors</a:t>
            </a:r>
          </a:p>
          <a:p>
            <a:r>
              <a:rPr lang="en-US" sz="2400" dirty="0" err="1" smtClean="0"/>
              <a:t>Hypertelorism</a:t>
            </a:r>
            <a:r>
              <a:rPr lang="en-US" sz="2400" dirty="0" smtClean="0"/>
              <a:t> </a:t>
            </a:r>
          </a:p>
          <a:p>
            <a:r>
              <a:rPr lang="en-US" sz="2400" dirty="0" smtClean="0"/>
              <a:t>Non-cleft </a:t>
            </a:r>
            <a:r>
              <a:rPr lang="en-US" sz="2400" dirty="0" err="1" smtClean="0"/>
              <a:t>Hypernasality</a:t>
            </a:r>
            <a:endParaRPr lang="en-US" sz="2400" dirty="0" smtClean="0"/>
          </a:p>
          <a:p>
            <a:r>
              <a:rPr lang="en-US" sz="2400" dirty="0" smtClean="0"/>
              <a:t>Facial and jaw abnormalities</a:t>
            </a:r>
          </a:p>
          <a:p>
            <a:endParaRPr lang="en-US" sz="24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42070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sz="3200" dirty="0" smtClean="0"/>
              <a:t>Children’s Craniofacial Center Team</a:t>
            </a:r>
            <a:endParaRPr lang="en-US" sz="3200" dirty="0"/>
          </a:p>
        </p:txBody>
      </p:sp>
      <p:sp>
        <p:nvSpPr>
          <p:cNvPr id="100355" name="Rectangle 3"/>
          <p:cNvSpPr>
            <a:spLocks noGrp="1" noChangeArrowheads="1"/>
          </p:cNvSpPr>
          <p:nvPr>
            <p:ph sz="half" idx="1"/>
          </p:nvPr>
        </p:nvSpPr>
        <p:spPr>
          <a:xfrm>
            <a:off x="1270000" y="1528763"/>
            <a:ext cx="7874000" cy="1443037"/>
          </a:xfrm>
        </p:spPr>
        <p:txBody>
          <a:bodyPr/>
          <a:lstStyle/>
          <a:p>
            <a:pPr>
              <a:buNone/>
            </a:pPr>
            <a:r>
              <a:rPr lang="en-US" sz="2400" dirty="0" smtClean="0"/>
              <a:t>	The Children’s Craniofacial Center is </a:t>
            </a:r>
            <a:r>
              <a:rPr lang="en-US" sz="2400" dirty="0"/>
              <a:t>a </a:t>
            </a:r>
            <a:r>
              <a:rPr lang="en-US" sz="2400" dirty="0" smtClean="0"/>
              <a:t>multidisciplinary group of experienced </a:t>
            </a:r>
            <a:r>
              <a:rPr lang="en-US" sz="2400" dirty="0"/>
              <a:t>professionals from medical, surgical, dental, speech language pathology, and other allied health disciplines. </a:t>
            </a:r>
          </a:p>
          <a:p>
            <a:endParaRPr lang="en-US" sz="2200" dirty="0"/>
          </a:p>
          <a:p>
            <a:pPr>
              <a:buFontTx/>
              <a:buNone/>
            </a:pPr>
            <a:endParaRPr lang="en-US" sz="2200" dirty="0"/>
          </a:p>
          <a:p>
            <a:pPr>
              <a:buFontTx/>
              <a:buNone/>
            </a:pPr>
            <a:endParaRPr lang="en-US" sz="2200" dirty="0"/>
          </a:p>
          <a:p>
            <a:pPr>
              <a:buFontTx/>
              <a:buNone/>
            </a:pPr>
            <a:endParaRPr lang="en-US" sz="2200" dirty="0"/>
          </a:p>
          <a:p>
            <a:pPr>
              <a:buFontTx/>
              <a:buNone/>
            </a:pPr>
            <a:endParaRPr lang="en-US" sz="2200" dirty="0"/>
          </a:p>
          <a:p>
            <a:pPr>
              <a:buFontTx/>
              <a:buNone/>
            </a:pPr>
            <a:endParaRPr lang="en-US" sz="2200" dirty="0"/>
          </a:p>
        </p:txBody>
      </p:sp>
      <p:sp>
        <p:nvSpPr>
          <p:cNvPr id="100356" name="Rectangle 4"/>
          <p:cNvSpPr>
            <a:spLocks noGrp="1" noChangeArrowheads="1"/>
          </p:cNvSpPr>
          <p:nvPr>
            <p:ph sz="half" idx="2"/>
          </p:nvPr>
        </p:nvSpPr>
        <p:spPr>
          <a:xfrm>
            <a:off x="1414464" y="3271840"/>
            <a:ext cx="3200400" cy="3200400"/>
          </a:xfrm>
        </p:spPr>
        <p:txBody>
          <a:bodyPr/>
          <a:lstStyle/>
          <a:p>
            <a:r>
              <a:rPr lang="en-US" sz="2000" dirty="0"/>
              <a:t>Craniofacial surgeon </a:t>
            </a:r>
          </a:p>
          <a:p>
            <a:r>
              <a:rPr lang="en-US" sz="2000" dirty="0"/>
              <a:t>Craniofacial </a:t>
            </a:r>
            <a:r>
              <a:rPr lang="en-US" sz="2000" dirty="0" smtClean="0"/>
              <a:t>NP</a:t>
            </a:r>
            <a:endParaRPr lang="en-US" sz="2000" dirty="0"/>
          </a:p>
          <a:p>
            <a:r>
              <a:rPr lang="en-US" sz="2000" dirty="0"/>
              <a:t>Speech pathologist</a:t>
            </a:r>
          </a:p>
          <a:p>
            <a:r>
              <a:rPr lang="en-US" sz="2000" dirty="0"/>
              <a:t>Audiologist</a:t>
            </a:r>
          </a:p>
          <a:p>
            <a:r>
              <a:rPr lang="en-US" sz="2000" dirty="0"/>
              <a:t>Occupational therapist</a:t>
            </a:r>
          </a:p>
          <a:p>
            <a:r>
              <a:rPr lang="en-US" sz="2000" dirty="0" smtClean="0"/>
              <a:t>Nutritionist</a:t>
            </a:r>
          </a:p>
        </p:txBody>
      </p:sp>
      <p:sp>
        <p:nvSpPr>
          <p:cNvPr id="5" name="Rectangle 4"/>
          <p:cNvSpPr txBox="1">
            <a:spLocks noChangeArrowheads="1"/>
          </p:cNvSpPr>
          <p:nvPr/>
        </p:nvSpPr>
        <p:spPr bwMode="auto">
          <a:xfrm>
            <a:off x="4995864" y="3271840"/>
            <a:ext cx="3200400" cy="3200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30188"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Pediatric Dentist</a:t>
            </a:r>
          </a:p>
          <a:p>
            <a:pPr marL="230188"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Orthodontist</a:t>
            </a:r>
          </a:p>
          <a:p>
            <a:pPr marL="230188"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Geneticist </a:t>
            </a:r>
          </a:p>
          <a:p>
            <a:pPr marL="230188"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Psychologist</a:t>
            </a:r>
          </a:p>
          <a:p>
            <a:pPr marL="230188"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Social Worker</a:t>
            </a:r>
          </a:p>
          <a:p>
            <a:pPr fontAlgn="base">
              <a:spcBef>
                <a:spcPct val="20000"/>
              </a:spcBef>
              <a:spcAft>
                <a:spcPct val="0"/>
              </a:spcAft>
              <a:buClr>
                <a:srgbClr val="093678"/>
              </a:buClr>
              <a:defRPr/>
            </a:pPr>
            <a:endParaRPr lang="en-US" kern="0" dirty="0" smtClean="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000909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Journey Begins: </a:t>
            </a:r>
            <a:br>
              <a:rPr lang="en-US" dirty="0" smtClean="0"/>
            </a:br>
            <a:r>
              <a:rPr lang="en-US" dirty="0" smtClean="0"/>
              <a:t>Pre-natal or After Birth</a:t>
            </a:r>
            <a:endParaRPr lang="en-US" dirty="0"/>
          </a:p>
        </p:txBody>
      </p:sp>
      <p:sp>
        <p:nvSpPr>
          <p:cNvPr id="7" name="Rectangle 3"/>
          <p:cNvSpPr>
            <a:spLocks noGrp="1" noChangeArrowheads="1"/>
          </p:cNvSpPr>
          <p:nvPr>
            <p:ph idx="1"/>
          </p:nvPr>
        </p:nvSpPr>
        <p:spPr>
          <a:xfrm>
            <a:off x="1066800" y="1524001"/>
            <a:ext cx="7569199" cy="2590800"/>
          </a:xfrm>
        </p:spPr>
        <p:txBody>
          <a:bodyPr/>
          <a:lstStyle/>
          <a:p>
            <a:r>
              <a:rPr lang="en-US" dirty="0" smtClean="0"/>
              <a:t>Referrals</a:t>
            </a:r>
            <a:endParaRPr lang="en-US" dirty="0"/>
          </a:p>
          <a:p>
            <a:pPr lvl="1"/>
            <a:r>
              <a:rPr lang="en-US" sz="2000" b="0" dirty="0"/>
              <a:t>Obstetrician / </a:t>
            </a:r>
            <a:r>
              <a:rPr lang="en-US" sz="2000" b="0" dirty="0" err="1"/>
              <a:t>Perinatologist</a:t>
            </a:r>
            <a:r>
              <a:rPr lang="en-US" sz="2000" b="0" dirty="0"/>
              <a:t> </a:t>
            </a:r>
          </a:p>
          <a:p>
            <a:pPr lvl="1"/>
            <a:r>
              <a:rPr lang="en-US" sz="2000" b="0" dirty="0"/>
              <a:t>Primary care Physician</a:t>
            </a:r>
          </a:p>
          <a:p>
            <a:pPr lvl="1"/>
            <a:r>
              <a:rPr lang="en-US" sz="2000" b="0" dirty="0"/>
              <a:t>Craniofacial Surgeon</a:t>
            </a:r>
          </a:p>
          <a:p>
            <a:pPr lvl="1"/>
            <a:r>
              <a:rPr lang="en-US" sz="2000" b="0" dirty="0"/>
              <a:t>Plastic Surgeon</a:t>
            </a:r>
          </a:p>
          <a:p>
            <a:pPr lvl="1"/>
            <a:r>
              <a:rPr lang="en-US" sz="2000" b="0" dirty="0"/>
              <a:t>Expectant Parents</a:t>
            </a:r>
          </a:p>
        </p:txBody>
      </p:sp>
      <p:pic>
        <p:nvPicPr>
          <p:cNvPr id="9" name="Picture 4" descr="r?t=c&amp;s=p&amp;sv=0a30050b&amp;uid=00CB2877BD2207A34&amp;sid=146B921811E0C5144&amp;o=0&amp;id=30751&amp;p=fr&amp;u=http%3A%2F%2Fwww"/>
          <p:cNvPicPr>
            <a:picLocks noChangeAspect="1" noChangeArrowheads="1"/>
          </p:cNvPicPr>
          <p:nvPr/>
        </p:nvPicPr>
        <p:blipFill>
          <a:blip r:embed="rId2" cstate="print"/>
          <a:srcRect l="22414" t="8035" r="17241"/>
          <a:stretch>
            <a:fillRect/>
          </a:stretch>
        </p:blipFill>
        <p:spPr bwMode="auto">
          <a:xfrm>
            <a:off x="4800600" y="3205638"/>
            <a:ext cx="4114800" cy="3476149"/>
          </a:xfrm>
          <a:prstGeom prst="rect">
            <a:avLst/>
          </a:prstGeom>
          <a:noFill/>
          <a:ln w="9525">
            <a:noFill/>
            <a:miter lim="800000"/>
            <a:headEnd/>
            <a:tailEnd/>
          </a:ln>
          <a:effec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57632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the Pre-natal Visit</a:t>
            </a:r>
            <a:endParaRPr lang="en-US" dirty="0"/>
          </a:p>
        </p:txBody>
      </p:sp>
      <p:sp>
        <p:nvSpPr>
          <p:cNvPr id="4" name="Rectangle 4"/>
          <p:cNvSpPr txBox="1">
            <a:spLocks noGrp="1" noChangeArrowheads="1"/>
          </p:cNvSpPr>
          <p:nvPr>
            <p:ph idx="1"/>
          </p:nvPr>
        </p:nvSpPr>
        <p:spPr>
          <a:prstGeom prst="rect">
            <a:avLst/>
          </a:prstGeom>
        </p:spPr>
        <p:txBody>
          <a:bodyPr/>
          <a:lstStyle/>
          <a:p>
            <a:pPr>
              <a:spcBef>
                <a:spcPts val="0"/>
              </a:spcBef>
              <a:spcAft>
                <a:spcPts val="600"/>
              </a:spcAft>
            </a:pPr>
            <a:r>
              <a:rPr kumimoji="0" lang="en-US" b="0" i="0" u="none" strike="noStrike" kern="0" cap="none" spc="0" normalizeH="0" baseline="0" noProof="0" dirty="0" smtClean="0">
                <a:ln>
                  <a:noFill/>
                </a:ln>
                <a:solidFill>
                  <a:schemeClr val="tx1"/>
                </a:solidFill>
                <a:effectLst/>
                <a:uLnTx/>
                <a:uFillTx/>
                <a:latin typeface="+mn-lt"/>
              </a:rPr>
              <a:t>Review obstetrical records</a:t>
            </a:r>
          </a:p>
          <a:p>
            <a:pPr>
              <a:spcBef>
                <a:spcPts val="0"/>
              </a:spcBef>
              <a:spcAft>
                <a:spcPts val="600"/>
              </a:spcAft>
            </a:pPr>
            <a:r>
              <a:rPr kumimoji="0" lang="en-US" b="0" i="0" u="none" strike="noStrike" kern="0" cap="none" spc="0" normalizeH="0" baseline="0" noProof="0" dirty="0" smtClean="0">
                <a:ln>
                  <a:noFill/>
                </a:ln>
                <a:solidFill>
                  <a:schemeClr val="tx1"/>
                </a:solidFill>
                <a:effectLst/>
                <a:uLnTx/>
                <a:uFillTx/>
                <a:latin typeface="+mn-lt"/>
              </a:rPr>
              <a:t>Discuss fetal craniofacial diagnosis</a:t>
            </a:r>
          </a:p>
          <a:p>
            <a:pPr>
              <a:spcBef>
                <a:spcPts val="0"/>
              </a:spcBef>
              <a:spcAft>
                <a:spcPts val="600"/>
              </a:spcAft>
            </a:pPr>
            <a:r>
              <a:rPr kumimoji="0" lang="en-US" b="0" i="0" u="none" strike="noStrike" kern="0" cap="none" spc="0" normalizeH="0" baseline="0" noProof="0" dirty="0" smtClean="0">
                <a:ln>
                  <a:noFill/>
                </a:ln>
                <a:solidFill>
                  <a:schemeClr val="tx1"/>
                </a:solidFill>
                <a:effectLst/>
                <a:uLnTx/>
                <a:uFillTx/>
                <a:latin typeface="+mn-lt"/>
              </a:rPr>
              <a:t>Discuss potential feeding concerns related to craniofacial diagnosis</a:t>
            </a:r>
          </a:p>
          <a:p>
            <a:pPr>
              <a:spcBef>
                <a:spcPts val="0"/>
              </a:spcBef>
              <a:spcAft>
                <a:spcPts val="600"/>
              </a:spcAft>
            </a:pPr>
            <a:r>
              <a:rPr kumimoji="0" lang="en-US" b="0" i="0" u="none" strike="noStrike" kern="0" cap="none" spc="0" normalizeH="0" baseline="0" noProof="0" dirty="0" smtClean="0">
                <a:ln>
                  <a:noFill/>
                </a:ln>
                <a:solidFill>
                  <a:schemeClr val="tx1"/>
                </a:solidFill>
                <a:effectLst/>
                <a:uLnTx/>
                <a:uFillTx/>
                <a:latin typeface="+mn-lt"/>
              </a:rPr>
              <a:t>Describe potential respiratory concerns related to craniofacial diagnosis</a:t>
            </a:r>
          </a:p>
          <a:p>
            <a:pPr>
              <a:spcBef>
                <a:spcPts val="0"/>
              </a:spcBef>
              <a:spcAft>
                <a:spcPts val="600"/>
              </a:spcAft>
            </a:pPr>
            <a:r>
              <a:rPr kumimoji="0" lang="en-US" b="0" i="0" u="none" strike="noStrike" kern="0" cap="none" spc="0" normalizeH="0" baseline="0" noProof="0" dirty="0" smtClean="0">
                <a:ln>
                  <a:noFill/>
                </a:ln>
                <a:solidFill>
                  <a:schemeClr val="tx1"/>
                </a:solidFill>
                <a:effectLst/>
                <a:uLnTx/>
                <a:uFillTx/>
                <a:latin typeface="+mn-lt"/>
              </a:rPr>
              <a:t>Prepare family for birth</a:t>
            </a:r>
          </a:p>
          <a:p>
            <a:pPr>
              <a:spcBef>
                <a:spcPts val="0"/>
              </a:spcBef>
              <a:spcAft>
                <a:spcPts val="600"/>
              </a:spcAft>
            </a:pPr>
            <a:r>
              <a:rPr kumimoji="0" lang="en-US" b="0" i="0" u="none" strike="noStrike" kern="0" cap="none" spc="0" normalizeH="0" baseline="0" noProof="0" dirty="0" smtClean="0">
                <a:ln>
                  <a:noFill/>
                </a:ln>
                <a:solidFill>
                  <a:schemeClr val="tx1"/>
                </a:solidFill>
                <a:effectLst/>
                <a:uLnTx/>
                <a:uFillTx/>
                <a:latin typeface="+mn-lt"/>
              </a:rPr>
              <a:t>Provide take-home literature </a:t>
            </a:r>
            <a:endParaRPr kumimoji="0" lang="en-US" b="0" i="0" u="none" strike="noStrike" kern="0" cap="none" spc="0" normalizeH="0" baseline="0" noProof="0" dirty="0">
              <a:ln>
                <a:noFill/>
              </a:ln>
              <a:solidFill>
                <a:schemeClr val="tx1"/>
              </a:solidFill>
              <a:effectLst/>
              <a:uLnTx/>
              <a:uFillTx/>
              <a:latin typeface="+mn-l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97247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sz="3200" dirty="0"/>
              <a:t/>
            </a:r>
            <a:br>
              <a:rPr lang="en-US" sz="3200" dirty="0"/>
            </a:br>
            <a:r>
              <a:rPr lang="en-US" sz="3200" dirty="0" smtClean="0"/>
              <a:t>Cleft Lip &amp; Palate Clinical </a:t>
            </a:r>
            <a:r>
              <a:rPr lang="en-US" sz="3200" dirty="0"/>
              <a:t>Care </a:t>
            </a:r>
            <a:r>
              <a:rPr lang="en-US" sz="3200" dirty="0" smtClean="0"/>
              <a:t>Pathway:</a:t>
            </a:r>
            <a:br>
              <a:rPr lang="en-US" sz="3200" dirty="0" smtClean="0"/>
            </a:br>
            <a:r>
              <a:rPr lang="en-US" sz="3200" dirty="0" smtClean="0"/>
              <a:t>7 Stages</a:t>
            </a:r>
            <a:endParaRPr lang="en-US" sz="3200" dirty="0"/>
          </a:p>
        </p:txBody>
      </p:sp>
      <p:sp>
        <p:nvSpPr>
          <p:cNvPr id="110595" name="Rectangle 3"/>
          <p:cNvSpPr>
            <a:spLocks noGrp="1" noChangeArrowheads="1"/>
          </p:cNvSpPr>
          <p:nvPr>
            <p:ph type="body" sz="half" idx="1"/>
          </p:nvPr>
        </p:nvSpPr>
        <p:spPr>
          <a:noFill/>
          <a:ln/>
        </p:spPr>
        <p:txBody>
          <a:bodyPr/>
          <a:lstStyle/>
          <a:p>
            <a:endParaRPr lang="en-US" dirty="0"/>
          </a:p>
          <a:p>
            <a:pPr algn="ctr">
              <a:buFontTx/>
              <a:buNone/>
            </a:pPr>
            <a:r>
              <a:rPr lang="en-US" sz="3200" dirty="0"/>
              <a:t>                              </a:t>
            </a:r>
          </a:p>
        </p:txBody>
      </p:sp>
      <p:pic>
        <p:nvPicPr>
          <p:cNvPr id="110597" name="Picture 5" descr="Craniofacial Patient"/>
          <p:cNvPicPr>
            <a:picLocks noGrp="1" noChangeAspect="1" noChangeArrowheads="1"/>
          </p:cNvPicPr>
          <p:nvPr>
            <p:ph sz="quarter" idx="3"/>
          </p:nvPr>
        </p:nvPicPr>
        <p:blipFill>
          <a:blip r:embed="rId3" cstate="print"/>
          <a:srcRect/>
          <a:stretch>
            <a:fillRect/>
          </a:stretch>
        </p:blipFill>
        <p:spPr>
          <a:xfrm>
            <a:off x="4902200" y="4241800"/>
            <a:ext cx="3863975" cy="2209800"/>
          </a:xfrm>
          <a:noFill/>
          <a:ln/>
        </p:spPr>
      </p:pic>
      <p:sp>
        <p:nvSpPr>
          <p:cNvPr id="7" name="TextBox 6"/>
          <p:cNvSpPr txBox="1"/>
          <p:nvPr/>
        </p:nvSpPr>
        <p:spPr>
          <a:xfrm>
            <a:off x="1066800" y="1419216"/>
            <a:ext cx="7620000" cy="2954655"/>
          </a:xfrm>
          <a:prstGeom prst="rect">
            <a:avLst/>
          </a:prstGeom>
          <a:noFill/>
        </p:spPr>
        <p:txBody>
          <a:bodyPr wrap="square" rtlCol="0">
            <a:spAutoFit/>
          </a:bodyPr>
          <a:lstStyle/>
          <a:p>
            <a:pPr fontAlgn="base">
              <a:spcBef>
                <a:spcPct val="0"/>
              </a:spcBef>
              <a:spcAft>
                <a:spcPct val="0"/>
              </a:spcAft>
              <a:buClr>
                <a:srgbClr val="093678"/>
              </a:buClr>
              <a:buFont typeface="Wingdings" pitchFamily="2" charset="2"/>
              <a:buChar char="§"/>
            </a:pPr>
            <a:r>
              <a:rPr lang="en-US" sz="2400" dirty="0" smtClean="0">
                <a:solidFill>
                  <a:srgbClr val="000000"/>
                </a:solidFill>
              </a:rPr>
              <a:t> Approximately 1 in every 700 children are born with a cleft lip and/or cleft palate.*  </a:t>
            </a:r>
          </a:p>
          <a:p>
            <a:pPr fontAlgn="base">
              <a:spcBef>
                <a:spcPct val="0"/>
              </a:spcBef>
              <a:spcAft>
                <a:spcPct val="0"/>
              </a:spcAft>
              <a:buClr>
                <a:srgbClr val="093678"/>
              </a:buClr>
            </a:pPr>
            <a:endParaRPr lang="en-US" sz="2400" dirty="0" smtClean="0">
              <a:solidFill>
                <a:srgbClr val="000000"/>
              </a:solidFill>
            </a:endParaRPr>
          </a:p>
          <a:p>
            <a:pPr fontAlgn="base">
              <a:spcBef>
                <a:spcPct val="0"/>
              </a:spcBef>
              <a:spcAft>
                <a:spcPct val="0"/>
              </a:spcAft>
              <a:buClr>
                <a:srgbClr val="093678"/>
              </a:buClr>
              <a:buFont typeface="Wingdings" pitchFamily="2" charset="2"/>
              <a:buChar char="§"/>
            </a:pPr>
            <a:r>
              <a:rPr lang="en-US" sz="2400" dirty="0" smtClean="0">
                <a:solidFill>
                  <a:srgbClr val="000000"/>
                </a:solidFill>
              </a:rPr>
              <a:t> The Cleft Lip &amp; Palate Care Pathway is a projected map of potential surgeries or treatments a child born with cleft lip &amp; palate may require from birth through adolescence.</a:t>
            </a:r>
          </a:p>
          <a:p>
            <a:pPr fontAlgn="base">
              <a:spcBef>
                <a:spcPct val="0"/>
              </a:spcBef>
              <a:spcAft>
                <a:spcPct val="0"/>
              </a:spcAft>
            </a:pPr>
            <a:endParaRPr lang="en-US" dirty="0">
              <a:solidFill>
                <a:srgbClr val="000000"/>
              </a:solidFill>
              <a:latin typeface="Times New Roman" pitchFamily="18" charset="0"/>
            </a:endParaRPr>
          </a:p>
        </p:txBody>
      </p:sp>
      <p:pic>
        <p:nvPicPr>
          <p:cNvPr id="9" name="Picture 8" descr="adolescent boy2"/>
          <p:cNvPicPr/>
          <p:nvPr/>
        </p:nvPicPr>
        <p:blipFill>
          <a:blip r:embed="rId4" cstate="print"/>
          <a:srcRect/>
          <a:stretch>
            <a:fillRect/>
          </a:stretch>
        </p:blipFill>
        <p:spPr bwMode="auto">
          <a:xfrm>
            <a:off x="1473200" y="4241800"/>
            <a:ext cx="2724150" cy="2286000"/>
          </a:xfrm>
          <a:prstGeom prst="rect">
            <a:avLst/>
          </a:prstGeom>
          <a:noFill/>
          <a:ln w="9525">
            <a:noFill/>
            <a:miter lim="800000"/>
            <a:headEnd/>
            <a:tailEnd/>
          </a:ln>
        </p:spPr>
      </p:pic>
      <p:sp>
        <p:nvSpPr>
          <p:cNvPr id="8" name="TextBox 7"/>
          <p:cNvSpPr txBox="1"/>
          <p:nvPr/>
        </p:nvSpPr>
        <p:spPr>
          <a:xfrm>
            <a:off x="1104900" y="6578600"/>
            <a:ext cx="4419600" cy="276999"/>
          </a:xfrm>
          <a:prstGeom prst="rect">
            <a:avLst/>
          </a:prstGeom>
          <a:noFill/>
        </p:spPr>
        <p:txBody>
          <a:bodyPr wrap="square" rtlCol="0">
            <a:spAutoFit/>
          </a:bodyPr>
          <a:lstStyle/>
          <a:p>
            <a:pPr fontAlgn="base">
              <a:spcBef>
                <a:spcPct val="0"/>
              </a:spcBef>
              <a:spcAft>
                <a:spcPct val="0"/>
              </a:spcAft>
            </a:pPr>
            <a:r>
              <a:rPr lang="en-US" sz="1200" dirty="0" smtClean="0">
                <a:solidFill>
                  <a:srgbClr val="000000"/>
                </a:solidFill>
              </a:rPr>
              <a:t>*Source:  www.cdc.gov</a:t>
            </a:r>
            <a:endParaRPr lang="en-US" sz="1200" dirty="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884802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smtClean="0"/>
              <a:t>Stages 1 – 3 (Birth to &lt;5 months)</a:t>
            </a:r>
            <a:endParaRPr lang="en-US" dirty="0"/>
          </a:p>
        </p:txBody>
      </p:sp>
      <p:sp>
        <p:nvSpPr>
          <p:cNvPr id="119811" name="Rectangle 3"/>
          <p:cNvSpPr>
            <a:spLocks noGrp="1" noChangeArrowheads="1"/>
          </p:cNvSpPr>
          <p:nvPr>
            <p:ph idx="1"/>
          </p:nvPr>
        </p:nvSpPr>
        <p:spPr>
          <a:xfrm>
            <a:off x="669904" y="1528763"/>
            <a:ext cx="8245496" cy="5135562"/>
          </a:xfrm>
        </p:spPr>
        <p:txBody>
          <a:bodyPr/>
          <a:lstStyle/>
          <a:p>
            <a:pPr marL="457200" lvl="1" indent="0">
              <a:buNone/>
            </a:pPr>
            <a:endParaRPr lang="en-US" dirty="0">
              <a:solidFill>
                <a:schemeClr val="hlink"/>
              </a:solidFill>
            </a:endParaRPr>
          </a:p>
          <a:p>
            <a:pPr marL="1066800" lvl="1" indent="-609600">
              <a:buFont typeface="Wingdings" pitchFamily="2" charset="2"/>
              <a:buChar char="§"/>
            </a:pPr>
            <a:r>
              <a:rPr lang="en-US" dirty="0" smtClean="0">
                <a:solidFill>
                  <a:srgbClr val="6600FF"/>
                </a:solidFill>
              </a:rPr>
              <a:t>Stage 1: Birth to 2 weeks of life</a:t>
            </a:r>
            <a:endParaRPr lang="en-US" b="0" dirty="0" smtClean="0">
              <a:solidFill>
                <a:srgbClr val="6600FF"/>
              </a:solidFill>
            </a:endParaRPr>
          </a:p>
          <a:p>
            <a:pPr marL="1752600" lvl="3" indent="-609600">
              <a:buFont typeface="Wingdings" pitchFamily="2" charset="2"/>
              <a:buChar char="§"/>
            </a:pPr>
            <a:r>
              <a:rPr lang="en-US" b="0" dirty="0" smtClean="0"/>
              <a:t>Feeding/Nutrition/Craniofacial evaluation with NP and Feeding Therapist and Nutritionist</a:t>
            </a:r>
          </a:p>
          <a:p>
            <a:pPr marL="1066800" lvl="1" indent="-609600">
              <a:buFont typeface="Wingdings" pitchFamily="2" charset="2"/>
              <a:buChar char="§"/>
            </a:pPr>
            <a:r>
              <a:rPr lang="en-US" dirty="0" smtClean="0">
                <a:solidFill>
                  <a:srgbClr val="6600FF"/>
                </a:solidFill>
              </a:rPr>
              <a:t>Stage </a:t>
            </a:r>
            <a:r>
              <a:rPr lang="en-US" dirty="0">
                <a:solidFill>
                  <a:srgbClr val="6600FF"/>
                </a:solidFill>
              </a:rPr>
              <a:t>2</a:t>
            </a:r>
            <a:r>
              <a:rPr lang="en-US" dirty="0" smtClean="0">
                <a:solidFill>
                  <a:srgbClr val="6600FF"/>
                </a:solidFill>
              </a:rPr>
              <a:t>: Weekly clinic visits for next 2-3 months </a:t>
            </a:r>
          </a:p>
          <a:p>
            <a:pPr marL="1752600" lvl="3" indent="-609600">
              <a:buFont typeface="Wingdings" pitchFamily="2" charset="2"/>
              <a:buChar char="§"/>
            </a:pPr>
            <a:r>
              <a:rPr lang="en-US" b="0" dirty="0" smtClean="0"/>
              <a:t>Orthodontist for Nasal Alveolar Molding (NAM) adjustments</a:t>
            </a:r>
          </a:p>
          <a:p>
            <a:pPr marL="1752600" lvl="3" indent="-609600">
              <a:buFont typeface="Wingdings" pitchFamily="2" charset="2"/>
              <a:buChar char="§"/>
            </a:pPr>
            <a:r>
              <a:rPr lang="en-US" b="0" dirty="0" smtClean="0"/>
              <a:t>Pediatric dentist for palatal </a:t>
            </a:r>
            <a:r>
              <a:rPr lang="en-US" dirty="0" smtClean="0"/>
              <a:t>p</a:t>
            </a:r>
            <a:r>
              <a:rPr lang="en-US" b="0" dirty="0" smtClean="0"/>
              <a:t>inned adjustments</a:t>
            </a:r>
          </a:p>
          <a:p>
            <a:pPr marL="1752600" lvl="3" indent="-609600">
              <a:buFont typeface="Wingdings" pitchFamily="2" charset="2"/>
              <a:buChar char="§"/>
            </a:pPr>
            <a:r>
              <a:rPr lang="en-US" sz="2000" b="0" dirty="0" smtClean="0"/>
              <a:t>Feeding/Nutritional follow-up, weight monitoring</a:t>
            </a:r>
          </a:p>
          <a:p>
            <a:pPr marL="1066800" lvl="1" indent="-609600">
              <a:buFont typeface="Wingdings" pitchFamily="2" charset="2"/>
              <a:buChar char="§"/>
            </a:pPr>
            <a:r>
              <a:rPr lang="en-US" b="0" dirty="0" smtClean="0">
                <a:solidFill>
                  <a:srgbClr val="6600FF"/>
                </a:solidFill>
              </a:rPr>
              <a:t>Stage 3:  age 4-12 weeks</a:t>
            </a:r>
          </a:p>
          <a:p>
            <a:pPr marL="1752600" lvl="3" indent="-609600">
              <a:buFont typeface="Wingdings" pitchFamily="2" charset="2"/>
              <a:buChar char="§"/>
            </a:pPr>
            <a:r>
              <a:rPr lang="en-US" dirty="0" smtClean="0"/>
              <a:t>Evaluation with Craniofacial Surgeon</a:t>
            </a:r>
          </a:p>
          <a:p>
            <a:pPr marL="1752600" lvl="3" indent="-609600">
              <a:buFont typeface="Wingdings" pitchFamily="2" charset="2"/>
              <a:buChar char="§"/>
            </a:pPr>
            <a:r>
              <a:rPr lang="en-US" b="0" dirty="0" smtClean="0"/>
              <a:t>Evaluation with Genetics</a:t>
            </a:r>
          </a:p>
          <a:p>
            <a:pPr marL="1066800" lvl="1" indent="-609600">
              <a:buFont typeface="Wingdings" pitchFamily="2" charset="2"/>
              <a:buNone/>
            </a:pPr>
            <a:r>
              <a:rPr lang="en-US" sz="2800" b="0" dirty="0" smtClean="0"/>
              <a:t>	</a:t>
            </a:r>
            <a:endParaRPr lang="en-US" sz="2800" b="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19735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dirty="0" smtClean="0"/>
              <a:t>Stages 4 – 7 (3 months – teen years)</a:t>
            </a:r>
            <a:endParaRPr lang="en-US" dirty="0"/>
          </a:p>
        </p:txBody>
      </p:sp>
      <p:sp>
        <p:nvSpPr>
          <p:cNvPr id="121859" name="Rectangle 3"/>
          <p:cNvSpPr>
            <a:spLocks noGrp="1" noChangeArrowheads="1"/>
          </p:cNvSpPr>
          <p:nvPr>
            <p:ph idx="1"/>
          </p:nvPr>
        </p:nvSpPr>
        <p:spPr>
          <a:xfrm>
            <a:off x="914401" y="1371601"/>
            <a:ext cx="7239000" cy="5486400"/>
          </a:xfrm>
        </p:spPr>
        <p:txBody>
          <a:bodyPr/>
          <a:lstStyle/>
          <a:p>
            <a:pPr lvl="1">
              <a:buFont typeface="Wingdings" pitchFamily="2" charset="2"/>
              <a:buChar char="§"/>
            </a:pPr>
            <a:r>
              <a:rPr lang="en-US" dirty="0" smtClean="0">
                <a:solidFill>
                  <a:srgbClr val="6600FF"/>
                </a:solidFill>
              </a:rPr>
              <a:t>Stage 4: Reconstructive Surgery</a:t>
            </a:r>
          </a:p>
          <a:p>
            <a:pPr lvl="2">
              <a:buFont typeface="Wingdings" pitchFamily="2" charset="2"/>
              <a:buChar char="§"/>
            </a:pPr>
            <a:r>
              <a:rPr lang="en-US" sz="2000" b="0" dirty="0" smtClean="0"/>
              <a:t>Cleft Lip Closure 3-5 months of age</a:t>
            </a:r>
          </a:p>
          <a:p>
            <a:pPr lvl="2">
              <a:buFont typeface="Wingdings" pitchFamily="2" charset="2"/>
              <a:buChar char="§"/>
            </a:pPr>
            <a:r>
              <a:rPr lang="en-US" sz="2000" b="0" dirty="0" smtClean="0"/>
              <a:t>Cleft Palate Closure </a:t>
            </a:r>
            <a:r>
              <a:rPr lang="en-US" sz="2000" dirty="0" smtClean="0"/>
              <a:t>9-12</a:t>
            </a:r>
            <a:r>
              <a:rPr lang="en-US" sz="2000" b="0" dirty="0" smtClean="0"/>
              <a:t> months of age</a:t>
            </a:r>
          </a:p>
          <a:p>
            <a:pPr lvl="1">
              <a:buFont typeface="Wingdings" pitchFamily="2" charset="2"/>
              <a:buChar char="§"/>
            </a:pPr>
            <a:r>
              <a:rPr lang="en-US" dirty="0">
                <a:solidFill>
                  <a:srgbClr val="6600FF"/>
                </a:solidFill>
              </a:rPr>
              <a:t>Stage 5:  Toddler Years (12-15 months)</a:t>
            </a:r>
          </a:p>
          <a:p>
            <a:pPr lvl="2">
              <a:buFont typeface="Wingdings" pitchFamily="2" charset="2"/>
              <a:buChar char="§"/>
            </a:pPr>
            <a:r>
              <a:rPr lang="en-US" sz="2000" dirty="0" smtClean="0"/>
              <a:t>Annual</a:t>
            </a:r>
            <a:r>
              <a:rPr lang="en-US" sz="2000" b="0" dirty="0" smtClean="0"/>
              <a:t> visits to craniofacial surgeon</a:t>
            </a:r>
          </a:p>
          <a:p>
            <a:pPr lvl="2">
              <a:buFont typeface="Wingdings" pitchFamily="2" charset="2"/>
              <a:buChar char="§"/>
            </a:pPr>
            <a:r>
              <a:rPr lang="en-US" sz="2000" dirty="0" smtClean="0"/>
              <a:t>Speech and dental evaluation every 6 months, possible speech surgery</a:t>
            </a:r>
          </a:p>
          <a:p>
            <a:pPr lvl="1">
              <a:buFont typeface="Wingdings" pitchFamily="2" charset="2"/>
              <a:buChar char="§"/>
            </a:pPr>
            <a:r>
              <a:rPr lang="en-US" dirty="0">
                <a:solidFill>
                  <a:srgbClr val="6600FF"/>
                </a:solidFill>
              </a:rPr>
              <a:t>Stage 6:  School Age years</a:t>
            </a:r>
          </a:p>
          <a:p>
            <a:pPr lvl="2">
              <a:buFont typeface="Wingdings" pitchFamily="2" charset="2"/>
              <a:buChar char="§"/>
            </a:pPr>
            <a:r>
              <a:rPr lang="en-US" sz="2000" dirty="0" smtClean="0"/>
              <a:t>Annual visits with craniofacial surgeon</a:t>
            </a:r>
          </a:p>
          <a:p>
            <a:pPr lvl="2">
              <a:buFont typeface="Wingdings" pitchFamily="2" charset="2"/>
              <a:buChar char="§"/>
            </a:pPr>
            <a:r>
              <a:rPr lang="en-US" sz="2000" b="0" dirty="0" smtClean="0"/>
              <a:t>Possible cleft lip/nasal revisions (5-6 yrs old)</a:t>
            </a:r>
          </a:p>
          <a:p>
            <a:pPr lvl="2">
              <a:buFont typeface="Wingdings" pitchFamily="2" charset="2"/>
              <a:buChar char="§"/>
            </a:pPr>
            <a:r>
              <a:rPr lang="en-US" sz="2000" dirty="0" smtClean="0"/>
              <a:t>Speech, dental, audiologist, orthodontics visits and possible surgeries</a:t>
            </a:r>
          </a:p>
          <a:p>
            <a:pPr lvl="1">
              <a:buFont typeface="Wingdings" pitchFamily="2" charset="2"/>
              <a:buChar char="§"/>
            </a:pPr>
            <a:r>
              <a:rPr lang="en-US" dirty="0">
                <a:solidFill>
                  <a:srgbClr val="6600FF"/>
                </a:solidFill>
              </a:rPr>
              <a:t>Stage 7:  Teenage years</a:t>
            </a:r>
          </a:p>
          <a:p>
            <a:pPr lvl="2">
              <a:buFont typeface="Wingdings" pitchFamily="2" charset="2"/>
              <a:buChar char="§"/>
            </a:pPr>
            <a:r>
              <a:rPr lang="en-US" sz="2000" b="0" dirty="0" smtClean="0"/>
              <a:t>Annual visits to craniofacial surgeon, dental and orthodontics - possible additional surgeries</a:t>
            </a:r>
          </a:p>
          <a:p>
            <a:pPr lvl="2">
              <a:buFont typeface="Wingdings" pitchFamily="2" charset="2"/>
              <a:buChar char="§"/>
            </a:pPr>
            <a:endParaRPr lang="en-US" sz="2000" b="0" dirty="0" smtClean="0"/>
          </a:p>
          <a:p>
            <a:pPr>
              <a:buFont typeface="Wingdings" pitchFamily="2" charset="2"/>
              <a:buNone/>
            </a:pPr>
            <a:endParaRPr lang="en-US" sz="2800" b="0" dirty="0"/>
          </a:p>
          <a:p>
            <a:pPr>
              <a:buFont typeface="Wingdings" pitchFamily="2" charset="2"/>
              <a:buNone/>
            </a:pPr>
            <a:endParaRPr lang="en-US" sz="2800" b="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364460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Explosion 1 6"/>
          <p:cNvSpPr/>
          <p:nvPr/>
        </p:nvSpPr>
        <p:spPr>
          <a:xfrm>
            <a:off x="1117600" y="4419600"/>
            <a:ext cx="4216400" cy="2082800"/>
          </a:xfrm>
          <a:prstGeom prst="irregularSeal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2" name="Title 1"/>
          <p:cNvSpPr>
            <a:spLocks noGrp="1"/>
          </p:cNvSpPr>
          <p:nvPr>
            <p:ph type="title"/>
          </p:nvPr>
        </p:nvSpPr>
        <p:spPr/>
        <p:txBody>
          <a:bodyPr/>
          <a:lstStyle/>
          <a:p>
            <a:r>
              <a:rPr lang="en-US" dirty="0" smtClean="0"/>
              <a:t>Camp Courage</a:t>
            </a:r>
            <a:endParaRPr lang="en-US" dirty="0"/>
          </a:p>
        </p:txBody>
      </p:sp>
      <p:sp>
        <p:nvSpPr>
          <p:cNvPr id="4" name="Rectangle 3"/>
          <p:cNvSpPr>
            <a:spLocks noGrp="1" noChangeArrowheads="1"/>
          </p:cNvSpPr>
          <p:nvPr>
            <p:ph idx="1"/>
          </p:nvPr>
        </p:nvSpPr>
        <p:spPr>
          <a:xfrm>
            <a:off x="1270000" y="1528763"/>
            <a:ext cx="7426325" cy="3043237"/>
          </a:xfrm>
        </p:spPr>
        <p:txBody>
          <a:bodyPr/>
          <a:lstStyle/>
          <a:p>
            <a:r>
              <a:rPr lang="en-US" b="0" dirty="0"/>
              <a:t>A camp for children </a:t>
            </a:r>
            <a:r>
              <a:rPr lang="en-US" b="0" dirty="0" smtClean="0"/>
              <a:t>with a facial difference</a:t>
            </a:r>
            <a:endParaRPr lang="en-US" b="0" dirty="0"/>
          </a:p>
          <a:p>
            <a:pPr lvl="1"/>
            <a:r>
              <a:rPr lang="en-US" b="0" dirty="0"/>
              <a:t>Collaboration with Camp Twin Lakes (CTL)- </a:t>
            </a:r>
            <a:r>
              <a:rPr lang="en-US" dirty="0" smtClean="0"/>
              <a:t>Winder</a:t>
            </a:r>
            <a:r>
              <a:rPr lang="en-US" b="0" dirty="0" smtClean="0"/>
              <a:t>,</a:t>
            </a:r>
            <a:r>
              <a:rPr lang="en-US" dirty="0" smtClean="0"/>
              <a:t> </a:t>
            </a:r>
            <a:r>
              <a:rPr lang="en-US" b="0" dirty="0" smtClean="0"/>
              <a:t>GA</a:t>
            </a:r>
            <a:endParaRPr lang="en-US" b="0" dirty="0"/>
          </a:p>
          <a:p>
            <a:pPr lvl="1"/>
            <a:r>
              <a:rPr lang="en-US" b="0" dirty="0" smtClean="0"/>
              <a:t>Opportunity </a:t>
            </a:r>
            <a:r>
              <a:rPr lang="en-US" b="0" dirty="0"/>
              <a:t>for children to build new friendships forged by the strongest of bonds—the challenges they may all have in </a:t>
            </a:r>
            <a:r>
              <a:rPr lang="en-US" b="0" dirty="0" smtClean="0"/>
              <a:t>common</a:t>
            </a:r>
          </a:p>
          <a:p>
            <a:pPr lvl="1"/>
            <a:r>
              <a:rPr lang="en-US" b="0" dirty="0" smtClean="0"/>
              <a:t>Ages </a:t>
            </a:r>
            <a:r>
              <a:rPr lang="en-US" b="0" dirty="0"/>
              <a:t>7 – </a:t>
            </a:r>
            <a:r>
              <a:rPr lang="en-US" b="0" dirty="0" smtClean="0"/>
              <a:t>15 </a:t>
            </a:r>
            <a:r>
              <a:rPr lang="en-US" b="0" dirty="0"/>
              <a:t>years </a:t>
            </a:r>
            <a:endParaRPr lang="en-US" b="0" dirty="0" smtClean="0"/>
          </a:p>
          <a:p>
            <a:pPr lvl="1"/>
            <a:endParaRPr lang="en-US" b="0" dirty="0"/>
          </a:p>
          <a:p>
            <a:pPr lvl="1">
              <a:buFont typeface="Wingdings" pitchFamily="2" charset="2"/>
              <a:buNone/>
            </a:pPr>
            <a:endParaRPr lang="en-US" b="0" dirty="0"/>
          </a:p>
        </p:txBody>
      </p:sp>
      <p:pic>
        <p:nvPicPr>
          <p:cNvPr id="5" name="Picture 2" descr="P:\ServiceLineAdministration\Camps\2009\jpeg pics\37.JPG"/>
          <p:cNvPicPr>
            <a:picLocks noChangeAspect="1" noChangeArrowheads="1"/>
          </p:cNvPicPr>
          <p:nvPr/>
        </p:nvPicPr>
        <p:blipFill>
          <a:blip r:embed="rId2" cstate="print"/>
          <a:srcRect/>
          <a:stretch>
            <a:fillRect/>
          </a:stretch>
        </p:blipFill>
        <p:spPr bwMode="auto">
          <a:xfrm>
            <a:off x="5283200" y="4191000"/>
            <a:ext cx="3505200" cy="2346230"/>
          </a:xfrm>
          <a:prstGeom prst="rect">
            <a:avLst/>
          </a:prstGeom>
          <a:noFill/>
          <a:ln w="15875">
            <a:solidFill>
              <a:schemeClr val="tx1"/>
            </a:solidFill>
          </a:ln>
        </p:spPr>
      </p:pic>
      <p:sp>
        <p:nvSpPr>
          <p:cNvPr id="6" name="TextBox 5"/>
          <p:cNvSpPr txBox="1"/>
          <p:nvPr/>
        </p:nvSpPr>
        <p:spPr>
          <a:xfrm>
            <a:off x="1435100" y="5130800"/>
            <a:ext cx="3505200" cy="369332"/>
          </a:xfrm>
          <a:prstGeom prst="rect">
            <a:avLst/>
          </a:prstGeom>
          <a:noFill/>
        </p:spPr>
        <p:txBody>
          <a:bodyPr wrap="square" rtlCol="0">
            <a:spAutoFit/>
          </a:bodyPr>
          <a:lstStyle/>
          <a:p>
            <a:pPr fontAlgn="base">
              <a:spcBef>
                <a:spcPct val="0"/>
              </a:spcBef>
              <a:spcAft>
                <a:spcPct val="0"/>
              </a:spcAft>
            </a:pPr>
            <a:r>
              <a:rPr lang="en-US" b="1" dirty="0" smtClean="0">
                <a:solidFill>
                  <a:srgbClr val="000000"/>
                </a:solidFill>
              </a:rPr>
              <a:t>www.choa.org/campcourage</a:t>
            </a:r>
            <a:endParaRPr lang="en-US" b="1" dirty="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982805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752600"/>
            <a:ext cx="7620000" cy="1600200"/>
          </a:xfrm>
        </p:spPr>
        <p:txBody>
          <a:bodyPr/>
          <a:lstStyle/>
          <a:p>
            <a:pPr algn="ctr">
              <a:buNone/>
            </a:pPr>
            <a:r>
              <a:rPr lang="en-US" sz="3200" b="1" dirty="0" smtClean="0">
                <a:solidFill>
                  <a:srgbClr val="003399"/>
                </a:solidFill>
              </a:rPr>
              <a:t>Multidisciplinary clinical team working together to provide care to children in one location.</a:t>
            </a:r>
            <a:endParaRPr lang="en-US" sz="3200" b="1" dirty="0">
              <a:solidFill>
                <a:srgbClr val="003399"/>
              </a:solidFill>
            </a:endParaRPr>
          </a:p>
        </p:txBody>
      </p:sp>
      <p:pic>
        <p:nvPicPr>
          <p:cNvPr id="4" name="Picture 3" descr="craniofacial surgery"/>
          <p:cNvPicPr>
            <a:picLocks noChangeAspect="1" noChangeArrowheads="1"/>
          </p:cNvPicPr>
          <p:nvPr/>
        </p:nvPicPr>
        <p:blipFill>
          <a:blip r:embed="rId2" cstate="print"/>
          <a:srcRect/>
          <a:stretch>
            <a:fillRect/>
          </a:stretch>
        </p:blipFill>
        <p:spPr bwMode="auto">
          <a:xfrm>
            <a:off x="3886200" y="3581400"/>
            <a:ext cx="2286000" cy="2819400"/>
          </a:xfrm>
          <a:prstGeom prst="rect">
            <a:avLst/>
          </a:prstGeom>
          <a:noFill/>
        </p:spPr>
      </p:pic>
      <p:sp>
        <p:nvSpPr>
          <p:cNvPr id="5" name="Title 4"/>
          <p:cNvSpPr>
            <a:spLocks noGrp="1"/>
          </p:cNvSpPr>
          <p:nvPr>
            <p:ph type="title"/>
          </p:nvPr>
        </p:nvSpPr>
        <p:spPr/>
        <p:txBody>
          <a:bodyPr/>
          <a:lstStyle/>
          <a:p>
            <a:r>
              <a:rPr lang="en-US" dirty="0" smtClean="0"/>
              <a:t>Coordination of Care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916808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a Referral</a:t>
            </a:r>
            <a:endParaRPr lang="en-US" dirty="0"/>
          </a:p>
        </p:txBody>
      </p:sp>
      <p:sp>
        <p:nvSpPr>
          <p:cNvPr id="4" name="TextBox 3"/>
          <p:cNvSpPr txBox="1"/>
          <p:nvPr/>
        </p:nvSpPr>
        <p:spPr>
          <a:xfrm>
            <a:off x="2209800" y="1981200"/>
            <a:ext cx="5715000" cy="4247317"/>
          </a:xfrm>
          <a:prstGeom prst="rect">
            <a:avLst/>
          </a:prstGeom>
          <a:noFill/>
        </p:spPr>
        <p:txBody>
          <a:bodyPr wrap="square" rtlCol="0">
            <a:spAutoFit/>
          </a:bodyPr>
          <a:lstStyle/>
          <a:p>
            <a:pPr marL="285750" indent="-285750" fontAlgn="base">
              <a:spcBef>
                <a:spcPct val="0"/>
              </a:spcBef>
              <a:spcAft>
                <a:spcPct val="0"/>
              </a:spcAft>
              <a:buFont typeface="Wingdings" panose="05000000000000000000" pitchFamily="2" charset="2"/>
              <a:buChar char="§"/>
            </a:pPr>
            <a:r>
              <a:rPr lang="en-US" dirty="0" smtClean="0">
                <a:solidFill>
                  <a:srgbClr val="000000"/>
                </a:solidFill>
              </a:rPr>
              <a:t>Clinical Information needs to be faxed to</a:t>
            </a:r>
          </a:p>
          <a:p>
            <a:pPr fontAlgn="base">
              <a:spcBef>
                <a:spcPct val="0"/>
              </a:spcBef>
              <a:spcAft>
                <a:spcPct val="0"/>
              </a:spcAft>
            </a:pPr>
            <a:r>
              <a:rPr lang="en-US" dirty="0">
                <a:solidFill>
                  <a:srgbClr val="000000"/>
                </a:solidFill>
              </a:rPr>
              <a:t>	</a:t>
            </a:r>
            <a:r>
              <a:rPr lang="en-US" dirty="0" smtClean="0">
                <a:solidFill>
                  <a:srgbClr val="000000"/>
                </a:solidFill>
              </a:rPr>
              <a:t> </a:t>
            </a:r>
            <a:r>
              <a:rPr lang="en-US" b="1" dirty="0" smtClean="0">
                <a:solidFill>
                  <a:srgbClr val="000000"/>
                </a:solidFill>
              </a:rPr>
              <a:t>404-785-3706   </a:t>
            </a:r>
            <a:r>
              <a:rPr lang="en-US" b="1" dirty="0" err="1" smtClean="0">
                <a:solidFill>
                  <a:srgbClr val="000000"/>
                </a:solidFill>
              </a:rPr>
              <a:t>attn:</a:t>
            </a:r>
            <a:r>
              <a:rPr lang="en-US" b="1" dirty="0" smtClean="0">
                <a:solidFill>
                  <a:srgbClr val="000000"/>
                </a:solidFill>
              </a:rPr>
              <a:t>  Craniofacial</a:t>
            </a:r>
          </a:p>
          <a:p>
            <a:pPr marL="285750" indent="-285750" fontAlgn="base">
              <a:spcBef>
                <a:spcPct val="0"/>
              </a:spcBef>
              <a:spcAft>
                <a:spcPct val="0"/>
              </a:spcAft>
              <a:buFont typeface="Wingdings" panose="05000000000000000000" pitchFamily="2" charset="2"/>
              <a:buChar char="§"/>
            </a:pPr>
            <a:r>
              <a:rPr lang="en-US" dirty="0" smtClean="0">
                <a:solidFill>
                  <a:srgbClr val="000000"/>
                </a:solidFill>
              </a:rPr>
              <a:t>Include patient demographics, insurance information.</a:t>
            </a:r>
          </a:p>
          <a:p>
            <a:pPr marL="285750" indent="-285750" fontAlgn="base">
              <a:spcBef>
                <a:spcPct val="0"/>
              </a:spcBef>
              <a:spcAft>
                <a:spcPct val="0"/>
              </a:spcAft>
              <a:buFont typeface="Wingdings" panose="05000000000000000000" pitchFamily="2" charset="2"/>
              <a:buChar char="§"/>
            </a:pPr>
            <a:r>
              <a:rPr lang="en-US" dirty="0" smtClean="0">
                <a:solidFill>
                  <a:srgbClr val="000000"/>
                </a:solidFill>
              </a:rPr>
              <a:t>You can also call our Craniofacial Nurse </a:t>
            </a:r>
          </a:p>
          <a:p>
            <a:pPr fontAlgn="base">
              <a:spcBef>
                <a:spcPct val="0"/>
              </a:spcBef>
              <a:spcAft>
                <a:spcPct val="0"/>
              </a:spcAft>
            </a:pPr>
            <a:r>
              <a:rPr lang="en-US" dirty="0" smtClean="0">
                <a:solidFill>
                  <a:srgbClr val="000000"/>
                </a:solidFill>
              </a:rPr>
              <a:t>		</a:t>
            </a:r>
            <a:r>
              <a:rPr lang="en-US" b="1" dirty="0" smtClean="0">
                <a:solidFill>
                  <a:srgbClr val="000000"/>
                </a:solidFill>
              </a:rPr>
              <a:t>404-785-3675 </a:t>
            </a:r>
          </a:p>
          <a:p>
            <a:pPr marL="285750" indent="-285750" fontAlgn="base">
              <a:spcBef>
                <a:spcPct val="0"/>
              </a:spcBef>
              <a:spcAft>
                <a:spcPct val="0"/>
              </a:spcAft>
              <a:buFont typeface="Wingdings" panose="05000000000000000000" pitchFamily="2" charset="2"/>
              <a:buChar char="§"/>
            </a:pPr>
            <a:r>
              <a:rPr lang="en-US" dirty="0" smtClean="0">
                <a:solidFill>
                  <a:srgbClr val="000000"/>
                </a:solidFill>
              </a:rPr>
              <a:t>After clinical/demographic information received, family will be contacted by our scheduler</a:t>
            </a:r>
          </a:p>
          <a:p>
            <a:pPr marL="285750" indent="-285750" fontAlgn="base">
              <a:spcBef>
                <a:spcPct val="0"/>
              </a:spcBef>
              <a:spcAft>
                <a:spcPct val="0"/>
              </a:spcAft>
              <a:buFont typeface="Wingdings" panose="05000000000000000000" pitchFamily="2" charset="2"/>
              <a:buChar char="§"/>
            </a:pPr>
            <a:r>
              <a:rPr lang="en-US" dirty="0" smtClean="0">
                <a:solidFill>
                  <a:srgbClr val="000000"/>
                </a:solidFill>
              </a:rPr>
              <a:t>3 appointments will be scheduled for new babies:</a:t>
            </a:r>
          </a:p>
          <a:p>
            <a:pPr fontAlgn="base">
              <a:spcBef>
                <a:spcPct val="0"/>
              </a:spcBef>
              <a:spcAft>
                <a:spcPct val="0"/>
              </a:spcAft>
            </a:pPr>
            <a:endParaRPr lang="en-US" dirty="0">
              <a:solidFill>
                <a:srgbClr val="000000"/>
              </a:solidFill>
            </a:endParaRPr>
          </a:p>
          <a:p>
            <a:pPr algn="ctr" fontAlgn="base">
              <a:spcBef>
                <a:spcPct val="0"/>
              </a:spcBef>
              <a:spcAft>
                <a:spcPct val="0"/>
              </a:spcAft>
            </a:pPr>
            <a:r>
              <a:rPr lang="en-US" b="1" dirty="0" smtClean="0">
                <a:solidFill>
                  <a:srgbClr val="000000"/>
                </a:solidFill>
              </a:rPr>
              <a:t>Feeding Evaluation </a:t>
            </a:r>
            <a:r>
              <a:rPr lang="en-US" dirty="0" smtClean="0">
                <a:solidFill>
                  <a:srgbClr val="000000"/>
                </a:solidFill>
              </a:rPr>
              <a:t>with feeding therapist/nutritionist/NP</a:t>
            </a:r>
          </a:p>
          <a:p>
            <a:pPr algn="ctr" fontAlgn="base">
              <a:spcBef>
                <a:spcPct val="0"/>
              </a:spcBef>
              <a:spcAft>
                <a:spcPct val="0"/>
              </a:spcAft>
            </a:pPr>
            <a:r>
              <a:rPr lang="en-US" b="1" dirty="0" smtClean="0">
                <a:solidFill>
                  <a:srgbClr val="000000"/>
                </a:solidFill>
              </a:rPr>
              <a:t>Surgeon</a:t>
            </a:r>
          </a:p>
          <a:p>
            <a:pPr algn="ctr" fontAlgn="base">
              <a:spcBef>
                <a:spcPct val="0"/>
              </a:spcBef>
              <a:spcAft>
                <a:spcPct val="0"/>
              </a:spcAft>
            </a:pPr>
            <a:r>
              <a:rPr lang="en-US" b="1" dirty="0" smtClean="0">
                <a:solidFill>
                  <a:srgbClr val="000000"/>
                </a:solidFill>
              </a:rPr>
              <a:t>Genetics </a:t>
            </a:r>
          </a:p>
          <a:p>
            <a:pPr marL="285750" indent="-285750" fontAlgn="base">
              <a:spcBef>
                <a:spcPct val="0"/>
              </a:spcBef>
              <a:spcAft>
                <a:spcPct val="0"/>
              </a:spcAft>
              <a:buFont typeface="Wingdings" panose="05000000000000000000" pitchFamily="2" charset="2"/>
              <a:buChar char="§"/>
            </a:pPr>
            <a:endParaRPr lang="en-US" dirty="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243252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Craniofacial Team</a:t>
            </a:r>
            <a:endParaRPr lang="en-US" dirty="0"/>
          </a:p>
        </p:txBody>
      </p:sp>
      <p:sp>
        <p:nvSpPr>
          <p:cNvPr id="4" name="Rectangle 3"/>
          <p:cNvSpPr>
            <a:spLocks noGrp="1" noChangeArrowheads="1"/>
          </p:cNvSpPr>
          <p:nvPr>
            <p:ph idx="1"/>
          </p:nvPr>
        </p:nvSpPr>
        <p:spPr>
          <a:xfrm>
            <a:off x="889000" y="2078038"/>
            <a:ext cx="4368800" cy="4094162"/>
          </a:xfrm>
        </p:spPr>
        <p:txBody>
          <a:bodyPr/>
          <a:lstStyle/>
          <a:p>
            <a:pPr lvl="1">
              <a:buFont typeface="Wingdings" pitchFamily="2" charset="2"/>
              <a:buChar char="§"/>
            </a:pPr>
            <a:r>
              <a:rPr lang="en-US" sz="2000" dirty="0" smtClean="0"/>
              <a:t>Joseph </a:t>
            </a:r>
            <a:r>
              <a:rPr lang="en-US" sz="2000" dirty="0"/>
              <a:t>Williams, </a:t>
            </a:r>
            <a:r>
              <a:rPr lang="en-US" sz="2000" dirty="0" smtClean="0"/>
              <a:t>MD</a:t>
            </a:r>
          </a:p>
          <a:p>
            <a:pPr lvl="1">
              <a:buFont typeface="Wingdings" pitchFamily="2" charset="2"/>
              <a:buChar char="§"/>
            </a:pPr>
            <a:r>
              <a:rPr lang="en-US" sz="2000" dirty="0" smtClean="0"/>
              <a:t>Magdalena Soldanska, MD</a:t>
            </a:r>
          </a:p>
          <a:p>
            <a:pPr lvl="1">
              <a:buFont typeface="Wingdings" pitchFamily="2" charset="2"/>
              <a:buChar char="§"/>
            </a:pPr>
            <a:r>
              <a:rPr lang="en-US" sz="2000" dirty="0" smtClean="0"/>
              <a:t>Colin Brady, MD</a:t>
            </a:r>
          </a:p>
          <a:p>
            <a:pPr lvl="1">
              <a:buFont typeface="Wingdings" pitchFamily="2" charset="2"/>
              <a:buChar char="§"/>
            </a:pPr>
            <a:r>
              <a:rPr lang="en-US" sz="2000" dirty="0" smtClean="0"/>
              <a:t>John </a:t>
            </a:r>
            <a:r>
              <a:rPr lang="en-US" sz="2000" dirty="0"/>
              <a:t>Riski, </a:t>
            </a:r>
            <a:r>
              <a:rPr lang="en-US" sz="2000" dirty="0" smtClean="0"/>
              <a:t>PhD</a:t>
            </a:r>
            <a:endParaRPr lang="en-US" sz="2000" dirty="0"/>
          </a:p>
          <a:p>
            <a:pPr lvl="1">
              <a:buFont typeface="Wingdings" pitchFamily="2" charset="2"/>
              <a:buChar char="§"/>
            </a:pPr>
            <a:r>
              <a:rPr lang="en-US" sz="2000" dirty="0"/>
              <a:t>Michael Granger, </a:t>
            </a:r>
            <a:r>
              <a:rPr lang="en-US" sz="2000" dirty="0" smtClean="0"/>
              <a:t>DMD, MS</a:t>
            </a:r>
          </a:p>
          <a:p>
            <a:pPr lvl="1">
              <a:buFont typeface="Wingdings" pitchFamily="2" charset="2"/>
              <a:buChar char="§"/>
            </a:pPr>
            <a:r>
              <a:rPr lang="en-US" sz="2000" dirty="0" smtClean="0"/>
              <a:t>Jack </a:t>
            </a:r>
            <a:r>
              <a:rPr lang="en-US" sz="2000" dirty="0"/>
              <a:t>Thomas, </a:t>
            </a:r>
            <a:r>
              <a:rPr lang="en-US" sz="2000" dirty="0" smtClean="0"/>
              <a:t>DDS</a:t>
            </a:r>
            <a:endParaRPr lang="en-US" sz="2000" dirty="0"/>
          </a:p>
          <a:p>
            <a:pPr lvl="1">
              <a:buFont typeface="Wingdings" pitchFamily="2" charset="2"/>
              <a:buChar char="§"/>
            </a:pPr>
            <a:r>
              <a:rPr lang="en-US" sz="2000" dirty="0"/>
              <a:t>J.C. Shirley, </a:t>
            </a:r>
            <a:r>
              <a:rPr lang="en-US" sz="2000" dirty="0" smtClean="0"/>
              <a:t>DMD</a:t>
            </a:r>
            <a:r>
              <a:rPr lang="en-US" sz="2000" dirty="0"/>
              <a:t>, </a:t>
            </a:r>
            <a:r>
              <a:rPr lang="en-US" sz="2000" dirty="0" smtClean="0"/>
              <a:t>MS</a:t>
            </a:r>
          </a:p>
          <a:p>
            <a:pPr lvl="1">
              <a:buFont typeface="Wingdings" pitchFamily="2" charset="2"/>
              <a:buChar char="§"/>
            </a:pPr>
            <a:r>
              <a:rPr lang="en-US" sz="2000" dirty="0" smtClean="0"/>
              <a:t>Joyce Fox, MD</a:t>
            </a:r>
          </a:p>
          <a:p>
            <a:pPr lvl="1">
              <a:buFont typeface="Wingdings" pitchFamily="2" charset="2"/>
              <a:buChar char="§"/>
            </a:pPr>
            <a:r>
              <a:rPr lang="en-US" sz="2000" dirty="0" smtClean="0"/>
              <a:t>Brittany Waters, DMD</a:t>
            </a:r>
          </a:p>
          <a:p>
            <a:pPr lvl="1">
              <a:buFont typeface="Wingdings" pitchFamily="2" charset="2"/>
              <a:buChar char="§"/>
            </a:pPr>
            <a:r>
              <a:rPr lang="en-US" sz="2000" dirty="0" smtClean="0"/>
              <a:t>Alpesh Patel, DMD, MS</a:t>
            </a:r>
            <a:endParaRPr lang="en-US" sz="2000" dirty="0"/>
          </a:p>
        </p:txBody>
      </p:sp>
      <p:sp>
        <p:nvSpPr>
          <p:cNvPr id="5" name="Rectangle 3"/>
          <p:cNvSpPr txBox="1">
            <a:spLocks noChangeArrowheads="1"/>
          </p:cNvSpPr>
          <p:nvPr/>
        </p:nvSpPr>
        <p:spPr bwMode="auto">
          <a:xfrm>
            <a:off x="4876800" y="2078038"/>
            <a:ext cx="4114800" cy="36115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574675" lvl="1" indent="-230188" fontAlgn="base">
              <a:spcBef>
                <a:spcPct val="20000"/>
              </a:spcBef>
              <a:spcAft>
                <a:spcPct val="0"/>
              </a:spcAft>
              <a:buClr>
                <a:srgbClr val="093678"/>
              </a:buClr>
              <a:buFont typeface="Wingdings" pitchFamily="2" charset="2"/>
              <a:buChar char="§"/>
            </a:pPr>
            <a:r>
              <a:rPr lang="en-US" sz="2000" kern="0" dirty="0" smtClean="0">
                <a:solidFill>
                  <a:srgbClr val="000000"/>
                </a:solidFill>
              </a:rPr>
              <a:t>Bonnie </a:t>
            </a:r>
            <a:r>
              <a:rPr lang="en-US" sz="2000" kern="0" dirty="0" err="1" smtClean="0">
                <a:solidFill>
                  <a:srgbClr val="000000"/>
                </a:solidFill>
              </a:rPr>
              <a:t>Boerema,CPNP</a:t>
            </a:r>
            <a:endParaRPr lang="en-US" sz="2000" kern="0" dirty="0" smtClean="0">
              <a:solidFill>
                <a:srgbClr val="000000"/>
              </a:solidFill>
            </a:endParaRPr>
          </a:p>
          <a:p>
            <a:pPr marL="574675" lvl="1"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Kim Uhas, CPNP</a:t>
            </a:r>
          </a:p>
          <a:p>
            <a:pPr marL="574675" lvl="1"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Perry Bean, </a:t>
            </a:r>
            <a:r>
              <a:rPr lang="en-US" sz="2000" kern="0" dirty="0" err="1" smtClean="0">
                <a:solidFill>
                  <a:srgbClr val="000000"/>
                </a:solidFill>
              </a:rPr>
              <a:t>PsyD</a:t>
            </a:r>
            <a:r>
              <a:rPr lang="en-US" sz="2000" kern="0" dirty="0" smtClean="0">
                <a:solidFill>
                  <a:srgbClr val="000000"/>
                </a:solidFill>
              </a:rPr>
              <a:t>, SLP</a:t>
            </a:r>
          </a:p>
          <a:p>
            <a:pPr marL="574675" lvl="1" indent="-230188" fontAlgn="base">
              <a:spcBef>
                <a:spcPct val="20000"/>
              </a:spcBef>
              <a:spcAft>
                <a:spcPct val="0"/>
              </a:spcAft>
              <a:buClr>
                <a:srgbClr val="093678"/>
              </a:buClr>
              <a:buFont typeface="Wingdings" pitchFamily="2" charset="2"/>
              <a:buChar char="§"/>
              <a:defRPr/>
            </a:pPr>
            <a:r>
              <a:rPr lang="en-US" sz="2000" kern="0" smtClean="0">
                <a:solidFill>
                  <a:srgbClr val="000000"/>
                </a:solidFill>
              </a:rPr>
              <a:t>Sheila McBrayer, </a:t>
            </a:r>
            <a:r>
              <a:rPr lang="en-US" sz="2000" kern="0" dirty="0" smtClean="0">
                <a:solidFill>
                  <a:srgbClr val="000000"/>
                </a:solidFill>
              </a:rPr>
              <a:t>SLP</a:t>
            </a:r>
          </a:p>
          <a:p>
            <a:pPr marL="574675" lvl="1"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Lee Hazelwood, SLP</a:t>
            </a:r>
          </a:p>
          <a:p>
            <a:pPr marL="574675" lvl="1"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Emily Pilcher, SLP</a:t>
            </a:r>
          </a:p>
          <a:p>
            <a:pPr marL="574675" lvl="1"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June Ridgeway RD/LD,</a:t>
            </a:r>
          </a:p>
          <a:p>
            <a:pPr marL="574675" lvl="1" indent="-230188" fontAlgn="base">
              <a:spcBef>
                <a:spcPct val="20000"/>
              </a:spcBef>
              <a:spcAft>
                <a:spcPct val="0"/>
              </a:spcAft>
              <a:buClr>
                <a:srgbClr val="093678"/>
              </a:buClr>
              <a:buFont typeface="Wingdings" pitchFamily="2" charset="2"/>
              <a:buChar char="§"/>
              <a:defRPr/>
            </a:pPr>
            <a:r>
              <a:rPr lang="en-US" sz="2000" kern="0" dirty="0" smtClean="0">
                <a:solidFill>
                  <a:srgbClr val="000000"/>
                </a:solidFill>
              </a:rPr>
              <a:t>Randi Downey, LCSW</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670442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5" name="Picture 2" descr="Photo0"/>
          <p:cNvPicPr>
            <a:picLocks noGrp="1" noChangeAspect="1" noChangeArrowheads="1"/>
          </p:cNvPicPr>
          <p:nvPr>
            <p:ph sz="half" idx="1"/>
          </p:nvPr>
        </p:nvPicPr>
        <p:blipFill>
          <a:blip r:embed="rId2" cstate="print"/>
          <a:srcRect/>
          <a:stretch>
            <a:fillRect/>
          </a:stretch>
        </p:blipFill>
        <p:spPr>
          <a:xfrm>
            <a:off x="5935394" y="2971800"/>
            <a:ext cx="2980006" cy="3654725"/>
          </a:xfrm>
          <a:noFill/>
          <a:ln/>
        </p:spPr>
      </p:pic>
      <p:pic>
        <p:nvPicPr>
          <p:cNvPr id="6" name="Picture 10" descr="26no photoshop"/>
          <p:cNvPicPr>
            <a:picLocks noChangeAspect="1" noChangeArrowheads="1"/>
          </p:cNvPicPr>
          <p:nvPr/>
        </p:nvPicPr>
        <p:blipFill>
          <a:blip r:embed="rId3" cstate="print"/>
          <a:srcRect t="3392" b="4140"/>
          <a:stretch>
            <a:fillRect/>
          </a:stretch>
        </p:blipFill>
        <p:spPr bwMode="auto">
          <a:xfrm>
            <a:off x="1524000" y="1676400"/>
            <a:ext cx="3429000" cy="3048000"/>
          </a:xfrm>
          <a:prstGeom prst="rect">
            <a:avLst/>
          </a:prstGeom>
          <a:no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599756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Feeding Evaluation Focus for Clefts</a:t>
            </a:r>
            <a:endParaRPr lang="en-US" dirty="0"/>
          </a:p>
        </p:txBody>
      </p:sp>
      <p:sp>
        <p:nvSpPr>
          <p:cNvPr id="3" name="Content Placeholder 2"/>
          <p:cNvSpPr>
            <a:spLocks noGrp="1"/>
          </p:cNvSpPr>
          <p:nvPr>
            <p:ph idx="1"/>
          </p:nvPr>
        </p:nvSpPr>
        <p:spPr/>
        <p:txBody>
          <a:bodyPr/>
          <a:lstStyle/>
          <a:p>
            <a:r>
              <a:rPr lang="en-US" dirty="0" smtClean="0"/>
              <a:t>Evaluation of oral cavity, type of cleft</a:t>
            </a:r>
          </a:p>
          <a:p>
            <a:r>
              <a:rPr lang="en-US" dirty="0" smtClean="0"/>
              <a:t>Often use additional monitoring for children with complex medical problems</a:t>
            </a:r>
          </a:p>
          <a:p>
            <a:r>
              <a:rPr lang="en-US" dirty="0" smtClean="0"/>
              <a:t>Outlying counties: availability of resources</a:t>
            </a:r>
          </a:p>
          <a:p>
            <a:r>
              <a:rPr lang="en-US" dirty="0" smtClean="0"/>
              <a:t>Progression of oral feeding with unrepaired cleft</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38</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369759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685800" y="152400"/>
            <a:ext cx="7772400" cy="762000"/>
          </a:xfrm>
        </p:spPr>
        <p:txBody>
          <a:bodyPr/>
          <a:lstStyle/>
          <a:p>
            <a:pPr algn="ctr" eaLnBrk="1" hangingPunct="1">
              <a:defRPr/>
            </a:pPr>
            <a:r>
              <a:rPr lang="en-US" altLang="en-US" dirty="0" err="1" smtClean="0"/>
              <a:t>Haberman</a:t>
            </a:r>
            <a:r>
              <a:rPr lang="en-US" altLang="en-US" dirty="0" smtClean="0"/>
              <a:t>/ Special Needs Feeder</a:t>
            </a:r>
          </a:p>
        </p:txBody>
      </p:sp>
      <p:sp>
        <p:nvSpPr>
          <p:cNvPr id="41987" name="Rectangle 3"/>
          <p:cNvSpPr>
            <a:spLocks noGrp="1" noChangeArrowheads="1"/>
          </p:cNvSpPr>
          <p:nvPr>
            <p:ph type="body" idx="1"/>
          </p:nvPr>
        </p:nvSpPr>
        <p:spPr>
          <a:xfrm>
            <a:off x="228600" y="1295400"/>
            <a:ext cx="8763000" cy="3352800"/>
          </a:xfrm>
        </p:spPr>
        <p:txBody>
          <a:bodyPr/>
          <a:lstStyle/>
          <a:p>
            <a:pPr eaLnBrk="1" hangingPunct="1"/>
            <a:r>
              <a:rPr lang="en-US" altLang="en-US" dirty="0" smtClean="0"/>
              <a:t>A special nipple with adjustable flow and a one way valve, fits all universal thread bottles; modification- “Soft Feeder”</a:t>
            </a:r>
          </a:p>
          <a:p>
            <a:pPr eaLnBrk="1" hangingPunct="1"/>
            <a:r>
              <a:rPr lang="en-US" altLang="en-US" dirty="0" smtClean="0"/>
              <a:t>Manufactured by </a:t>
            </a:r>
            <a:r>
              <a:rPr lang="en-US" altLang="en-US" dirty="0" err="1" smtClean="0"/>
              <a:t>Medela</a:t>
            </a:r>
            <a:endParaRPr lang="en-US" altLang="en-US" dirty="0" smtClean="0"/>
          </a:p>
          <a:p>
            <a:pPr eaLnBrk="1" hangingPunct="1"/>
            <a:r>
              <a:rPr lang="en-US" altLang="en-US" dirty="0" smtClean="0"/>
              <a:t>CAUTION: ***, No Dishwasher, thickened feeds, increased energy expenditure from jaw excursion, cost prohibitive</a:t>
            </a:r>
          </a:p>
        </p:txBody>
      </p:sp>
      <p:pic>
        <p:nvPicPr>
          <p:cNvPr id="41988" name="Picture 4" descr="haberman bottle"/>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9901"/>
          <a:stretch>
            <a:fillRect/>
          </a:stretch>
        </p:blipFill>
        <p:spPr bwMode="auto">
          <a:xfrm>
            <a:off x="1524000" y="4648200"/>
            <a:ext cx="5943600" cy="143668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90380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685800" y="152400"/>
            <a:ext cx="7391400" cy="685800"/>
          </a:xfrm>
        </p:spPr>
        <p:txBody>
          <a:bodyPr/>
          <a:lstStyle/>
          <a:p>
            <a:pPr algn="ctr" eaLnBrk="1" hangingPunct="1">
              <a:defRPr/>
            </a:pPr>
            <a:r>
              <a:rPr lang="en-US" altLang="en-US" dirty="0" smtClean="0"/>
              <a:t>Pigeon Nipple</a:t>
            </a:r>
          </a:p>
        </p:txBody>
      </p:sp>
      <p:sp>
        <p:nvSpPr>
          <p:cNvPr id="43011" name="Rectangle 3"/>
          <p:cNvSpPr>
            <a:spLocks noGrp="1" noChangeArrowheads="1"/>
          </p:cNvSpPr>
          <p:nvPr>
            <p:ph type="body" idx="1"/>
          </p:nvPr>
        </p:nvSpPr>
        <p:spPr>
          <a:xfrm>
            <a:off x="381000" y="1371600"/>
            <a:ext cx="8458200" cy="2438400"/>
          </a:xfrm>
        </p:spPr>
        <p:txBody>
          <a:bodyPr/>
          <a:lstStyle/>
          <a:p>
            <a:pPr eaLnBrk="1" hangingPunct="1"/>
            <a:r>
              <a:rPr lang="en-US" altLang="en-US" dirty="0" smtClean="0"/>
              <a:t>A larger nipple with a one way valve, fits all universal thread bottles</a:t>
            </a:r>
          </a:p>
          <a:p>
            <a:pPr eaLnBrk="1" hangingPunct="1"/>
            <a:r>
              <a:rPr lang="en-US" altLang="en-US" dirty="0" smtClean="0"/>
              <a:t>Small size nipple delivers smaller volume</a:t>
            </a:r>
          </a:p>
          <a:p>
            <a:pPr eaLnBrk="1" hangingPunct="1"/>
            <a:r>
              <a:rPr lang="en-US" altLang="en-US" dirty="0" smtClean="0"/>
              <a:t>Manufactured in Japan</a:t>
            </a:r>
          </a:p>
          <a:p>
            <a:pPr eaLnBrk="1" hangingPunct="1"/>
            <a:r>
              <a:rPr lang="en-US" altLang="en-US" dirty="0" smtClean="0"/>
              <a:t>CAUTION: NO Dishwasher, thickened feeds</a:t>
            </a:r>
          </a:p>
        </p:txBody>
      </p:sp>
      <p:pic>
        <p:nvPicPr>
          <p:cNvPr id="43012" name="Picture 4" descr="pigeon bottle"/>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7233"/>
          <a:stretch>
            <a:fillRect/>
          </a:stretch>
        </p:blipFill>
        <p:spPr bwMode="auto">
          <a:xfrm>
            <a:off x="1066800" y="3962400"/>
            <a:ext cx="6096000" cy="207645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59129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Dr. Brown’s Specialty Feeding System</a:t>
            </a:r>
            <a:endParaRPr lang="en-US" dirty="0"/>
          </a:p>
        </p:txBody>
      </p:sp>
      <p:pic>
        <p:nvPicPr>
          <p:cNvPr id="44035" name="Content Placeholder 3"/>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a:xfrm>
            <a:off x="2547938" y="1730375"/>
            <a:ext cx="4048125" cy="4048125"/>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45005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524000"/>
            <a:ext cx="7315199" cy="3429000"/>
          </a:xfrm>
        </p:spPr>
        <p:txBody>
          <a:bodyPr>
            <a:normAutofit/>
          </a:bodyPr>
          <a:lstStyle/>
          <a:p>
            <a:r>
              <a:rPr lang="en-US" dirty="0" smtClean="0"/>
              <a:t>Craniofacial Nutrition</a:t>
            </a:r>
            <a:br>
              <a:rPr lang="en-US" dirty="0" smtClean="0"/>
            </a:br>
            <a:r>
              <a:rPr lang="en-US" sz="2800" dirty="0" smtClean="0">
                <a:solidFill>
                  <a:srgbClr val="262626"/>
                </a:solidFill>
                <a:latin typeface="Calibri"/>
              </a:rPr>
              <a:t>Parents </a:t>
            </a:r>
            <a:r>
              <a:rPr lang="en-US" sz="2800" dirty="0">
                <a:solidFill>
                  <a:srgbClr val="262626"/>
                </a:solidFill>
                <a:latin typeface="Calibri"/>
              </a:rPr>
              <a:t>of CL/CLP infants feel that information on feeding is one of the highest priorities  </a:t>
            </a:r>
            <a:r>
              <a:rPr lang="en-US" sz="2000" dirty="0">
                <a:solidFill>
                  <a:srgbClr val="262626"/>
                </a:solidFill>
                <a:latin typeface="Calibri"/>
              </a:rPr>
              <a:t>(Young, JL, et al 2001, Riski  2007, and Lindberg and Berglund 2013)</a:t>
            </a:r>
            <a:br>
              <a:rPr lang="en-US" sz="2000" dirty="0">
                <a:solidFill>
                  <a:srgbClr val="262626"/>
                </a:solidFill>
                <a:latin typeface="Calibri"/>
              </a:rPr>
            </a:b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20983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4"/>
          <p:cNvSpPr>
            <a:spLocks noGrp="1"/>
          </p:cNvSpPr>
          <p:nvPr>
            <p:ph type="title"/>
          </p:nvPr>
        </p:nvSpPr>
        <p:spPr>
          <a:xfrm>
            <a:off x="457200" y="304800"/>
            <a:ext cx="7010400" cy="990600"/>
          </a:xfrm>
        </p:spPr>
        <p:txBody>
          <a:bodyPr anchor="ctr" anchorCtr="0"/>
          <a:lstStyle/>
          <a:p>
            <a:pPr eaLnBrk="1" hangingPunct="1"/>
            <a:r>
              <a:rPr lang="en-US" sz="2800" dirty="0" smtClean="0"/>
              <a:t>High Nutrition Risk</a:t>
            </a:r>
          </a:p>
        </p:txBody>
      </p:sp>
      <p:sp>
        <p:nvSpPr>
          <p:cNvPr id="5" name="Content Placeholder 4"/>
          <p:cNvSpPr>
            <a:spLocks noGrp="1"/>
          </p:cNvSpPr>
          <p:nvPr>
            <p:ph idx="1"/>
          </p:nvPr>
        </p:nvSpPr>
        <p:spPr>
          <a:xfrm>
            <a:off x="457200" y="1447800"/>
            <a:ext cx="8229600" cy="4800600"/>
          </a:xfrm>
        </p:spPr>
        <p:txBody>
          <a:bodyPr/>
          <a:lstStyle/>
          <a:p>
            <a:pPr marL="514350" indent="-514350">
              <a:lnSpc>
                <a:spcPct val="150000"/>
              </a:lnSpc>
              <a:buNone/>
            </a:pPr>
            <a:endParaRPr lang="en-US" sz="2400" dirty="0" smtClean="0">
              <a:solidFill>
                <a:schemeClr val="bg1">
                  <a:lumMod val="50000"/>
                </a:schemeClr>
              </a:solidFill>
              <a:latin typeface="+mn-lt"/>
              <a:cs typeface="Calibri" pitchFamily="34" charset="0"/>
            </a:endParaRPr>
          </a:p>
          <a:p>
            <a:pPr marL="514350" indent="-514350">
              <a:lnSpc>
                <a:spcPct val="150000"/>
              </a:lnSpc>
              <a:buNone/>
            </a:pPr>
            <a:endParaRPr lang="en-US" sz="1400" b="1" dirty="0" smtClean="0">
              <a:solidFill>
                <a:schemeClr val="bg1">
                  <a:lumMod val="50000"/>
                </a:schemeClr>
              </a:solidFill>
              <a:latin typeface="Rockwell" pitchFamily="18" charset="0"/>
            </a:endParaRPr>
          </a:p>
          <a:p>
            <a:pPr marL="514350" indent="-514350">
              <a:lnSpc>
                <a:spcPct val="150000"/>
              </a:lnSpc>
              <a:buNone/>
            </a:pPr>
            <a:endParaRPr lang="en-US" sz="1400" b="1" dirty="0" smtClean="0">
              <a:solidFill>
                <a:schemeClr val="bg1">
                  <a:lumMod val="50000"/>
                </a:schemeClr>
              </a:solidFill>
              <a:latin typeface="Rockwell" pitchFamily="18" charset="0"/>
            </a:endParaRPr>
          </a:p>
          <a:p>
            <a:pPr marL="514350" indent="-514350">
              <a:lnSpc>
                <a:spcPct val="150000"/>
              </a:lnSpc>
              <a:buNone/>
            </a:pPr>
            <a:endParaRPr lang="en-US" sz="1400" b="1" dirty="0" smtClean="0">
              <a:solidFill>
                <a:schemeClr val="bg1">
                  <a:lumMod val="50000"/>
                </a:schemeClr>
              </a:solidFill>
              <a:latin typeface="Rockwell" pitchFamily="18" charset="0"/>
            </a:endParaRPr>
          </a:p>
          <a:p>
            <a:pPr marL="514350" indent="-514350">
              <a:lnSpc>
                <a:spcPct val="150000"/>
              </a:lnSpc>
              <a:buNone/>
            </a:pPr>
            <a:endParaRPr lang="en-US" sz="1400" b="1" dirty="0" smtClean="0">
              <a:solidFill>
                <a:schemeClr val="bg1">
                  <a:lumMod val="50000"/>
                </a:schemeClr>
              </a:solidFill>
              <a:latin typeface="Rockwell" pitchFamily="18" charset="0"/>
            </a:endParaRPr>
          </a:p>
        </p:txBody>
      </p:sp>
      <p:sp>
        <p:nvSpPr>
          <p:cNvPr id="4" name="Slide Number Placeholder 3"/>
          <p:cNvSpPr>
            <a:spLocks noGrp="1"/>
          </p:cNvSpPr>
          <p:nvPr>
            <p:ph type="sldNum" sz="quarter" idx="10"/>
          </p:nvPr>
        </p:nvSpPr>
        <p:spPr/>
        <p:txBody>
          <a:bodyPr/>
          <a:lstStyle/>
          <a:p>
            <a:pPr>
              <a:defRPr/>
            </a:pPr>
            <a:fld id="{57224461-A405-4E3A-BB94-97228AACD65E}" type="slidenum">
              <a:rPr lang="en-US" smtClean="0">
                <a:solidFill>
                  <a:prstClr val="white">
                    <a:lumMod val="50000"/>
                  </a:prstClr>
                </a:solidFill>
              </a:rPr>
              <a:pPr>
                <a:defRPr/>
              </a:pPr>
              <a:t>43</a:t>
            </a:fld>
            <a:endParaRPr lang="en-US" dirty="0">
              <a:solidFill>
                <a:prstClr val="white">
                  <a:lumMod val="50000"/>
                </a:prstClr>
              </a:solidFill>
            </a:endParaRPr>
          </a:p>
        </p:txBody>
      </p:sp>
      <p:sp>
        <p:nvSpPr>
          <p:cNvPr id="6" name="TextBox 5"/>
          <p:cNvSpPr txBox="1"/>
          <p:nvPr/>
        </p:nvSpPr>
        <p:spPr>
          <a:xfrm>
            <a:off x="762000" y="1905000"/>
            <a:ext cx="5943600" cy="4770537"/>
          </a:xfrm>
          <a:prstGeom prst="rect">
            <a:avLst/>
          </a:prstGeom>
          <a:noFill/>
        </p:spPr>
        <p:txBody>
          <a:bodyPr wrap="square" rtlCol="0">
            <a:spAutoFit/>
          </a:bodyPr>
          <a:lstStyle/>
          <a:p>
            <a:r>
              <a:rPr lang="en-US" sz="2400" dirty="0" smtClean="0">
                <a:solidFill>
                  <a:prstClr val="black"/>
                </a:solidFill>
                <a:cs typeface="Calibri" pitchFamily="34" charset="0"/>
              </a:rPr>
              <a:t>Small or retracted jaw</a:t>
            </a:r>
            <a:endParaRPr lang="en-US" sz="2400" dirty="0">
              <a:solidFill>
                <a:prstClr val="black"/>
              </a:solidFill>
              <a:cs typeface="Calibri" pitchFamily="34" charset="0"/>
            </a:endParaRPr>
          </a:p>
          <a:p>
            <a:r>
              <a:rPr lang="en-US" sz="2400" dirty="0" smtClean="0">
                <a:solidFill>
                  <a:prstClr val="black"/>
                </a:solidFill>
                <a:cs typeface="Calibri" pitchFamily="34" charset="0"/>
              </a:rPr>
              <a:t>Long  feedings </a:t>
            </a:r>
          </a:p>
          <a:p>
            <a:r>
              <a:rPr lang="en-US" sz="2400" dirty="0" smtClean="0">
                <a:solidFill>
                  <a:prstClr val="black"/>
                </a:solidFill>
                <a:cs typeface="Calibri" pitchFamily="34" charset="0"/>
              </a:rPr>
              <a:t>Poor weight </a:t>
            </a:r>
            <a:r>
              <a:rPr lang="en-US" sz="2400" dirty="0">
                <a:solidFill>
                  <a:prstClr val="black"/>
                </a:solidFill>
                <a:cs typeface="Calibri" pitchFamily="34" charset="0"/>
              </a:rPr>
              <a:t>g</a:t>
            </a:r>
            <a:r>
              <a:rPr lang="en-US" sz="2400" dirty="0" smtClean="0">
                <a:solidFill>
                  <a:prstClr val="black"/>
                </a:solidFill>
                <a:cs typeface="Calibri" pitchFamily="34" charset="0"/>
              </a:rPr>
              <a:t>ain </a:t>
            </a:r>
          </a:p>
          <a:p>
            <a:r>
              <a:rPr lang="en-US" sz="2400" dirty="0" smtClean="0">
                <a:solidFill>
                  <a:prstClr val="black"/>
                </a:solidFill>
                <a:cs typeface="Calibri" pitchFamily="34" charset="0"/>
              </a:rPr>
              <a:t>Multiple anomalies (syndromic )</a:t>
            </a:r>
          </a:p>
          <a:p>
            <a:r>
              <a:rPr lang="en-US" sz="2400" dirty="0" smtClean="0">
                <a:solidFill>
                  <a:prstClr val="black"/>
                </a:solidFill>
                <a:cs typeface="Calibri" pitchFamily="34" charset="0"/>
              </a:rPr>
              <a:t> </a:t>
            </a:r>
            <a:r>
              <a:rPr lang="en-US" sz="2400" dirty="0" smtClean="0">
                <a:solidFill>
                  <a:prstClr val="black"/>
                </a:solidFill>
                <a:cs typeface="Calibri" pitchFamily="34" charset="0"/>
                <a:hlinkClick r:id="rId3"/>
              </a:rPr>
              <a:t>Genetics Home Reference </a:t>
            </a:r>
            <a:endParaRPr lang="en-US" sz="2400" dirty="0" smtClean="0">
              <a:solidFill>
                <a:prstClr val="black"/>
              </a:solidFill>
              <a:cs typeface="Calibri" pitchFamily="34" charset="0"/>
            </a:endParaRPr>
          </a:p>
          <a:p>
            <a:pPr marL="171450" indent="-171450">
              <a:buFont typeface="Arial" panose="020B0604020202020204" pitchFamily="34" charset="0"/>
              <a:buChar char="•"/>
            </a:pPr>
            <a:r>
              <a:rPr lang="en-US" sz="1600" dirty="0" smtClean="0">
                <a:solidFill>
                  <a:prstClr val="black"/>
                </a:solidFill>
              </a:rPr>
              <a:t>Pierre Robin Sequence</a:t>
            </a:r>
          </a:p>
          <a:p>
            <a:pPr marL="171450" indent="-171450">
              <a:buFont typeface="Arial" panose="020B0604020202020204" pitchFamily="34" charset="0"/>
              <a:buChar char="•"/>
            </a:pPr>
            <a:r>
              <a:rPr lang="en-US" sz="1600" dirty="0" smtClean="0">
                <a:solidFill>
                  <a:prstClr val="black"/>
                </a:solidFill>
              </a:rPr>
              <a:t>22 q Deletion </a:t>
            </a:r>
          </a:p>
          <a:p>
            <a:pPr marL="171450" indent="-171450">
              <a:buFont typeface="Arial" panose="020B0604020202020204" pitchFamily="34" charset="0"/>
              <a:buChar char="•"/>
            </a:pPr>
            <a:r>
              <a:rPr lang="en-US" sz="1600" dirty="0" err="1" smtClean="0">
                <a:solidFill>
                  <a:prstClr val="black"/>
                </a:solidFill>
              </a:rPr>
              <a:t>Hemifacial</a:t>
            </a:r>
            <a:r>
              <a:rPr lang="en-US" sz="1600" dirty="0" smtClean="0">
                <a:solidFill>
                  <a:prstClr val="black"/>
                </a:solidFill>
              </a:rPr>
              <a:t> </a:t>
            </a:r>
            <a:r>
              <a:rPr lang="en-US" sz="1600" dirty="0" err="1" smtClean="0">
                <a:solidFill>
                  <a:prstClr val="black"/>
                </a:solidFill>
              </a:rPr>
              <a:t>Microsomia</a:t>
            </a:r>
            <a:r>
              <a:rPr lang="en-US" sz="1600" dirty="0" smtClean="0">
                <a:solidFill>
                  <a:prstClr val="black"/>
                </a:solidFill>
              </a:rPr>
              <a:t> (</a:t>
            </a:r>
            <a:r>
              <a:rPr lang="en-US" sz="1600" dirty="0" err="1" smtClean="0">
                <a:solidFill>
                  <a:prstClr val="black"/>
                </a:solidFill>
              </a:rPr>
              <a:t>Goldenhar</a:t>
            </a:r>
            <a:r>
              <a:rPr lang="en-US" sz="1600" dirty="0" smtClean="0">
                <a:solidFill>
                  <a:prstClr val="black"/>
                </a:solidFill>
              </a:rPr>
              <a:t>)</a:t>
            </a:r>
          </a:p>
          <a:p>
            <a:pPr marL="171450" indent="-171450">
              <a:buFont typeface="Arial" panose="020B0604020202020204" pitchFamily="34" charset="0"/>
              <a:buChar char="•"/>
            </a:pPr>
            <a:r>
              <a:rPr lang="en-US" sz="1600" dirty="0" smtClean="0">
                <a:solidFill>
                  <a:prstClr val="black"/>
                </a:solidFill>
              </a:rPr>
              <a:t>Vander </a:t>
            </a:r>
            <a:r>
              <a:rPr lang="en-US" sz="1600" dirty="0" err="1" smtClean="0">
                <a:solidFill>
                  <a:prstClr val="black"/>
                </a:solidFill>
              </a:rPr>
              <a:t>Woude</a:t>
            </a:r>
            <a:r>
              <a:rPr lang="en-US" sz="1600" dirty="0" smtClean="0">
                <a:solidFill>
                  <a:prstClr val="black"/>
                </a:solidFill>
              </a:rPr>
              <a:t> (lip pits)</a:t>
            </a:r>
          </a:p>
          <a:p>
            <a:pPr marL="171450" indent="-171450">
              <a:buFont typeface="Arial" panose="020B0604020202020204" pitchFamily="34" charset="0"/>
              <a:buChar char="•"/>
            </a:pPr>
            <a:r>
              <a:rPr lang="en-US" sz="1600" dirty="0" err="1" smtClean="0">
                <a:solidFill>
                  <a:prstClr val="black"/>
                </a:solidFill>
              </a:rPr>
              <a:t>Aperts</a:t>
            </a:r>
            <a:r>
              <a:rPr lang="en-US" sz="1600" dirty="0" smtClean="0">
                <a:solidFill>
                  <a:prstClr val="black"/>
                </a:solidFill>
              </a:rPr>
              <a:t> (fused fingers)</a:t>
            </a:r>
          </a:p>
          <a:p>
            <a:pPr marL="171450" indent="-171450">
              <a:buFont typeface="Arial" panose="020B0604020202020204" pitchFamily="34" charset="0"/>
              <a:buChar char="•"/>
            </a:pPr>
            <a:r>
              <a:rPr lang="en-US" sz="1600" dirty="0" err="1" smtClean="0">
                <a:solidFill>
                  <a:prstClr val="black"/>
                </a:solidFill>
              </a:rPr>
              <a:t>Crouzons</a:t>
            </a:r>
            <a:r>
              <a:rPr lang="en-US" sz="1600" dirty="0" smtClean="0">
                <a:solidFill>
                  <a:prstClr val="black"/>
                </a:solidFill>
              </a:rPr>
              <a:t>  </a:t>
            </a:r>
          </a:p>
          <a:p>
            <a:pPr marL="171450" indent="-171450">
              <a:buFont typeface="Arial" panose="020B0604020202020204" pitchFamily="34" charset="0"/>
              <a:buChar char="•"/>
            </a:pPr>
            <a:r>
              <a:rPr lang="en-US" sz="1600" dirty="0" err="1" smtClean="0">
                <a:solidFill>
                  <a:prstClr val="black"/>
                </a:solidFill>
              </a:rPr>
              <a:t>Treacher</a:t>
            </a:r>
            <a:r>
              <a:rPr lang="en-US" sz="1600" dirty="0" smtClean="0">
                <a:solidFill>
                  <a:prstClr val="black"/>
                </a:solidFill>
              </a:rPr>
              <a:t> Collins</a:t>
            </a:r>
          </a:p>
          <a:p>
            <a:pPr marL="171450" indent="-171450">
              <a:buFont typeface="Arial" panose="020B0604020202020204" pitchFamily="34" charset="0"/>
              <a:buChar char="•"/>
            </a:pPr>
            <a:r>
              <a:rPr lang="en-US" sz="1600" dirty="0" smtClean="0">
                <a:solidFill>
                  <a:prstClr val="black"/>
                </a:solidFill>
              </a:rPr>
              <a:t>Stickler’s</a:t>
            </a:r>
          </a:p>
          <a:p>
            <a:pPr marL="171450" indent="-171450">
              <a:buFont typeface="Arial" panose="020B0604020202020204" pitchFamily="34" charset="0"/>
              <a:buChar char="•"/>
            </a:pPr>
            <a:r>
              <a:rPr lang="en-US" sz="1600" dirty="0" smtClean="0">
                <a:solidFill>
                  <a:prstClr val="black"/>
                </a:solidFill>
              </a:rPr>
              <a:t>Beckwith </a:t>
            </a:r>
            <a:r>
              <a:rPr lang="en-US" sz="1600" dirty="0" err="1" smtClean="0">
                <a:solidFill>
                  <a:prstClr val="black"/>
                </a:solidFill>
              </a:rPr>
              <a:t>Wiedemann</a:t>
            </a:r>
            <a:endParaRPr lang="en-US" sz="1600" dirty="0" smtClean="0">
              <a:solidFill>
                <a:prstClr val="black"/>
              </a:solidFill>
            </a:endParaRPr>
          </a:p>
          <a:p>
            <a:pPr marL="171450" indent="-171450">
              <a:buFont typeface="Arial" panose="020B0604020202020204" pitchFamily="34" charset="0"/>
              <a:buChar char="•"/>
            </a:pPr>
            <a:r>
              <a:rPr lang="en-US" sz="1600" dirty="0" err="1" smtClean="0">
                <a:solidFill>
                  <a:prstClr val="black"/>
                </a:solidFill>
              </a:rPr>
              <a:t>Holoprosencephaly</a:t>
            </a:r>
            <a:endParaRPr lang="en-US" sz="1600" dirty="0" smtClean="0">
              <a:solidFill>
                <a:prstClr val="black"/>
              </a:solidFill>
            </a:endParaRPr>
          </a:p>
          <a:p>
            <a:endParaRPr lang="en-US" sz="2400" dirty="0">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156338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Assessment </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dirty="0"/>
              <a:t>Newborn Assessment to </a:t>
            </a:r>
            <a:r>
              <a:rPr lang="en-US" dirty="0" smtClean="0"/>
              <a:t>include:</a:t>
            </a:r>
          </a:p>
          <a:p>
            <a:r>
              <a:rPr lang="en-US" dirty="0"/>
              <a:t>	Birth weight </a:t>
            </a:r>
            <a:r>
              <a:rPr lang="en-US" dirty="0" smtClean="0"/>
              <a:t>,  </a:t>
            </a:r>
            <a:r>
              <a:rPr lang="en-US" dirty="0"/>
              <a:t>current weight, length and HC, growth history </a:t>
            </a:r>
          </a:p>
          <a:p>
            <a:r>
              <a:rPr lang="en-US" dirty="0"/>
              <a:t>	Regaining of birth </a:t>
            </a:r>
            <a:r>
              <a:rPr lang="en-US" dirty="0" smtClean="0"/>
              <a:t>weight by 2 weeks of age. </a:t>
            </a:r>
          </a:p>
          <a:p>
            <a:pPr marL="0" indent="0">
              <a:buNone/>
            </a:pPr>
            <a:r>
              <a:rPr lang="en-US" dirty="0"/>
              <a:t>	</a:t>
            </a:r>
            <a:r>
              <a:rPr lang="en-US" dirty="0" smtClean="0"/>
              <a:t>Kaye , et al ( 2014) retrospective 100 patients  with CL, CLP, CP.  Return to BW was  CL=13.58 days, CLP=15.88 days and CP  21.93 days.    </a:t>
            </a:r>
          </a:p>
          <a:p>
            <a:pPr marL="0" indent="0">
              <a:buNone/>
            </a:pPr>
            <a:endParaRPr lang="en-US" dirty="0"/>
          </a:p>
          <a:p>
            <a:pPr marL="0" indent="0">
              <a:buNone/>
            </a:pPr>
            <a:r>
              <a:rPr lang="en-US" dirty="0"/>
              <a:t>	</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44</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523129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Assessment, continued </a:t>
            </a:r>
            <a:endParaRPr lang="en-US" dirty="0"/>
          </a:p>
        </p:txBody>
      </p:sp>
      <p:sp>
        <p:nvSpPr>
          <p:cNvPr id="3" name="Content Placeholder 2"/>
          <p:cNvSpPr>
            <a:spLocks noGrp="1"/>
          </p:cNvSpPr>
          <p:nvPr>
            <p:ph idx="1"/>
          </p:nvPr>
        </p:nvSpPr>
        <p:spPr/>
        <p:txBody>
          <a:bodyPr/>
          <a:lstStyle/>
          <a:p>
            <a:r>
              <a:rPr lang="en-US" dirty="0" smtClean="0"/>
              <a:t>Medical </a:t>
            </a:r>
            <a:r>
              <a:rPr lang="en-US" dirty="0"/>
              <a:t>history including prematurity </a:t>
            </a:r>
            <a:r>
              <a:rPr lang="en-US" dirty="0" smtClean="0"/>
              <a:t> </a:t>
            </a:r>
            <a:r>
              <a:rPr lang="en-US" dirty="0"/>
              <a:t>and other congenital anomalies: craniofacial, skeletal, cardiac, etc.  Other medical history to include maternal health history, alcohol and drug use,  diabetes</a:t>
            </a:r>
            <a:r>
              <a:rPr lang="en-US" dirty="0" smtClean="0"/>
              <a:t>. </a:t>
            </a:r>
            <a:r>
              <a:rPr lang="en-US" dirty="0"/>
              <a:t> </a:t>
            </a:r>
            <a:endParaRPr lang="en-US" dirty="0" smtClean="0"/>
          </a:p>
          <a:p>
            <a:r>
              <a:rPr lang="en-US" dirty="0" smtClean="0"/>
              <a:t>Syndromes and/or underlying genetic anomalies may not be readily apparent at first.  </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45</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686707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Assessment</a:t>
            </a:r>
            <a:endParaRPr lang="en-US" dirty="0"/>
          </a:p>
        </p:txBody>
      </p:sp>
      <p:sp>
        <p:nvSpPr>
          <p:cNvPr id="3" name="Content Placeholder 2"/>
          <p:cNvSpPr>
            <a:spLocks noGrp="1"/>
          </p:cNvSpPr>
          <p:nvPr>
            <p:ph idx="1"/>
          </p:nvPr>
        </p:nvSpPr>
        <p:spPr/>
        <p:txBody>
          <a:bodyPr/>
          <a:lstStyle/>
          <a:p>
            <a:r>
              <a:rPr lang="en-US" dirty="0"/>
              <a:t> Type of cleft lip and/or  </a:t>
            </a:r>
            <a:r>
              <a:rPr lang="en-US" dirty="0" smtClean="0"/>
              <a:t>palate</a:t>
            </a:r>
          </a:p>
          <a:p>
            <a:r>
              <a:rPr lang="en-US" dirty="0" smtClean="0"/>
              <a:t>Presence </a:t>
            </a:r>
            <a:r>
              <a:rPr lang="en-US" dirty="0"/>
              <a:t>of </a:t>
            </a:r>
            <a:r>
              <a:rPr lang="en-US" dirty="0" err="1"/>
              <a:t>retrognathia</a:t>
            </a:r>
            <a:r>
              <a:rPr lang="en-US" dirty="0"/>
              <a:t> ( a condition in which either or both jaws recede with respect to the frontal plane of the forehead)</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46</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037216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Assessment</a:t>
            </a:r>
            <a:endParaRPr lang="en-US" dirty="0"/>
          </a:p>
        </p:txBody>
      </p:sp>
      <p:sp>
        <p:nvSpPr>
          <p:cNvPr id="3" name="Content Placeholder 2"/>
          <p:cNvSpPr>
            <a:spLocks noGrp="1"/>
          </p:cNvSpPr>
          <p:nvPr>
            <p:ph idx="1"/>
          </p:nvPr>
        </p:nvSpPr>
        <p:spPr/>
        <p:txBody>
          <a:bodyPr/>
          <a:lstStyle/>
          <a:p>
            <a:r>
              <a:rPr lang="en-US" dirty="0"/>
              <a:t>	</a:t>
            </a:r>
            <a:r>
              <a:rPr lang="en-US" dirty="0" smtClean="0"/>
              <a:t>Feeding </a:t>
            </a:r>
            <a:r>
              <a:rPr lang="en-US" dirty="0"/>
              <a:t>history to include : breast </a:t>
            </a:r>
            <a:r>
              <a:rPr lang="en-US" dirty="0" smtClean="0"/>
              <a:t>feeding or </a:t>
            </a:r>
            <a:r>
              <a:rPr lang="en-US" dirty="0"/>
              <a:t>expressed breast milk (EBM), formula, volume per feeding, volume per day, spacing of feeding, length of feeding ; type of bottle. Check special recipes. Check formula prep. If EBM,  check PNV for mom and </a:t>
            </a:r>
            <a:r>
              <a:rPr lang="en-US" dirty="0" err="1"/>
              <a:t>Vit</a:t>
            </a:r>
            <a:r>
              <a:rPr lang="en-US" dirty="0"/>
              <a:t> D for baby.  Use of well or bottled water (fluoride) </a:t>
            </a:r>
          </a:p>
          <a:p>
            <a:r>
              <a:rPr lang="en-US" dirty="0"/>
              <a:t>	Mothers’ desire for breast feeding; use of EBM </a:t>
            </a:r>
          </a:p>
          <a:p>
            <a:r>
              <a:rPr lang="en-US" dirty="0"/>
              <a:t>	Spit ups, coughing , </a:t>
            </a:r>
            <a:r>
              <a:rPr lang="en-US" dirty="0" smtClean="0"/>
              <a:t>choking, history </a:t>
            </a:r>
            <a:r>
              <a:rPr lang="en-US" dirty="0"/>
              <a:t>of reflux ; number of wet diapers, number of bowel movements </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47</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551932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Assessment </a:t>
            </a:r>
            <a:endParaRPr lang="en-US" dirty="0"/>
          </a:p>
        </p:txBody>
      </p:sp>
      <p:sp>
        <p:nvSpPr>
          <p:cNvPr id="3" name="Content Placeholder 2"/>
          <p:cNvSpPr>
            <a:spLocks noGrp="1"/>
          </p:cNvSpPr>
          <p:nvPr>
            <p:ph idx="1"/>
          </p:nvPr>
        </p:nvSpPr>
        <p:spPr/>
        <p:txBody>
          <a:bodyPr/>
          <a:lstStyle/>
          <a:p>
            <a:r>
              <a:rPr lang="en-US" dirty="0"/>
              <a:t>	Ability of caretakers to care for child. Also, first time teenage mothers </a:t>
            </a:r>
          </a:p>
          <a:p>
            <a:r>
              <a:rPr lang="en-US" dirty="0"/>
              <a:t>	Ability of family to get to appointments</a:t>
            </a:r>
            <a:r>
              <a:rPr lang="en-US" dirty="0" smtClean="0"/>
              <a:t>.</a:t>
            </a:r>
          </a:p>
          <a:p>
            <a:r>
              <a:rPr lang="en-US" dirty="0"/>
              <a:t>	Clinical </a:t>
            </a:r>
            <a:r>
              <a:rPr lang="en-US" dirty="0" smtClean="0"/>
              <a:t>exam (nutrition focused physical findings) what </a:t>
            </a:r>
            <a:r>
              <a:rPr lang="en-US" dirty="0"/>
              <a:t>does the patient look </a:t>
            </a:r>
            <a:r>
              <a:rPr lang="en-US" dirty="0" smtClean="0"/>
              <a:t>like</a:t>
            </a:r>
            <a:r>
              <a:rPr lang="en-US" dirty="0"/>
              <a:t>?</a:t>
            </a:r>
            <a:r>
              <a:rPr lang="en-US" dirty="0" smtClean="0"/>
              <a:t> </a:t>
            </a:r>
            <a:r>
              <a:rPr lang="en-US" dirty="0"/>
              <a:t>Also look at eyes and ears</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48</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4640277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Prescription </a:t>
            </a:r>
            <a:endParaRPr lang="en-US" dirty="0"/>
          </a:p>
        </p:txBody>
      </p:sp>
      <p:sp>
        <p:nvSpPr>
          <p:cNvPr id="3" name="Content Placeholder 2"/>
          <p:cNvSpPr>
            <a:spLocks noGrp="1"/>
          </p:cNvSpPr>
          <p:nvPr>
            <p:ph idx="1"/>
          </p:nvPr>
        </p:nvSpPr>
        <p:spPr/>
        <p:txBody>
          <a:bodyPr/>
          <a:lstStyle/>
          <a:p>
            <a:pPr marL="0" indent="0">
              <a:buNone/>
            </a:pPr>
            <a:r>
              <a:rPr lang="en-US" dirty="0" smtClean="0"/>
              <a:t>Estimated energy needs: 102- </a:t>
            </a:r>
            <a:r>
              <a:rPr lang="en-US" dirty="0"/>
              <a:t>120 </a:t>
            </a:r>
            <a:r>
              <a:rPr lang="en-US" dirty="0" smtClean="0"/>
              <a:t>kcal/kg</a:t>
            </a:r>
          </a:p>
          <a:p>
            <a:pPr marL="0" indent="0">
              <a:buNone/>
            </a:pPr>
            <a:r>
              <a:rPr lang="en-US" dirty="0" smtClean="0"/>
              <a:t>Estimated protein needs:1.52 </a:t>
            </a:r>
            <a:r>
              <a:rPr lang="en-US" dirty="0"/>
              <a:t>– 2 gm </a:t>
            </a:r>
            <a:r>
              <a:rPr lang="en-US" dirty="0" smtClean="0"/>
              <a:t>protein  </a:t>
            </a:r>
          </a:p>
          <a:p>
            <a:pPr marL="0" indent="0">
              <a:buNone/>
            </a:pPr>
            <a:r>
              <a:rPr lang="en-US" dirty="0" smtClean="0"/>
              <a:t>Maintenance fluid needs: 100 </a:t>
            </a:r>
            <a:r>
              <a:rPr lang="en-US" dirty="0"/>
              <a:t>ml/kg fluid </a:t>
            </a:r>
          </a:p>
          <a:p>
            <a:pPr marL="0" indent="0">
              <a:buNone/>
            </a:pPr>
            <a:r>
              <a:rPr lang="en-US" sz="2000" dirty="0" smtClean="0">
                <a:solidFill>
                  <a:schemeClr val="tx1"/>
                </a:solidFill>
              </a:rPr>
              <a:t>(</a:t>
            </a:r>
            <a:r>
              <a:rPr lang="en-US" sz="2000" dirty="0" err="1" smtClean="0">
                <a:solidFill>
                  <a:schemeClr val="tx1"/>
                </a:solidFill>
              </a:rPr>
              <a:t>Balluff</a:t>
            </a:r>
            <a:r>
              <a:rPr lang="en-US" sz="2000" dirty="0" smtClean="0">
                <a:solidFill>
                  <a:schemeClr val="tx1"/>
                </a:solidFill>
              </a:rPr>
              <a:t>, MA 1986)</a:t>
            </a:r>
          </a:p>
          <a:p>
            <a:r>
              <a:rPr lang="en-US" sz="2400" dirty="0" smtClean="0"/>
              <a:t>Be </a:t>
            </a:r>
            <a:r>
              <a:rPr lang="en-US" sz="2400" dirty="0"/>
              <a:t>mindful of realistic goals, gentle </a:t>
            </a:r>
            <a:r>
              <a:rPr lang="en-US" sz="2400" dirty="0" smtClean="0"/>
              <a:t>increases</a:t>
            </a:r>
          </a:p>
          <a:p>
            <a:r>
              <a:rPr lang="en-US" sz="2400" dirty="0" smtClean="0"/>
              <a:t>Feeding therapist can give direction re: need for calorically dense EBM/formula. </a:t>
            </a:r>
          </a:p>
          <a:p>
            <a:r>
              <a:rPr lang="en-US" sz="2400" dirty="0" smtClean="0"/>
              <a:t>Usually aim for ~115 – 120 kcal/kg, but this will put fluid load at ~170 ml/kg, unless formula and/or mother’s milk  is more calorically dense.</a:t>
            </a:r>
          </a:p>
          <a:p>
            <a:r>
              <a:rPr lang="en-US" sz="2400" dirty="0" smtClean="0"/>
              <a:t>150 ml/kg will provide ~100 kcal/kg with 20 kcal/</a:t>
            </a:r>
            <a:r>
              <a:rPr lang="en-US" sz="2400" dirty="0" err="1" smtClean="0"/>
              <a:t>oz</a:t>
            </a:r>
            <a:endParaRPr lang="en-US" sz="2400" dirty="0" smtClean="0"/>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49</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453079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381000" y="0"/>
            <a:ext cx="8534400" cy="1219200"/>
          </a:xfrm>
        </p:spPr>
        <p:txBody>
          <a:bodyPr/>
          <a:lstStyle/>
          <a:p>
            <a:pPr eaLnBrk="1" hangingPunct="1">
              <a:defRPr/>
            </a:pPr>
            <a:r>
              <a:rPr lang="en-US" altLang="en-US" dirty="0" smtClean="0"/>
              <a:t>Left Unilateral Cleft Lip and Palate -Unrepaired</a:t>
            </a:r>
          </a:p>
        </p:txBody>
      </p:sp>
      <p:sp>
        <p:nvSpPr>
          <p:cNvPr id="4" name="Content Placeholder 3"/>
          <p:cNvSpPr>
            <a:spLocks noGrp="1"/>
          </p:cNvSpPr>
          <p:nvPr>
            <p:ph idx="1"/>
          </p:nvPr>
        </p:nvSpPr>
        <p:spPr>
          <a:xfrm>
            <a:off x="6019800" y="1400175"/>
            <a:ext cx="2819400" cy="4889500"/>
          </a:xfrm>
        </p:spPr>
        <p:txBody>
          <a:bodyPr/>
          <a:lstStyle/>
          <a:p>
            <a:r>
              <a:rPr lang="en-US" sz="1400" dirty="0" smtClean="0"/>
              <a:t>Photo: Evaluating Cleft Feeding, rev. 2015 CHOA power point</a:t>
            </a:r>
          </a:p>
          <a:p>
            <a:endParaRPr lang="en-US" dirty="0"/>
          </a:p>
        </p:txBody>
      </p:sp>
      <p:pic>
        <p:nvPicPr>
          <p:cNvPr id="16387" name="Picture 3" descr="L UCLP Complete Unrepaired"/>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38200" y="1400175"/>
            <a:ext cx="5021263" cy="48164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000069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Isolated CLCP,  no other concerns </a:t>
            </a:r>
            <a:endParaRPr lang="en-US" dirty="0"/>
          </a:p>
        </p:txBody>
      </p:sp>
      <p:sp>
        <p:nvSpPr>
          <p:cNvPr id="3" name="Content Placeholder 2"/>
          <p:cNvSpPr>
            <a:spLocks noGrp="1"/>
          </p:cNvSpPr>
          <p:nvPr>
            <p:ph idx="1"/>
          </p:nvPr>
        </p:nvSpPr>
        <p:spPr/>
        <p:txBody>
          <a:bodyPr/>
          <a:lstStyle/>
          <a:p>
            <a:r>
              <a:rPr lang="en-US" dirty="0" smtClean="0"/>
              <a:t>Goal:  Normal nutrition and feeding</a:t>
            </a:r>
          </a:p>
          <a:p>
            <a:r>
              <a:rPr lang="en-US" dirty="0" smtClean="0"/>
              <a:t>Energy needs:  normal for age to slightly higher if working to take bottle. </a:t>
            </a:r>
          </a:p>
          <a:p>
            <a:r>
              <a:rPr lang="en-US" dirty="0" smtClean="0"/>
              <a:t>Make sure they are able to keep up with volume as needs are greater.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51</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133227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Pierre Robin Sequence </a:t>
            </a:r>
            <a:endParaRPr lang="en-US" dirty="0"/>
          </a:p>
        </p:txBody>
      </p:sp>
      <p:pic>
        <p:nvPicPr>
          <p:cNvPr id="4098" name="Picture 2"/>
          <p:cNvPicPr>
            <a:picLocks noGrp="1" noChangeAspect="1" noChangeArrowheads="1"/>
          </p:cNvPicPr>
          <p:nvPr>
            <p:ph sz="half"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bwMode="auto">
          <a:xfrm>
            <a:off x="457200" y="2233060"/>
            <a:ext cx="4038600" cy="3031642"/>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5" name="Content Placeholder 4"/>
          <p:cNvSpPr>
            <a:spLocks noGrp="1"/>
          </p:cNvSpPr>
          <p:nvPr>
            <p:ph sz="half" idx="2"/>
          </p:nvPr>
        </p:nvSpPr>
        <p:spPr/>
        <p:txBody>
          <a:bodyPr/>
          <a:lstStyle/>
          <a:p>
            <a:r>
              <a:rPr lang="en-US" dirty="0" smtClean="0"/>
              <a:t>Small and/or retracted jaw</a:t>
            </a:r>
          </a:p>
          <a:p>
            <a:r>
              <a:rPr lang="en-US" dirty="0" smtClean="0"/>
              <a:t>Cleft palate /high arched palate </a:t>
            </a:r>
          </a:p>
          <a:p>
            <a:r>
              <a:rPr lang="en-US" dirty="0" err="1"/>
              <a:t>Glossoptosis</a:t>
            </a:r>
            <a:r>
              <a:rPr lang="en-US" dirty="0"/>
              <a:t>- displaced tongue; </a:t>
            </a:r>
            <a:r>
              <a:rPr lang="en-US" dirty="0" smtClean="0"/>
              <a:t>can obstruct airway</a:t>
            </a:r>
          </a:p>
          <a:p>
            <a:r>
              <a:rPr lang="en-US" dirty="0" smtClean="0"/>
              <a:t>Isolated or associated with syndromes</a:t>
            </a:r>
            <a:endParaRPr lang="en-US" dirty="0"/>
          </a:p>
          <a:p>
            <a:r>
              <a:rPr lang="en-US" sz="1400" dirty="0"/>
              <a:t>Photo: Evaluating Cleft Feeding, rev. 2015 CHOA power point</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52</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52811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Pierre Robin Sequence</a:t>
            </a:r>
            <a:br>
              <a:rPr lang="en-US" dirty="0" smtClean="0"/>
            </a:br>
            <a:r>
              <a:rPr lang="en-US" sz="1200" dirty="0" smtClean="0"/>
              <a:t>Photo: Verbal permission, Youssef </a:t>
            </a:r>
            <a:r>
              <a:rPr lang="en-US" sz="1200" dirty="0" err="1" smtClean="0"/>
              <a:t>Tahiri</a:t>
            </a:r>
            <a:r>
              <a:rPr lang="en-US" sz="1200" dirty="0" smtClean="0"/>
              <a:t>, MD, MSc, FRCSD, FAAP, FACS  </a:t>
            </a:r>
            <a:br>
              <a:rPr lang="en-US" sz="1200" dirty="0" smtClean="0"/>
            </a:br>
            <a:r>
              <a:rPr lang="en-US" sz="1200" dirty="0"/>
              <a:t>F</a:t>
            </a:r>
            <a:r>
              <a:rPr lang="en-US" sz="1200" dirty="0" smtClean="0"/>
              <a:t>rom </a:t>
            </a:r>
            <a:r>
              <a:rPr lang="en-US" sz="1200" dirty="0"/>
              <a:t>website :  </a:t>
            </a:r>
            <a:r>
              <a:rPr lang="en-US" sz="1200" dirty="0">
                <a:hlinkClick r:id="rId2"/>
              </a:rPr>
              <a:t>http://</a:t>
            </a:r>
            <a:r>
              <a:rPr lang="en-US" sz="1200" dirty="0" smtClean="0">
                <a:hlinkClick r:id="rId2"/>
              </a:rPr>
              <a:t>tahiriplasticsurgery.com</a:t>
            </a:r>
            <a:r>
              <a:rPr lang="en-US" sz="1200" dirty="0" smtClean="0"/>
              <a:t>    </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38200" y="1752600"/>
            <a:ext cx="7848600" cy="4294106"/>
          </a:xfrm>
        </p:spPr>
      </p:pic>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53</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822722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Pierre Robin Sequence</a:t>
            </a:r>
            <a:endParaRPr lang="en-US" dirty="0"/>
          </a:p>
        </p:txBody>
      </p:sp>
      <p:sp>
        <p:nvSpPr>
          <p:cNvPr id="3" name="Content Placeholder 2"/>
          <p:cNvSpPr>
            <a:spLocks noGrp="1"/>
          </p:cNvSpPr>
          <p:nvPr>
            <p:ph idx="1"/>
          </p:nvPr>
        </p:nvSpPr>
        <p:spPr/>
        <p:txBody>
          <a:bodyPr/>
          <a:lstStyle/>
          <a:p>
            <a:pPr lvl="0"/>
            <a:r>
              <a:rPr lang="en-US" dirty="0" smtClean="0"/>
              <a:t>Desired Goal</a:t>
            </a:r>
            <a:r>
              <a:rPr lang="en-US" dirty="0"/>
              <a:t>:  </a:t>
            </a:r>
            <a:r>
              <a:rPr lang="en-US" dirty="0" smtClean="0"/>
              <a:t>normal </a:t>
            </a:r>
            <a:r>
              <a:rPr lang="en-US" dirty="0"/>
              <a:t>nutrition and </a:t>
            </a:r>
            <a:r>
              <a:rPr lang="en-US" dirty="0" smtClean="0"/>
              <a:t>feeding but this may take awhile.</a:t>
            </a:r>
            <a:endParaRPr lang="en-US" dirty="0"/>
          </a:p>
          <a:p>
            <a:pPr lvl="0"/>
            <a:r>
              <a:rPr lang="en-US" dirty="0"/>
              <a:t>Energy needs:  </a:t>
            </a:r>
            <a:r>
              <a:rPr lang="en-US" dirty="0" smtClean="0"/>
              <a:t>greater than normal if increased WOB; ~120 kcal/kg</a:t>
            </a:r>
            <a:endParaRPr lang="en-US" dirty="0"/>
          </a:p>
          <a:p>
            <a:pPr lvl="0"/>
            <a:r>
              <a:rPr lang="en-US" dirty="0" smtClean="0"/>
              <a:t>May need tube feeding recommendations, with or without mandibular distraction</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54</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08779691"/>
      </p:ext>
    </p:extLst>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22 q 11.2  deletion syndromes </a:t>
            </a:r>
            <a:endParaRPr lang="en-US" dirty="0"/>
          </a:p>
        </p:txBody>
      </p:sp>
      <p:sp>
        <p:nvSpPr>
          <p:cNvPr id="3" name="Content Placeholder 2"/>
          <p:cNvSpPr>
            <a:spLocks noGrp="1"/>
          </p:cNvSpPr>
          <p:nvPr>
            <p:ph idx="1"/>
          </p:nvPr>
        </p:nvSpPr>
        <p:spPr/>
        <p:txBody>
          <a:bodyPr/>
          <a:lstStyle/>
          <a:p>
            <a:r>
              <a:rPr lang="en-US" dirty="0" smtClean="0"/>
              <a:t>Other names: </a:t>
            </a:r>
            <a:r>
              <a:rPr lang="en-US" dirty="0" err="1" smtClean="0"/>
              <a:t>DiGeorge</a:t>
            </a:r>
            <a:r>
              <a:rPr lang="en-US" dirty="0" smtClean="0"/>
              <a:t>; </a:t>
            </a:r>
            <a:r>
              <a:rPr lang="en-US" dirty="0" err="1" smtClean="0"/>
              <a:t>velocardiofacial</a:t>
            </a:r>
            <a:endParaRPr lang="en-US" dirty="0" smtClean="0"/>
          </a:p>
          <a:p>
            <a:r>
              <a:rPr lang="en-US" dirty="0" smtClean="0"/>
              <a:t>May have cardiac abnormalities; GI dysfunction </a:t>
            </a:r>
            <a:r>
              <a:rPr lang="en-US" sz="1400" dirty="0" smtClean="0"/>
              <a:t>(</a:t>
            </a:r>
            <a:r>
              <a:rPr lang="en-US" sz="2000" b="1" dirty="0" smtClean="0">
                <a:solidFill>
                  <a:srgbClr val="000000"/>
                </a:solidFill>
              </a:rPr>
              <a:t>abdominal </a:t>
            </a:r>
            <a:r>
              <a:rPr lang="en-US" sz="2000" b="1" dirty="0">
                <a:solidFill>
                  <a:srgbClr val="000000"/>
                </a:solidFill>
              </a:rPr>
              <a:t>pain</a:t>
            </a:r>
            <a:r>
              <a:rPr lang="en-US" sz="2000" dirty="0">
                <a:solidFill>
                  <a:srgbClr val="000000"/>
                </a:solidFill>
              </a:rPr>
              <a:t>, </a:t>
            </a:r>
            <a:r>
              <a:rPr lang="en-US" sz="2000" b="1" dirty="0">
                <a:solidFill>
                  <a:srgbClr val="000000"/>
                </a:solidFill>
              </a:rPr>
              <a:t>vomiting</a:t>
            </a:r>
            <a:r>
              <a:rPr lang="en-US" sz="2000" dirty="0">
                <a:solidFill>
                  <a:srgbClr val="000000"/>
                </a:solidFill>
              </a:rPr>
              <a:t>, </a:t>
            </a:r>
            <a:r>
              <a:rPr lang="en-US" sz="2000" b="1" dirty="0">
                <a:solidFill>
                  <a:srgbClr val="000000"/>
                </a:solidFill>
              </a:rPr>
              <a:t>gastroesophageal reflux and chronic </a:t>
            </a:r>
            <a:r>
              <a:rPr lang="en-US" sz="2000" b="1" dirty="0" smtClean="0">
                <a:solidFill>
                  <a:srgbClr val="000000"/>
                </a:solidFill>
              </a:rPr>
              <a:t>constipation </a:t>
            </a:r>
            <a:r>
              <a:rPr lang="en-US" sz="2000" dirty="0" smtClean="0">
                <a:solidFill>
                  <a:srgbClr val="000000"/>
                </a:solidFill>
              </a:rPr>
              <a:t>Giuliana, et al, 2013)</a:t>
            </a:r>
            <a:endParaRPr lang="en-US" sz="2000" b="1" dirty="0" smtClean="0"/>
          </a:p>
          <a:p>
            <a:r>
              <a:rPr lang="en-US" dirty="0" smtClean="0"/>
              <a:t>May have impaired </a:t>
            </a:r>
            <a:r>
              <a:rPr lang="en-US" dirty="0"/>
              <a:t>i</a:t>
            </a:r>
            <a:r>
              <a:rPr lang="en-US" dirty="0" smtClean="0"/>
              <a:t>mmune function may be impaired</a:t>
            </a:r>
          </a:p>
          <a:p>
            <a:r>
              <a:rPr lang="en-US" dirty="0" smtClean="0"/>
              <a:t>May have hypocalcemia </a:t>
            </a:r>
          </a:p>
          <a:p>
            <a:r>
              <a:rPr lang="en-US" dirty="0" smtClean="0"/>
              <a:t>May have a cleft palate</a:t>
            </a:r>
          </a:p>
          <a:p>
            <a:r>
              <a:rPr lang="en-US" dirty="0" smtClean="0"/>
              <a:t>Cupped ears and maxillary excess</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55</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0958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22 q deletion</a:t>
            </a:r>
            <a:endParaRPr lang="en-US" dirty="0"/>
          </a:p>
        </p:txBody>
      </p:sp>
      <p:sp>
        <p:nvSpPr>
          <p:cNvPr id="3" name="Content Placeholder 2"/>
          <p:cNvSpPr>
            <a:spLocks noGrp="1"/>
          </p:cNvSpPr>
          <p:nvPr>
            <p:ph idx="1"/>
          </p:nvPr>
        </p:nvSpPr>
        <p:spPr/>
        <p:txBody>
          <a:bodyPr/>
          <a:lstStyle/>
          <a:p>
            <a:r>
              <a:rPr lang="en-US" dirty="0" smtClean="0"/>
              <a:t>Can have complex issues.  22q clinic</a:t>
            </a:r>
          </a:p>
          <a:p>
            <a:r>
              <a:rPr lang="en-US" dirty="0" smtClean="0"/>
              <a:t>Energy needs: may be greater than average and may involve cardiac needs</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56</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85246806"/>
      </p:ext>
    </p:extLst>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Holoproencephaly</a:t>
            </a:r>
            <a:endParaRPr lang="en-US" dirty="0"/>
          </a:p>
        </p:txBody>
      </p:sp>
      <p:sp>
        <p:nvSpPr>
          <p:cNvPr id="3" name="Content Placeholder 2"/>
          <p:cNvSpPr>
            <a:spLocks noGrp="1"/>
          </p:cNvSpPr>
          <p:nvPr>
            <p:ph idx="1"/>
          </p:nvPr>
        </p:nvSpPr>
        <p:spPr/>
        <p:txBody>
          <a:bodyPr/>
          <a:lstStyle/>
          <a:p>
            <a:r>
              <a:rPr lang="en-US" dirty="0" smtClean="0"/>
              <a:t>Pituitary/Endocrine: </a:t>
            </a:r>
            <a:r>
              <a:rPr lang="en-US" dirty="0" err="1" smtClean="0"/>
              <a:t>eg</a:t>
            </a:r>
            <a:r>
              <a:rPr lang="en-US" dirty="0" smtClean="0"/>
              <a:t>. diabetes insipidus </a:t>
            </a:r>
          </a:p>
          <a:p>
            <a:pPr marL="0" indent="0">
              <a:buNone/>
            </a:pPr>
            <a:r>
              <a:rPr lang="en-US" dirty="0"/>
              <a:t> </a:t>
            </a:r>
            <a:r>
              <a:rPr lang="en-US" dirty="0" smtClean="0"/>
              <a:t>   </a:t>
            </a:r>
            <a:r>
              <a:rPr lang="en-US" sz="1400" dirty="0" smtClean="0"/>
              <a:t>Photo: Evaluating Cleft Feeding, rev. 2015 CHOA power point</a:t>
            </a:r>
          </a:p>
        </p:txBody>
      </p:sp>
      <p:sp>
        <p:nvSpPr>
          <p:cNvPr id="4" name="Slide Number Placeholder 3"/>
          <p:cNvSpPr>
            <a:spLocks noGrp="1"/>
          </p:cNvSpPr>
          <p:nvPr>
            <p:ph type="sldNum" sz="quarter" idx="10"/>
          </p:nvPr>
        </p:nvSpPr>
        <p:spPr/>
        <p:txBody>
          <a:bodyPr/>
          <a:lstStyle/>
          <a:p>
            <a:fld id="{01D945C9-0277-4107-B589-EC55ECD240BC}" type="slidenum">
              <a:rPr lang="en-US" smtClean="0">
                <a:solidFill>
                  <a:prstClr val="white">
                    <a:lumMod val="50000"/>
                  </a:prstClr>
                </a:solidFill>
              </a:rPr>
              <a:pPr/>
              <a:t>57</a:t>
            </a:fld>
            <a:endParaRPr lang="en-US" dirty="0">
              <a:solidFill>
                <a:prstClr val="white">
                  <a:lumMod val="50000"/>
                </a:prstClr>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62001" y="3048000"/>
            <a:ext cx="6263053" cy="36576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114584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Holoprosencephaly</a:t>
            </a:r>
            <a:endParaRPr lang="en-US" dirty="0"/>
          </a:p>
        </p:txBody>
      </p:sp>
      <p:sp>
        <p:nvSpPr>
          <p:cNvPr id="3" name="Content Placeholder 2"/>
          <p:cNvSpPr>
            <a:spLocks noGrp="1"/>
          </p:cNvSpPr>
          <p:nvPr>
            <p:ph idx="1"/>
          </p:nvPr>
        </p:nvSpPr>
        <p:spPr/>
        <p:txBody>
          <a:bodyPr/>
          <a:lstStyle/>
          <a:p>
            <a:r>
              <a:rPr lang="en-US" dirty="0" smtClean="0"/>
              <a:t>Monitor sodium.  May need endocrinology </a:t>
            </a:r>
          </a:p>
          <a:p>
            <a:r>
              <a:rPr lang="en-US" dirty="0" smtClean="0"/>
              <a:t>May need GT, not only for feeding problems, but access</a:t>
            </a:r>
          </a:p>
          <a:p>
            <a:r>
              <a:rPr lang="en-US" dirty="0" smtClean="0"/>
              <a:t>Weight gain is difficult</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58</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4893071"/>
      </p:ext>
    </p:extLst>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Volume goals</a:t>
            </a:r>
            <a:endParaRPr lang="en-US" dirty="0"/>
          </a:p>
        </p:txBody>
      </p:sp>
      <p:sp>
        <p:nvSpPr>
          <p:cNvPr id="3" name="Content Placeholder 2"/>
          <p:cNvSpPr>
            <a:spLocks noGrp="1"/>
          </p:cNvSpPr>
          <p:nvPr>
            <p:ph idx="1"/>
          </p:nvPr>
        </p:nvSpPr>
        <p:spPr/>
        <p:txBody>
          <a:bodyPr/>
          <a:lstStyle/>
          <a:p>
            <a:r>
              <a:rPr lang="en-US" dirty="0" smtClean="0"/>
              <a:t>At the beginning, try to be as specific as you can with the volume.  Then as baby grows well, infant led feeding.</a:t>
            </a:r>
          </a:p>
          <a:p>
            <a:r>
              <a:rPr lang="en-US" dirty="0" smtClean="0"/>
              <a:t>24 hour volume:  kcal/kg X weight= total calories</a:t>
            </a:r>
          </a:p>
          <a:p>
            <a:r>
              <a:rPr lang="en-US" dirty="0" smtClean="0"/>
              <a:t>Total calories /kcal per </a:t>
            </a:r>
            <a:r>
              <a:rPr lang="en-US" dirty="0" err="1" smtClean="0"/>
              <a:t>oz</a:t>
            </a:r>
            <a:r>
              <a:rPr lang="en-US" dirty="0" smtClean="0"/>
              <a:t>= total volume in </a:t>
            </a:r>
            <a:r>
              <a:rPr lang="en-US" dirty="0" err="1" smtClean="0"/>
              <a:t>oz</a:t>
            </a:r>
            <a:endParaRPr lang="en-US" dirty="0" smtClean="0"/>
          </a:p>
          <a:p>
            <a:r>
              <a:rPr lang="en-US" dirty="0" smtClean="0"/>
              <a:t>Total volume X 30 to obtain milliliters</a:t>
            </a:r>
          </a:p>
          <a:p>
            <a:r>
              <a:rPr lang="en-US" dirty="0" smtClean="0"/>
              <a:t>Total volume (either </a:t>
            </a:r>
            <a:r>
              <a:rPr lang="en-US" dirty="0" err="1" smtClean="0"/>
              <a:t>oz</a:t>
            </a:r>
            <a:r>
              <a:rPr lang="en-US" dirty="0" smtClean="0"/>
              <a:t> or mL)/number of feedings=volume per feeding</a:t>
            </a:r>
          </a:p>
          <a:p>
            <a:r>
              <a:rPr lang="en-US" dirty="0" smtClean="0"/>
              <a:t>New born:  at least 8 feedings.  Don’t let baby sleep more than 3.5 hours; use alarm</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59</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161420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Volume goal example - 1</a:t>
            </a:r>
            <a:endParaRPr lang="en-US" dirty="0"/>
          </a:p>
        </p:txBody>
      </p:sp>
      <p:sp>
        <p:nvSpPr>
          <p:cNvPr id="3" name="Content Placeholder 2"/>
          <p:cNvSpPr>
            <a:spLocks noGrp="1"/>
          </p:cNvSpPr>
          <p:nvPr>
            <p:ph idx="1"/>
          </p:nvPr>
        </p:nvSpPr>
        <p:spPr/>
        <p:txBody>
          <a:bodyPr/>
          <a:lstStyle/>
          <a:p>
            <a:r>
              <a:rPr lang="en-US" dirty="0" smtClean="0"/>
              <a:t>Baby’s weight 3.03 kg /6# 10.6 </a:t>
            </a:r>
            <a:r>
              <a:rPr lang="en-US" dirty="0" err="1" smtClean="0"/>
              <a:t>oz</a:t>
            </a:r>
            <a:r>
              <a:rPr lang="en-US" dirty="0" smtClean="0"/>
              <a:t>  .  7 days old.</a:t>
            </a:r>
          </a:p>
          <a:p>
            <a:r>
              <a:rPr lang="en-US" dirty="0" smtClean="0"/>
              <a:t>120 kcal/kg X 3.03 kg = 363 kcal </a:t>
            </a:r>
          </a:p>
          <a:p>
            <a:r>
              <a:rPr lang="en-US" dirty="0" smtClean="0"/>
              <a:t>363 kcal/GSG 20 kcal/</a:t>
            </a:r>
            <a:r>
              <a:rPr lang="en-US" dirty="0" err="1" smtClean="0"/>
              <a:t>oz</a:t>
            </a:r>
            <a:r>
              <a:rPr lang="en-US" dirty="0" smtClean="0"/>
              <a:t> = 18.15 </a:t>
            </a:r>
            <a:r>
              <a:rPr lang="en-US" dirty="0" err="1" smtClean="0"/>
              <a:t>oz</a:t>
            </a:r>
            <a:r>
              <a:rPr lang="en-US" dirty="0" smtClean="0"/>
              <a:t>/544 mL (180 mL/kg)</a:t>
            </a:r>
          </a:p>
          <a:p>
            <a:r>
              <a:rPr lang="en-US" dirty="0" smtClean="0"/>
              <a:t>544 mL/8 = 68 ml/feeding</a:t>
            </a:r>
          </a:p>
          <a:p>
            <a:pPr marL="0" indent="0">
              <a:buNone/>
            </a:pPr>
            <a:r>
              <a:rPr lang="en-US" dirty="0" smtClean="0"/>
              <a:t>Instruct parents:  2 </a:t>
            </a:r>
            <a:r>
              <a:rPr lang="en-US" dirty="0" err="1" smtClean="0"/>
              <a:t>oz</a:t>
            </a:r>
            <a:r>
              <a:rPr lang="en-US" dirty="0" smtClean="0"/>
              <a:t> or 60 – 70 mL/feeding X 8 feedings ( every 3 hours, start to start). </a:t>
            </a:r>
            <a:r>
              <a:rPr lang="en-US" dirty="0"/>
              <a:t> </a:t>
            </a:r>
            <a:r>
              <a:rPr lang="en-US" dirty="0" smtClean="0"/>
              <a:t>Lower end of range ,16 </a:t>
            </a:r>
            <a:r>
              <a:rPr lang="en-US" dirty="0" err="1" smtClean="0"/>
              <a:t>oz</a:t>
            </a:r>
            <a:r>
              <a:rPr lang="en-US" dirty="0" smtClean="0"/>
              <a:t>  provides 158 mL/kg and 105 kcal/kg </a:t>
            </a:r>
          </a:p>
          <a:p>
            <a:pPr marL="0" indent="0">
              <a:buNone/>
            </a:pPr>
            <a:r>
              <a:rPr lang="en-US" dirty="0" smtClean="0"/>
              <a:t> </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60</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16523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Volume goal example - 2</a:t>
            </a:r>
            <a:endParaRPr lang="en-US" dirty="0"/>
          </a:p>
        </p:txBody>
      </p:sp>
      <p:sp>
        <p:nvSpPr>
          <p:cNvPr id="3" name="Content Placeholder 2"/>
          <p:cNvSpPr>
            <a:spLocks noGrp="1"/>
          </p:cNvSpPr>
          <p:nvPr>
            <p:ph idx="1"/>
          </p:nvPr>
        </p:nvSpPr>
        <p:spPr/>
        <p:txBody>
          <a:bodyPr/>
          <a:lstStyle/>
          <a:p>
            <a:r>
              <a:rPr lang="en-US" dirty="0" smtClean="0"/>
              <a:t>Baby’s weight 3.03 kg /6# 10.6 </a:t>
            </a:r>
            <a:r>
              <a:rPr lang="en-US" dirty="0" err="1" smtClean="0"/>
              <a:t>oz</a:t>
            </a:r>
            <a:r>
              <a:rPr lang="en-US" dirty="0" smtClean="0"/>
              <a:t>  .  7 days old.</a:t>
            </a:r>
          </a:p>
          <a:p>
            <a:r>
              <a:rPr lang="en-US" dirty="0" smtClean="0"/>
              <a:t>120 kcal/kg X 3.03 kg = 363 kcal </a:t>
            </a:r>
          </a:p>
          <a:p>
            <a:r>
              <a:rPr lang="en-US" dirty="0" smtClean="0"/>
              <a:t>363 kcal/GSG 24 kcal/</a:t>
            </a:r>
            <a:r>
              <a:rPr lang="en-US" dirty="0" err="1" smtClean="0"/>
              <a:t>oz</a:t>
            </a:r>
            <a:r>
              <a:rPr lang="en-US" dirty="0" smtClean="0"/>
              <a:t> = 15.12 </a:t>
            </a:r>
            <a:r>
              <a:rPr lang="en-US" dirty="0" err="1" smtClean="0"/>
              <a:t>oz</a:t>
            </a:r>
            <a:r>
              <a:rPr lang="en-US" dirty="0" smtClean="0"/>
              <a:t>/453  mL (150 mL/kg)</a:t>
            </a:r>
          </a:p>
          <a:p>
            <a:r>
              <a:rPr lang="en-US" dirty="0" smtClean="0"/>
              <a:t>480  mL/8 = 60  ml/feeding</a:t>
            </a:r>
          </a:p>
          <a:p>
            <a:pPr marL="0" indent="0">
              <a:buNone/>
            </a:pPr>
            <a:r>
              <a:rPr lang="en-US" dirty="0" smtClean="0"/>
              <a:t>Instruct parents:  2 </a:t>
            </a:r>
            <a:r>
              <a:rPr lang="en-US" dirty="0" err="1" smtClean="0"/>
              <a:t>oz</a:t>
            </a:r>
            <a:r>
              <a:rPr lang="en-US" dirty="0" smtClean="0"/>
              <a:t> or mL/feeding X 8 feedings ( every 3 hours, start 16 </a:t>
            </a:r>
            <a:r>
              <a:rPr lang="en-US" dirty="0" err="1" smtClean="0"/>
              <a:t>oz</a:t>
            </a:r>
            <a:r>
              <a:rPr lang="en-US" dirty="0" smtClean="0"/>
              <a:t>  provides 150mL/kg and 384 kcal or 127 kcal/kg </a:t>
            </a:r>
          </a:p>
          <a:p>
            <a:pPr marL="0" indent="0">
              <a:buNone/>
            </a:pPr>
            <a:r>
              <a:rPr lang="en-US" dirty="0" smtClean="0"/>
              <a:t> </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61</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89997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Diagnosis  </a:t>
            </a:r>
            <a:endParaRPr lang="en-US" dirty="0"/>
          </a:p>
        </p:txBody>
      </p:sp>
      <p:sp>
        <p:nvSpPr>
          <p:cNvPr id="3" name="Content Placeholder 2"/>
          <p:cNvSpPr>
            <a:spLocks noGrp="1"/>
          </p:cNvSpPr>
          <p:nvPr>
            <p:ph idx="1"/>
          </p:nvPr>
        </p:nvSpPr>
        <p:spPr/>
        <p:txBody>
          <a:bodyPr/>
          <a:lstStyle/>
          <a:p>
            <a:r>
              <a:rPr lang="en-US" dirty="0"/>
              <a:t>Inadequate intake related to cleft lip/cleft palate as evidenced by poor weight </a:t>
            </a:r>
            <a:r>
              <a:rPr lang="en-US" dirty="0" smtClean="0"/>
              <a:t>gain (z score)  </a:t>
            </a:r>
            <a:r>
              <a:rPr lang="en-US" dirty="0"/>
              <a:t>and diet </a:t>
            </a:r>
            <a:r>
              <a:rPr lang="en-US" dirty="0" smtClean="0"/>
              <a:t>history</a:t>
            </a:r>
            <a:endParaRPr lang="en-US" dirty="0"/>
          </a:p>
          <a:p>
            <a:r>
              <a:rPr lang="en-US" dirty="0"/>
              <a:t>Dysphasia related to </a:t>
            </a:r>
            <a:r>
              <a:rPr lang="en-US" dirty="0" smtClean="0"/>
              <a:t>(underlying diagnosis) </a:t>
            </a:r>
            <a:r>
              <a:rPr lang="en-US" dirty="0"/>
              <a:t>as evidenced by clinical signs and symptoms and caregiver </a:t>
            </a:r>
            <a:r>
              <a:rPr lang="en-US" dirty="0" smtClean="0"/>
              <a:t>history</a:t>
            </a:r>
          </a:p>
          <a:p>
            <a:r>
              <a:rPr lang="en-US" dirty="0" smtClean="0"/>
              <a:t>Pediatric malnutrition  related to poor intake from (cleft diagnosis ) as evidenced by (growth parameter z score) </a:t>
            </a:r>
            <a:r>
              <a:rPr lang="en-US" sz="2000" dirty="0" smtClean="0"/>
              <a:t>(Mehta, NM et al 2013; Becker, PJ et al 2014)</a:t>
            </a:r>
            <a:endParaRPr lang="en-US" u="sng" dirty="0"/>
          </a:p>
          <a:p>
            <a:endParaRPr lang="en-US" sz="1400" dirty="0" smtClean="0"/>
          </a:p>
          <a:p>
            <a:r>
              <a:rPr lang="en-US" sz="1400" dirty="0" smtClean="0"/>
              <a:t>Note: Nutrition diagnosis is not used in out patient craniofacial nutrition notes.   </a:t>
            </a:r>
            <a:endParaRPr lang="en-US" sz="14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62</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464801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Intervention, Monitoring, Evaluation </a:t>
            </a:r>
            <a:endParaRPr lang="en-US" dirty="0"/>
          </a:p>
        </p:txBody>
      </p:sp>
      <p:sp>
        <p:nvSpPr>
          <p:cNvPr id="3" name="Content Placeholder 2"/>
          <p:cNvSpPr>
            <a:spLocks noGrp="1"/>
          </p:cNvSpPr>
          <p:nvPr>
            <p:ph idx="1"/>
          </p:nvPr>
        </p:nvSpPr>
        <p:spPr/>
        <p:txBody>
          <a:bodyPr/>
          <a:lstStyle/>
          <a:p>
            <a:pPr marL="0" indent="0">
              <a:buNone/>
            </a:pPr>
            <a:r>
              <a:rPr lang="en-US" dirty="0" smtClean="0"/>
              <a:t>Goals</a:t>
            </a:r>
            <a:r>
              <a:rPr lang="en-US" dirty="0" smtClean="0">
                <a:solidFill>
                  <a:schemeClr val="tx1"/>
                </a:solidFill>
              </a:rPr>
              <a:t>:  </a:t>
            </a:r>
          </a:p>
          <a:p>
            <a:pPr marL="0" indent="0">
              <a:buNone/>
            </a:pPr>
            <a:r>
              <a:rPr lang="en-US" sz="2400" b="1" dirty="0" smtClean="0">
                <a:solidFill>
                  <a:schemeClr val="tx1"/>
                </a:solidFill>
              </a:rPr>
              <a:t>1.  Quantity </a:t>
            </a:r>
            <a:endParaRPr lang="en-US" sz="2400" b="1" dirty="0" smtClean="0">
              <a:solidFill>
                <a:srgbClr val="C00000"/>
              </a:solidFill>
            </a:endParaRPr>
          </a:p>
          <a:p>
            <a:pPr marL="0" indent="0">
              <a:buNone/>
            </a:pPr>
            <a:r>
              <a:rPr lang="en-US" sz="2400" dirty="0" smtClean="0"/>
              <a:t>Evidenced by appropriate </a:t>
            </a:r>
            <a:r>
              <a:rPr lang="en-US" sz="2400" dirty="0"/>
              <a:t>weight gain : </a:t>
            </a:r>
            <a:endParaRPr lang="en-US" sz="2400" dirty="0" smtClean="0"/>
          </a:p>
          <a:p>
            <a:pPr marL="0" indent="0">
              <a:buNone/>
            </a:pPr>
            <a:r>
              <a:rPr lang="en-US" sz="2400" dirty="0"/>
              <a:t>A</a:t>
            </a:r>
            <a:r>
              <a:rPr lang="en-US" sz="2400" dirty="0" smtClean="0"/>
              <a:t>.     1 </a:t>
            </a:r>
            <a:r>
              <a:rPr lang="en-US" sz="2400" dirty="0" err="1"/>
              <a:t>oz</a:t>
            </a:r>
            <a:r>
              <a:rPr lang="en-US" sz="2400" dirty="0"/>
              <a:t>/day </a:t>
            </a:r>
            <a:r>
              <a:rPr lang="en-US" sz="2400" dirty="0" smtClean="0"/>
              <a:t> ( 30 </a:t>
            </a:r>
            <a:r>
              <a:rPr lang="en-US" sz="2400" dirty="0" err="1" smtClean="0"/>
              <a:t>gm</a:t>
            </a:r>
            <a:r>
              <a:rPr lang="en-US" sz="2400" dirty="0" smtClean="0"/>
              <a:t>/day) </a:t>
            </a:r>
            <a:endParaRPr lang="en-US" sz="2400" dirty="0"/>
          </a:p>
          <a:p>
            <a:pPr marL="0" indent="0">
              <a:buNone/>
            </a:pPr>
            <a:r>
              <a:rPr lang="en-US" sz="2400" dirty="0" smtClean="0"/>
              <a:t>B. Older </a:t>
            </a:r>
            <a:r>
              <a:rPr lang="en-US" sz="2400" dirty="0"/>
              <a:t>infant: follow own weight percentile curve. </a:t>
            </a:r>
            <a:endParaRPr lang="en-US" sz="2400" dirty="0" smtClean="0"/>
          </a:p>
          <a:p>
            <a:pPr marL="0" indent="0">
              <a:buNone/>
            </a:pPr>
            <a:r>
              <a:rPr lang="en-US" sz="2400" dirty="0" smtClean="0"/>
              <a:t>C.  Evidence of syndrome?  (dropping off </a:t>
            </a:r>
            <a:r>
              <a:rPr lang="en-US" sz="2400" dirty="0" err="1" smtClean="0"/>
              <a:t>esp</a:t>
            </a:r>
            <a:r>
              <a:rPr lang="en-US" sz="2400" dirty="0" smtClean="0"/>
              <a:t> of linear growth) </a:t>
            </a:r>
          </a:p>
          <a:p>
            <a:pPr marL="0" indent="0">
              <a:buNone/>
            </a:pPr>
            <a:r>
              <a:rPr lang="en-US" sz="2400" b="1" dirty="0" smtClean="0"/>
              <a:t>2.  Quality </a:t>
            </a:r>
            <a:endParaRPr lang="en-US" sz="2400" b="1" dirty="0"/>
          </a:p>
          <a:p>
            <a:pPr marL="0" indent="0">
              <a:buNone/>
            </a:pPr>
            <a:r>
              <a:rPr lang="en-US" sz="2400" dirty="0" smtClean="0"/>
              <a:t>Feedings </a:t>
            </a:r>
            <a:r>
              <a:rPr lang="en-US" sz="2400" dirty="0"/>
              <a:t>are a pleasant </a:t>
            </a:r>
            <a:r>
              <a:rPr lang="en-US" sz="2400" dirty="0" smtClean="0"/>
              <a:t>experience</a:t>
            </a:r>
          </a:p>
          <a:p>
            <a:pPr marL="0" indent="0">
              <a:buNone/>
            </a:pPr>
            <a:r>
              <a:rPr lang="en-US" sz="2400" b="1" dirty="0" smtClean="0"/>
              <a:t>Longer term  </a:t>
            </a:r>
            <a:r>
              <a:rPr lang="en-US" sz="2400" dirty="0" smtClean="0"/>
              <a:t>Feeding </a:t>
            </a:r>
            <a:r>
              <a:rPr lang="en-US" sz="2400" dirty="0"/>
              <a:t>and nutrition </a:t>
            </a:r>
            <a:r>
              <a:rPr lang="en-US" sz="2400" dirty="0" smtClean="0"/>
              <a:t>goal: </a:t>
            </a:r>
            <a:r>
              <a:rPr lang="en-US" sz="2400" dirty="0"/>
              <a:t>in most cases,  normal for age.</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63</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4903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Nutrition Intervention, Monitoring and Evaluation: growth in non syndromic  CL, CLCP; CP patients</a:t>
            </a:r>
            <a:endParaRPr lang="en-US" sz="2400" dirty="0"/>
          </a:p>
        </p:txBody>
      </p:sp>
      <p:sp>
        <p:nvSpPr>
          <p:cNvPr id="3" name="Content Placeholder 2"/>
          <p:cNvSpPr>
            <a:spLocks noGrp="1"/>
          </p:cNvSpPr>
          <p:nvPr>
            <p:ph idx="1"/>
          </p:nvPr>
        </p:nvSpPr>
        <p:spPr/>
        <p:txBody>
          <a:bodyPr/>
          <a:lstStyle/>
          <a:p>
            <a:r>
              <a:rPr lang="en-US" dirty="0" smtClean="0"/>
              <a:t>Two recent studies from Brazil:</a:t>
            </a:r>
          </a:p>
          <a:p>
            <a:r>
              <a:rPr lang="en-US" dirty="0" smtClean="0"/>
              <a:t>Miranda, GS, et al (2016):  under 2 years.  Prospective;  381 children.  Median weight for age and BMI growth curves below typical children, but spontaneous recovery starting 5 months of age.</a:t>
            </a:r>
          </a:p>
          <a:p>
            <a:r>
              <a:rPr lang="en-US" dirty="0" smtClean="0"/>
              <a:t>Marques, IL, et al (2015) 2 – 10 years. CLCP. Longitudinal, prospective.  360 children .  Growth was similar to typical children of both genders.</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64</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4212043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Intervention, Monitoring, Evaluation:  EBM/Breast feeding </a:t>
            </a:r>
            <a:endParaRPr lang="en-US" dirty="0"/>
          </a:p>
        </p:txBody>
      </p:sp>
      <p:sp>
        <p:nvSpPr>
          <p:cNvPr id="3" name="Content Placeholder 2"/>
          <p:cNvSpPr>
            <a:spLocks noGrp="1"/>
          </p:cNvSpPr>
          <p:nvPr>
            <p:ph idx="1"/>
          </p:nvPr>
        </p:nvSpPr>
        <p:spPr/>
        <p:txBody>
          <a:bodyPr/>
          <a:lstStyle/>
          <a:p>
            <a:r>
              <a:rPr lang="en-US" sz="2400" dirty="0" smtClean="0"/>
              <a:t>ABM Clinical Protocol #17   (</a:t>
            </a:r>
            <a:r>
              <a:rPr lang="en-US" sz="2000" dirty="0" smtClean="0"/>
              <a:t>Reilly, S, et al. 2013)</a:t>
            </a:r>
          </a:p>
          <a:p>
            <a:r>
              <a:rPr lang="en-US" sz="2400" dirty="0" smtClean="0"/>
              <a:t>Many babies with CL may be able to breast feed because the nipple tissue can help create seal.  Less so if the alveolus (gum) is involved.  </a:t>
            </a:r>
          </a:p>
          <a:p>
            <a:r>
              <a:rPr lang="en-US" sz="2400" dirty="0" smtClean="0"/>
              <a:t>CLCP/CP:  May have good latch, but with most CP babies, they are unable to create sufficient seal for negative pressure needed in the oral cavity.  </a:t>
            </a:r>
            <a:r>
              <a:rPr lang="en-US" sz="2000" dirty="0" smtClean="0"/>
              <a:t>(Gallagher, E, et al 2017)</a:t>
            </a:r>
            <a:endParaRPr lang="en-US" sz="2400" dirty="0" smtClean="0"/>
          </a:p>
          <a:p>
            <a:r>
              <a:rPr lang="en-US" sz="2400" dirty="0" smtClean="0"/>
              <a:t>CHOA feeding clinic:  try to work out plan that meets parents’ desires for breast feeding and to promote adequate </a:t>
            </a:r>
            <a:r>
              <a:rPr lang="en-US" sz="2400" dirty="0" err="1" smtClean="0"/>
              <a:t>wt</a:t>
            </a:r>
            <a:r>
              <a:rPr lang="en-US" sz="2400" dirty="0" smtClean="0"/>
              <a:t> gain, etc.</a:t>
            </a:r>
          </a:p>
          <a:p>
            <a:r>
              <a:rPr lang="en-US" sz="2400" dirty="0" smtClean="0"/>
              <a:t>CHOA: Okay </a:t>
            </a:r>
            <a:r>
              <a:rPr lang="en-US" sz="2400" dirty="0"/>
              <a:t>to breast feed after lip surgery.  Palate repair: Depends on location of repair.</a:t>
            </a:r>
          </a:p>
          <a:p>
            <a:endParaRPr lang="en-US" sz="2400" dirty="0" smtClean="0"/>
          </a:p>
          <a:p>
            <a:pPr marL="0" indent="0">
              <a:buNone/>
            </a:pPr>
            <a:endParaRPr lang="en-US" sz="2400" dirty="0" smtClean="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65</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361320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Intervention, Monitoring, and Evaluation </a:t>
            </a:r>
            <a:endParaRPr lang="en-US" dirty="0"/>
          </a:p>
        </p:txBody>
      </p:sp>
      <p:sp>
        <p:nvSpPr>
          <p:cNvPr id="3" name="Content Placeholder 2"/>
          <p:cNvSpPr>
            <a:spLocks noGrp="1"/>
          </p:cNvSpPr>
          <p:nvPr>
            <p:ph idx="1"/>
          </p:nvPr>
        </p:nvSpPr>
        <p:spPr/>
        <p:txBody>
          <a:bodyPr/>
          <a:lstStyle/>
          <a:p>
            <a:pPr marL="0" indent="0">
              <a:buNone/>
            </a:pPr>
            <a:r>
              <a:rPr lang="en-US" dirty="0"/>
              <a:t>Common interventions include:</a:t>
            </a:r>
          </a:p>
          <a:p>
            <a:r>
              <a:rPr lang="en-US" dirty="0" smtClean="0"/>
              <a:t>       Specific </a:t>
            </a:r>
            <a:r>
              <a:rPr lang="en-US" dirty="0"/>
              <a:t>volume to meet caloric goals </a:t>
            </a:r>
          </a:p>
          <a:p>
            <a:r>
              <a:rPr lang="en-US" dirty="0"/>
              <a:t>	Increasing calories per ounce of formula for lower  volume, increased needs</a:t>
            </a:r>
          </a:p>
          <a:p>
            <a:r>
              <a:rPr lang="en-US" dirty="0"/>
              <a:t>	</a:t>
            </a:r>
            <a:r>
              <a:rPr lang="en-US" dirty="0" smtClean="0"/>
              <a:t>EBM and/or trial </a:t>
            </a:r>
            <a:r>
              <a:rPr lang="en-US" dirty="0"/>
              <a:t>of change of formula </a:t>
            </a:r>
          </a:p>
          <a:p>
            <a:r>
              <a:rPr lang="en-US" dirty="0"/>
              <a:t>	Recommendations for tube feedings</a:t>
            </a:r>
          </a:p>
          <a:p>
            <a:r>
              <a:rPr lang="en-US" dirty="0"/>
              <a:t>	Normal nutrition interventions for age </a:t>
            </a:r>
            <a:r>
              <a:rPr lang="en-US" dirty="0" smtClean="0"/>
              <a:t>group </a:t>
            </a:r>
            <a:endParaRPr lang="en-US" dirty="0"/>
          </a:p>
          <a:p>
            <a:r>
              <a:rPr lang="en-US" dirty="0"/>
              <a:t>	GI referral (call PCP for referral; print website home site; call GI if work in)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66</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03834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Intervention, Monitoring and Evaluation </a:t>
            </a:r>
            <a:endParaRPr lang="en-US" dirty="0"/>
          </a:p>
        </p:txBody>
      </p:sp>
      <p:sp>
        <p:nvSpPr>
          <p:cNvPr id="3" name="Content Placeholder 2"/>
          <p:cNvSpPr>
            <a:spLocks noGrp="1"/>
          </p:cNvSpPr>
          <p:nvPr>
            <p:ph idx="1"/>
          </p:nvPr>
        </p:nvSpPr>
        <p:spPr/>
        <p:txBody>
          <a:bodyPr/>
          <a:lstStyle/>
          <a:p>
            <a:r>
              <a:rPr lang="en-US" dirty="0"/>
              <a:t>Be specific in 24 hour volume goals, volume/feeding, number of feedings/day, weight gain goals, </a:t>
            </a:r>
            <a:r>
              <a:rPr lang="en-US" dirty="0" smtClean="0"/>
              <a:t>keeping </a:t>
            </a:r>
            <a:r>
              <a:rPr lang="en-US" dirty="0"/>
              <a:t>feeding diaries, weight checks, follow up appointments, contact phone numbers.</a:t>
            </a:r>
          </a:p>
          <a:p>
            <a:r>
              <a:rPr lang="en-US" dirty="0" smtClean="0"/>
              <a:t>Other disciplines/team approach: Nurse Practitioner, Clinical </a:t>
            </a:r>
            <a:r>
              <a:rPr lang="en-US" dirty="0"/>
              <a:t>Coordinators (nurses</a:t>
            </a:r>
            <a:r>
              <a:rPr lang="en-US" dirty="0" smtClean="0"/>
              <a:t>), Administrative Assistant, Feeding therapists (OT and SLP ), Geneticists, Nutritionists, Social Workers, Schedulers, Interpreters, Dentists, Orthodontists, Dental Hygienists, Plastic Surgeons </a:t>
            </a:r>
            <a:r>
              <a:rPr lang="en-US" sz="2000" dirty="0" smtClean="0">
                <a:solidFill>
                  <a:schemeClr val="tx1"/>
                </a:solidFill>
              </a:rPr>
              <a:t>(</a:t>
            </a:r>
            <a:r>
              <a:rPr lang="en-US" sz="2000" dirty="0" err="1" smtClean="0">
                <a:solidFill>
                  <a:schemeClr val="tx1"/>
                </a:solidFill>
              </a:rPr>
              <a:t>Nahai</a:t>
            </a:r>
            <a:r>
              <a:rPr lang="en-US" sz="2000" dirty="0" smtClean="0">
                <a:solidFill>
                  <a:schemeClr val="tx1"/>
                </a:solidFill>
              </a:rPr>
              <a:t>, FR, et al, 2005; Crockett, DJ and Goudy, SL 2014) </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67</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623361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Frequently Asked Questions </a:t>
            </a:r>
            <a:endParaRPr lang="en-US" dirty="0"/>
          </a:p>
        </p:txBody>
      </p:sp>
      <p:sp>
        <p:nvSpPr>
          <p:cNvPr id="3" name="Content Placeholder 2"/>
          <p:cNvSpPr>
            <a:spLocks noGrp="1"/>
          </p:cNvSpPr>
          <p:nvPr>
            <p:ph idx="1"/>
          </p:nvPr>
        </p:nvSpPr>
        <p:spPr/>
        <p:txBody>
          <a:bodyPr/>
          <a:lstStyle/>
          <a:p>
            <a:r>
              <a:rPr lang="en-US" sz="2400" dirty="0" smtClean="0"/>
              <a:t>When to start solids</a:t>
            </a:r>
            <a:r>
              <a:rPr lang="en-US" sz="2400" dirty="0"/>
              <a:t>?  Per PCP, generally 4 – 6 months.  Okay to use spoon even with open palate</a:t>
            </a:r>
          </a:p>
          <a:p>
            <a:r>
              <a:rPr lang="en-US" sz="2400" dirty="0"/>
              <a:t>Cleft pacifier available?  No pacifier will stay in mouth without assistance </a:t>
            </a:r>
            <a:endParaRPr lang="en-US" sz="2400" dirty="0" smtClean="0"/>
          </a:p>
          <a:p>
            <a:r>
              <a:rPr lang="en-US" sz="2400" dirty="0"/>
              <a:t>When to start introducing a cup? Encourage cup use after spoon foods established, in preparation for alternative means of intake after surgery.  Surgeons do not allow bottle feeding after palate surgery.</a:t>
            </a:r>
          </a:p>
          <a:p>
            <a:r>
              <a:rPr lang="en-US" sz="2400" dirty="0"/>
              <a:t>What about feeding after surgery?  After palate surgery,  it may take up to 10 days to return to normal feeding.  Pain control.  Cup feeding</a:t>
            </a:r>
          </a:p>
          <a:p>
            <a:endParaRPr lang="en-US" sz="2400" dirty="0" smtClean="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68</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97646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Frequently Asked Questions</a:t>
            </a:r>
            <a:endParaRPr lang="en-US" dirty="0"/>
          </a:p>
        </p:txBody>
      </p:sp>
      <p:sp>
        <p:nvSpPr>
          <p:cNvPr id="3" name="Content Placeholder 2"/>
          <p:cNvSpPr>
            <a:spLocks noGrp="1"/>
          </p:cNvSpPr>
          <p:nvPr>
            <p:ph idx="1"/>
          </p:nvPr>
        </p:nvSpPr>
        <p:spPr/>
        <p:txBody>
          <a:bodyPr/>
          <a:lstStyle/>
          <a:p>
            <a:endParaRPr lang="en-US" sz="2400" dirty="0" smtClean="0">
              <a:solidFill>
                <a:schemeClr val="tx1"/>
              </a:solidFill>
            </a:endParaRPr>
          </a:p>
          <a:p>
            <a:r>
              <a:rPr lang="en-US" sz="2400" dirty="0">
                <a:solidFill>
                  <a:schemeClr val="tx1"/>
                </a:solidFill>
              </a:rPr>
              <a:t>Feeding plates ( oral appliances) have not shown to be more effective (Hooper, BA, et al 2011) </a:t>
            </a:r>
          </a:p>
          <a:p>
            <a:r>
              <a:rPr lang="en-US" sz="2400" dirty="0">
                <a:solidFill>
                  <a:schemeClr val="tx1"/>
                </a:solidFill>
              </a:rPr>
              <a:t>Are there special nutrition reminders as the infant grows? As table foods increase, </a:t>
            </a:r>
            <a:r>
              <a:rPr lang="en-US" sz="2400" dirty="0" smtClean="0">
                <a:solidFill>
                  <a:schemeClr val="tx1"/>
                </a:solidFill>
              </a:rPr>
              <a:t> limit contact time of  </a:t>
            </a:r>
            <a:r>
              <a:rPr lang="en-US" sz="2400" dirty="0">
                <a:solidFill>
                  <a:schemeClr val="tx1"/>
                </a:solidFill>
              </a:rPr>
              <a:t>simple sugars.  (Chapple, JR, and Nunn, JH ,2001) Encourage a dental home (J. Thomas, </a:t>
            </a:r>
            <a:r>
              <a:rPr lang="en-US" sz="2400" dirty="0" smtClean="0">
                <a:solidFill>
                  <a:schemeClr val="tx1"/>
                </a:solidFill>
              </a:rPr>
              <a:t>DDS)</a:t>
            </a:r>
          </a:p>
          <a:p>
            <a:r>
              <a:rPr lang="en-US" sz="2400" dirty="0" smtClean="0">
                <a:solidFill>
                  <a:schemeClr val="tx1"/>
                </a:solidFill>
              </a:rPr>
              <a:t>Role </a:t>
            </a:r>
            <a:r>
              <a:rPr lang="en-US" sz="2400" dirty="0">
                <a:solidFill>
                  <a:schemeClr val="tx1"/>
                </a:solidFill>
              </a:rPr>
              <a:t>of Folic Acid </a:t>
            </a:r>
            <a:r>
              <a:rPr lang="en-US" sz="2000" dirty="0">
                <a:solidFill>
                  <a:schemeClr val="tx1"/>
                </a:solidFill>
              </a:rPr>
              <a:t>(</a:t>
            </a:r>
            <a:r>
              <a:rPr lang="en-US" sz="2000" dirty="0" err="1">
                <a:solidFill>
                  <a:schemeClr val="tx1"/>
                </a:solidFill>
              </a:rPr>
              <a:t>Hartridge</a:t>
            </a:r>
            <a:r>
              <a:rPr lang="en-US" sz="2000" dirty="0">
                <a:solidFill>
                  <a:schemeClr val="tx1"/>
                </a:solidFill>
              </a:rPr>
              <a:t>, 1999) </a:t>
            </a:r>
            <a:r>
              <a:rPr lang="en-US" sz="2400" dirty="0">
                <a:solidFill>
                  <a:schemeClr val="tx1"/>
                </a:solidFill>
              </a:rPr>
              <a:t>. Reviewed the protective effects of folic acid on reducing the incidence of </a:t>
            </a:r>
            <a:r>
              <a:rPr lang="en-US" sz="2400" dirty="0" smtClean="0">
                <a:solidFill>
                  <a:schemeClr val="tx1"/>
                </a:solidFill>
              </a:rPr>
              <a:t>clefts</a:t>
            </a:r>
          </a:p>
          <a:p>
            <a:pPr marL="0" indent="0">
              <a:buNone/>
            </a:pPr>
            <a:r>
              <a:rPr lang="en-US" sz="2400" dirty="0">
                <a:solidFill>
                  <a:schemeClr val="tx1"/>
                </a:solidFill>
              </a:rPr>
              <a:t> </a:t>
            </a:r>
            <a:r>
              <a:rPr lang="en-US" sz="2400" dirty="0" smtClean="0">
                <a:solidFill>
                  <a:schemeClr val="tx1"/>
                </a:solidFill>
              </a:rPr>
              <a:t>     Our </a:t>
            </a:r>
            <a:r>
              <a:rPr lang="en-US" sz="2400" dirty="0">
                <a:solidFill>
                  <a:schemeClr val="tx1"/>
                </a:solidFill>
              </a:rPr>
              <a:t>geneticists  recommend  4 mg folic acid if the mother had a previously </a:t>
            </a:r>
            <a:r>
              <a:rPr lang="en-US" sz="2400" dirty="0" smtClean="0">
                <a:solidFill>
                  <a:schemeClr val="tx1"/>
                </a:solidFill>
              </a:rPr>
              <a:t> affected </a:t>
            </a:r>
            <a:r>
              <a:rPr lang="en-US" sz="2400" dirty="0">
                <a:solidFill>
                  <a:schemeClr val="tx1"/>
                </a:solidFill>
              </a:rPr>
              <a:t>pregnancy. </a:t>
            </a:r>
            <a:endParaRPr lang="en-US" sz="2400" dirty="0" smtClean="0">
              <a:solidFill>
                <a:srgbClr val="C00000"/>
              </a:solidFill>
            </a:endParaRPr>
          </a:p>
          <a:p>
            <a:pPr marL="0" indent="0">
              <a:buNone/>
            </a:pPr>
            <a:endParaRPr lang="en-US" dirty="0" smtClean="0">
              <a:solidFill>
                <a:srgbClr val="C00000"/>
              </a:solidFill>
            </a:endParaRP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69</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321334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References </a:t>
            </a:r>
            <a:endParaRPr lang="en-US" dirty="0"/>
          </a:p>
        </p:txBody>
      </p:sp>
      <p:sp>
        <p:nvSpPr>
          <p:cNvPr id="3" name="Content Placeholder 2"/>
          <p:cNvSpPr>
            <a:spLocks noGrp="1"/>
          </p:cNvSpPr>
          <p:nvPr>
            <p:ph idx="1"/>
          </p:nvPr>
        </p:nvSpPr>
        <p:spPr/>
        <p:txBody>
          <a:bodyPr/>
          <a:lstStyle/>
          <a:p>
            <a:endParaRPr lang="en-US" sz="1400" dirty="0"/>
          </a:p>
          <a:p>
            <a:r>
              <a:rPr lang="en-US" sz="1400" dirty="0" err="1"/>
              <a:t>Alperovich</a:t>
            </a:r>
            <a:r>
              <a:rPr lang="en-US" sz="1400" dirty="0"/>
              <a:t>, M., Frey, J. D., </a:t>
            </a:r>
            <a:r>
              <a:rPr lang="en-US" sz="1400" dirty="0" err="1"/>
              <a:t>Shetye</a:t>
            </a:r>
            <a:r>
              <a:rPr lang="en-US" sz="1400" dirty="0"/>
              <a:t>, P. R., Grayson, B. H., &amp; Vyas, R. M. (2016). Breast milk feeding rates in patients with cleft lip and palate at a North American Craniofacial Center. The Cleft Palate-Craniofacial Journal : Official Publication of the American Cleft Palate-Craniofacial Association, 0(0), 0–3. </a:t>
            </a:r>
            <a:r>
              <a:rPr lang="en-US" sz="1400" dirty="0">
                <a:hlinkClick r:id="rId2"/>
              </a:rPr>
              <a:t>https://</a:t>
            </a:r>
            <a:r>
              <a:rPr lang="en-US" sz="1400" dirty="0" smtClean="0">
                <a:hlinkClick r:id="rId2"/>
              </a:rPr>
              <a:t>doi.org/10.1597/15-241</a:t>
            </a:r>
            <a:endParaRPr lang="en-US" sz="1400" dirty="0" smtClean="0"/>
          </a:p>
          <a:p>
            <a:endParaRPr lang="en-US" sz="1400" dirty="0"/>
          </a:p>
          <a:p>
            <a:r>
              <a:rPr lang="en-US" sz="1400" dirty="0" err="1"/>
              <a:t>Balluff</a:t>
            </a:r>
            <a:r>
              <a:rPr lang="en-US" sz="1400" dirty="0"/>
              <a:t> MA. (1986). Nutritional needs of an infant or child with a cleft lip or palate. Ear Nose and Throat Journal, 65(7), 311–315</a:t>
            </a:r>
            <a:r>
              <a:rPr lang="en-US" sz="1400" dirty="0" smtClean="0"/>
              <a:t>.</a:t>
            </a:r>
          </a:p>
          <a:p>
            <a:endParaRPr lang="en-US" sz="1400" dirty="0"/>
          </a:p>
          <a:p>
            <a:r>
              <a:rPr lang="en-US" sz="1400" dirty="0"/>
              <a:t>Becker, P. J., </a:t>
            </a:r>
            <a:r>
              <a:rPr lang="en-US" sz="1400" dirty="0" err="1"/>
              <a:t>Nieman</a:t>
            </a:r>
            <a:r>
              <a:rPr lang="en-US" sz="1400" dirty="0"/>
              <a:t> Carney, L., </a:t>
            </a:r>
            <a:r>
              <a:rPr lang="en-US" sz="1400" dirty="0" err="1"/>
              <a:t>Corkins</a:t>
            </a:r>
            <a:r>
              <a:rPr lang="en-US" sz="1400" dirty="0"/>
              <a:t>, M. R., </a:t>
            </a:r>
            <a:r>
              <a:rPr lang="en-US" sz="1400" dirty="0" err="1"/>
              <a:t>Monczka</a:t>
            </a:r>
            <a:r>
              <a:rPr lang="en-US" sz="1400" dirty="0"/>
              <a:t>, J., Smith, E., Smith, S. E., … White, J. V. (2014). Consensus statement of the academy of nutrition and dietetics/</a:t>
            </a:r>
            <a:r>
              <a:rPr lang="en-US" sz="1400" dirty="0" err="1"/>
              <a:t>american</a:t>
            </a:r>
            <a:r>
              <a:rPr lang="en-US" sz="1400" dirty="0"/>
              <a:t> society for parenteral and enteral nutrition: Indicators recommended for the identification and documentation of pediatric malnutrition (Undernutrition). Journal of the Academy of Nutrition and Dietetics, 114(12), 1988–2000. </a:t>
            </a:r>
            <a:r>
              <a:rPr lang="en-US" sz="1400" dirty="0">
                <a:hlinkClick r:id="rId3"/>
              </a:rPr>
              <a:t>https://</a:t>
            </a:r>
            <a:r>
              <a:rPr lang="en-US" sz="1400" dirty="0" smtClean="0">
                <a:hlinkClick r:id="rId3"/>
              </a:rPr>
              <a:t>doi.org/10.1016/j.jand.2014.08.026</a:t>
            </a:r>
            <a:endParaRPr lang="en-US" sz="1400" dirty="0" smtClean="0"/>
          </a:p>
          <a:p>
            <a:endParaRPr lang="en-US" sz="1400" dirty="0"/>
          </a:p>
          <a:p>
            <a:r>
              <a:rPr lang="en-US" sz="1400" dirty="0" err="1"/>
              <a:t>Bessell</a:t>
            </a:r>
            <a:r>
              <a:rPr lang="en-US" sz="1400" dirty="0"/>
              <a:t>, A., Hooper, L., </a:t>
            </a:r>
            <a:r>
              <a:rPr lang="en-US" sz="1400" dirty="0" err="1"/>
              <a:t>Wc</a:t>
            </a:r>
            <a:r>
              <a:rPr lang="en-US" sz="1400" dirty="0"/>
              <a:t>, S., Reilly, S., Reid, J., &amp; Am, G. (2011). Feeding interventions for growth and development in infants with cleft lip , cleft palate or cleft lip and palate ( Review ), (2). Retrieved from http://www.ncbi.nlm.nih.gov/pubmed/21328261</a:t>
            </a:r>
          </a:p>
          <a:p>
            <a:endParaRPr lang="en-US" sz="14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70</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489167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References</a:t>
            </a:r>
            <a:endParaRPr lang="en-US" dirty="0"/>
          </a:p>
        </p:txBody>
      </p:sp>
      <p:sp>
        <p:nvSpPr>
          <p:cNvPr id="3" name="Content Placeholder 2"/>
          <p:cNvSpPr>
            <a:spLocks noGrp="1"/>
          </p:cNvSpPr>
          <p:nvPr>
            <p:ph idx="1"/>
          </p:nvPr>
        </p:nvSpPr>
        <p:spPr>
          <a:xfrm>
            <a:off x="457200" y="1371600"/>
            <a:ext cx="8229600" cy="5334000"/>
          </a:xfrm>
        </p:spPr>
        <p:txBody>
          <a:bodyPr/>
          <a:lstStyle/>
          <a:p>
            <a:endParaRPr lang="en-US" sz="1400" dirty="0"/>
          </a:p>
          <a:p>
            <a:r>
              <a:rPr lang="en-US" sz="1400" dirty="0"/>
              <a:t>Chapple, J. R., &amp; Nunn, J. H. (2001). The oral health of children with clefts of the lip, palate, or both. The Cleft Palate-Craniofacial Journal : Official Publication of the American Cleft Palate-Craniofacial Association, 38(5), 525–528. </a:t>
            </a:r>
            <a:r>
              <a:rPr lang="en-US" sz="1400" dirty="0">
                <a:hlinkClick r:id="rId2"/>
              </a:rPr>
              <a:t>https://</a:t>
            </a:r>
            <a:r>
              <a:rPr lang="en-US" sz="1400" dirty="0" smtClean="0">
                <a:hlinkClick r:id="rId2"/>
              </a:rPr>
              <a:t>doi.org/10.1597/1545-1569(2001)038&lt;0525:TOHOCW&gt;2.0.CO;2</a:t>
            </a:r>
            <a:endParaRPr lang="en-US" sz="1400" dirty="0" smtClean="0"/>
          </a:p>
          <a:p>
            <a:endParaRPr lang="en-US" sz="1400" dirty="0"/>
          </a:p>
          <a:p>
            <a:r>
              <a:rPr lang="en-US" sz="1400" dirty="0"/>
              <a:t>Crockett, D. J., &amp; Goudy, S. L. (2014). Cleft lip and palate. Facial Plastic Surgery Clinics of North America. </a:t>
            </a:r>
            <a:r>
              <a:rPr lang="en-US" sz="1400" dirty="0">
                <a:hlinkClick r:id="rId3"/>
              </a:rPr>
              <a:t>https://</a:t>
            </a:r>
            <a:r>
              <a:rPr lang="en-US" sz="1400" dirty="0" smtClean="0">
                <a:hlinkClick r:id="rId3"/>
              </a:rPr>
              <a:t>doi.org/10.1016/j.fsc.2014.07.002</a:t>
            </a:r>
            <a:endParaRPr lang="en-US" sz="1400" dirty="0" smtClean="0"/>
          </a:p>
          <a:p>
            <a:endParaRPr lang="en-US" sz="1400" dirty="0"/>
          </a:p>
          <a:p>
            <a:r>
              <a:rPr lang="en-US" sz="1400" dirty="0"/>
              <a:t>Foundation, C. (2009). Feeding your Baby Cleft Palate Foundation.pdf</a:t>
            </a:r>
            <a:r>
              <a:rPr lang="en-US" sz="1400" dirty="0" smtClean="0"/>
              <a:t>.</a:t>
            </a:r>
          </a:p>
          <a:p>
            <a:endParaRPr lang="en-US" sz="1400" dirty="0"/>
          </a:p>
          <a:p>
            <a:r>
              <a:rPr lang="en-US" sz="1400" dirty="0"/>
              <a:t>Fox-Lewis, A. (2011). A technique for nurses to use when educating families about cleft nutrition. Nursing Children and Young People, 23(4), 28–9. </a:t>
            </a:r>
            <a:r>
              <a:rPr lang="en-US" sz="1400" dirty="0">
                <a:hlinkClick r:id="rId4"/>
              </a:rPr>
              <a:t>https://</a:t>
            </a:r>
            <a:r>
              <a:rPr lang="en-US" sz="1400" dirty="0" smtClean="0">
                <a:hlinkClick r:id="rId4"/>
              </a:rPr>
              <a:t>doi.org/10.7748/ncyp2011.05.23.4.28.c8489</a:t>
            </a:r>
            <a:endParaRPr lang="en-US" sz="1400" dirty="0" smtClean="0"/>
          </a:p>
          <a:p>
            <a:endParaRPr lang="en-US" sz="1400" dirty="0"/>
          </a:p>
          <a:p>
            <a:r>
              <a:rPr lang="en-US" sz="1400" dirty="0"/>
              <a:t>Gallagher, Emily; </a:t>
            </a:r>
            <a:r>
              <a:rPr lang="en-US" sz="1400" dirty="0" err="1"/>
              <a:t>Mckinney</a:t>
            </a:r>
            <a:r>
              <a:rPr lang="en-US" sz="1400" dirty="0"/>
              <a:t>, Christy; Glass, R. (2017). Promoting Breast Milk Nutrition in Infants with Cleft Lip and/or Palate Letter to the Editor. Advances in Neonatal Care, 17(No 2), pp 79-80</a:t>
            </a:r>
            <a:r>
              <a:rPr lang="en-US" sz="1400" dirty="0" smtClean="0"/>
              <a:t>.</a:t>
            </a:r>
          </a:p>
          <a:p>
            <a:endParaRPr lang="en-US" sz="1400" dirty="0"/>
          </a:p>
          <a:p>
            <a:r>
              <a:rPr lang="en-US" sz="1400" dirty="0"/>
              <a:t>Genetics Home Reference </a:t>
            </a:r>
            <a:r>
              <a:rPr lang="en-US" sz="1400" dirty="0">
                <a:hlinkClick r:id="rId5"/>
              </a:rPr>
              <a:t>https://ghr.nlm.nih.gov</a:t>
            </a:r>
            <a:r>
              <a:rPr lang="en-US" sz="1400" dirty="0" smtClean="0">
                <a:hlinkClick r:id="rId5"/>
              </a:rPr>
              <a:t>/</a:t>
            </a:r>
            <a:endParaRPr lang="en-US" sz="1400" dirty="0" smtClean="0"/>
          </a:p>
          <a:p>
            <a:endParaRPr lang="en-US" sz="1400" dirty="0"/>
          </a:p>
          <a:p>
            <a:pPr marL="304800" indent="-304800"/>
            <a:r>
              <a:rPr lang="en-US" sz="1400" dirty="0" err="1"/>
              <a:t>Giardino</a:t>
            </a:r>
            <a:r>
              <a:rPr lang="en-US" sz="1400" dirty="0"/>
              <a:t>, G., </a:t>
            </a:r>
            <a:r>
              <a:rPr lang="en-US" sz="1400" dirty="0" err="1"/>
              <a:t>Cirillo</a:t>
            </a:r>
            <a:r>
              <a:rPr lang="en-US" sz="1400" dirty="0"/>
              <a:t>, E., </a:t>
            </a:r>
            <a:r>
              <a:rPr lang="en-US" sz="1400" dirty="0" err="1"/>
              <a:t>Maio</a:t>
            </a:r>
            <a:r>
              <a:rPr lang="en-US" sz="1400" dirty="0"/>
              <a:t>, F., Gallo, V., Esposito, T., </a:t>
            </a:r>
            <a:r>
              <a:rPr lang="en-US" sz="1400" dirty="0" err="1"/>
              <a:t>Naddei</a:t>
            </a:r>
            <a:r>
              <a:rPr lang="en-US" sz="1400" dirty="0"/>
              <a:t>, R., … </a:t>
            </a:r>
            <a:r>
              <a:rPr lang="en-US" sz="1400" dirty="0" err="1"/>
              <a:t>Pignata</a:t>
            </a:r>
            <a:r>
              <a:rPr lang="en-US" sz="1400" dirty="0"/>
              <a:t>, C. (2014). Gastrointestinal involvement in patients affected with 22q11.2 deletion syndrome. </a:t>
            </a:r>
            <a:r>
              <a:rPr lang="en-US" sz="1400" i="1" dirty="0"/>
              <a:t>Scandinavian Journal of Gastroenterology</a:t>
            </a:r>
            <a:r>
              <a:rPr lang="en-US" sz="1400" dirty="0"/>
              <a:t>, </a:t>
            </a:r>
            <a:r>
              <a:rPr lang="en-US" sz="1400" i="1" dirty="0"/>
              <a:t>49</a:t>
            </a:r>
            <a:r>
              <a:rPr lang="en-US" sz="1400" dirty="0"/>
              <a:t>(3), </a:t>
            </a:r>
            <a:r>
              <a:rPr lang="en-US" sz="1400" dirty="0" smtClean="0"/>
              <a:t>274–279 abstract. </a:t>
            </a:r>
            <a:r>
              <a:rPr lang="en-US" sz="1400" dirty="0"/>
              <a:t>https://doi.org/10.3109/00365521.2013.855814</a:t>
            </a:r>
          </a:p>
          <a:p>
            <a:endParaRPr lang="en-US" sz="1400" dirty="0"/>
          </a:p>
          <a:p>
            <a:endParaRPr lang="en-US" sz="14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71</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891059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References</a:t>
            </a:r>
            <a:endParaRPr lang="en-US" dirty="0"/>
          </a:p>
        </p:txBody>
      </p:sp>
      <p:sp>
        <p:nvSpPr>
          <p:cNvPr id="3" name="Content Placeholder 2"/>
          <p:cNvSpPr>
            <a:spLocks noGrp="1"/>
          </p:cNvSpPr>
          <p:nvPr>
            <p:ph idx="1"/>
          </p:nvPr>
        </p:nvSpPr>
        <p:spPr/>
        <p:txBody>
          <a:bodyPr/>
          <a:lstStyle/>
          <a:p>
            <a:r>
              <a:rPr lang="en-US" sz="1400" dirty="0" err="1"/>
              <a:t>Hartridge</a:t>
            </a:r>
            <a:r>
              <a:rPr lang="en-US" sz="1400" dirty="0"/>
              <a:t>, T., </a:t>
            </a:r>
            <a:r>
              <a:rPr lang="en-US" sz="1400" dirty="0" err="1"/>
              <a:t>Illing</a:t>
            </a:r>
            <a:r>
              <a:rPr lang="en-US" sz="1400" dirty="0"/>
              <a:t>, H. M., &amp; Sandy, J. R. (1999). The role of folic acid in oral </a:t>
            </a:r>
            <a:r>
              <a:rPr lang="en-US" sz="1400" dirty="0" err="1"/>
              <a:t>clefting</a:t>
            </a:r>
            <a:r>
              <a:rPr lang="en-US" sz="1400" dirty="0"/>
              <a:t>. British Journal of Orthodontics. </a:t>
            </a:r>
            <a:r>
              <a:rPr lang="en-US" sz="1400" dirty="0">
                <a:hlinkClick r:id="rId2"/>
              </a:rPr>
              <a:t>https://</a:t>
            </a:r>
            <a:r>
              <a:rPr lang="en-US" sz="1400" dirty="0" smtClean="0">
                <a:hlinkClick r:id="rId2"/>
              </a:rPr>
              <a:t>doi.org/10.1093/ortho/26.2.115</a:t>
            </a:r>
            <a:endParaRPr lang="en-US" sz="1400" dirty="0" smtClean="0"/>
          </a:p>
          <a:p>
            <a:endParaRPr lang="en-US" sz="1400" dirty="0"/>
          </a:p>
          <a:p>
            <a:r>
              <a:rPr lang="en-US" sz="1400" dirty="0"/>
              <a:t>Kaye, A., </a:t>
            </a:r>
            <a:r>
              <a:rPr lang="en-US" sz="1400" dirty="0" err="1"/>
              <a:t>Thaete</a:t>
            </a:r>
            <a:r>
              <a:rPr lang="en-US" sz="1400" dirty="0"/>
              <a:t>, K., Snell, A., </a:t>
            </a:r>
            <a:r>
              <a:rPr lang="en-US" sz="1400" dirty="0" err="1"/>
              <a:t>Chesser</a:t>
            </a:r>
            <a:r>
              <a:rPr lang="en-US" sz="1400" dirty="0"/>
              <a:t>, C., </a:t>
            </a:r>
            <a:r>
              <a:rPr lang="en-US" sz="1400" dirty="0" err="1"/>
              <a:t>Goldak</a:t>
            </a:r>
            <a:r>
              <a:rPr lang="en-US" sz="1400" dirty="0"/>
              <a:t>, C., &amp; Huff, H. (2017). Initial nutritional assessment of infants with cleft lip and/or palate: Interventions and return to birth weight. Cleft Palate-Craniofacial Journal, 54(2), 127–136. </a:t>
            </a:r>
            <a:r>
              <a:rPr lang="en-US" sz="1400" dirty="0">
                <a:hlinkClick r:id="rId3"/>
              </a:rPr>
              <a:t>https://</a:t>
            </a:r>
            <a:r>
              <a:rPr lang="en-US" sz="1400" dirty="0" smtClean="0">
                <a:hlinkClick r:id="rId3"/>
              </a:rPr>
              <a:t>doi.org/10.1597/15-163</a:t>
            </a:r>
            <a:endParaRPr lang="en-US" sz="1400" dirty="0" smtClean="0"/>
          </a:p>
          <a:p>
            <a:endParaRPr lang="en-US" sz="1400" dirty="0"/>
          </a:p>
          <a:p>
            <a:r>
              <a:rPr lang="en-US" sz="1400" dirty="0"/>
              <a:t>Marques, I. L., </a:t>
            </a:r>
            <a:r>
              <a:rPr lang="en-US" sz="1400" dirty="0" err="1"/>
              <a:t>Nackashi</a:t>
            </a:r>
            <a:r>
              <a:rPr lang="en-US" sz="1400" dirty="0"/>
              <a:t>, J. A., </a:t>
            </a:r>
            <a:r>
              <a:rPr lang="en-US" sz="1400" dirty="0" err="1"/>
              <a:t>Borgo</a:t>
            </a:r>
            <a:r>
              <a:rPr lang="en-US" sz="1400" dirty="0"/>
              <a:t>, H. C., </a:t>
            </a:r>
            <a:r>
              <a:rPr lang="en-US" sz="1400" dirty="0" err="1"/>
              <a:t>Martinelli</a:t>
            </a:r>
            <a:r>
              <a:rPr lang="en-US" sz="1400" dirty="0"/>
              <a:t>, A. P. M. C., </a:t>
            </a:r>
            <a:r>
              <a:rPr lang="en-US" sz="1400" dirty="0" err="1"/>
              <a:t>Pegoraro-Krook</a:t>
            </a:r>
            <a:r>
              <a:rPr lang="en-US" sz="1400" dirty="0"/>
              <a:t>, M. I., Williams, W. N., … Shuster, J. (2009). Longitudinal study of growth of children with unilateral cleft-lip palate from birth to two years of age. The Cleft Palate-Craniofacial Journal : Official Publication of the American Cleft Palate-Craniofacial Association, 46(6), 603–9. </a:t>
            </a:r>
            <a:r>
              <a:rPr lang="en-US" sz="1400" dirty="0">
                <a:hlinkClick r:id="rId4"/>
              </a:rPr>
              <a:t>https://</a:t>
            </a:r>
            <a:r>
              <a:rPr lang="en-US" sz="1400" dirty="0" smtClean="0">
                <a:hlinkClick r:id="rId4"/>
              </a:rPr>
              <a:t>doi.org/10.1597/08-105.1</a:t>
            </a:r>
            <a:endParaRPr lang="en-US" sz="1400" dirty="0" smtClean="0"/>
          </a:p>
          <a:p>
            <a:endParaRPr lang="en-US" sz="1400" dirty="0"/>
          </a:p>
          <a:p>
            <a:r>
              <a:rPr lang="en-US" sz="1400" dirty="0"/>
              <a:t>Mehta, N. M., </a:t>
            </a:r>
            <a:r>
              <a:rPr lang="en-US" sz="1400" dirty="0" err="1"/>
              <a:t>Corkins</a:t>
            </a:r>
            <a:r>
              <a:rPr lang="en-US" sz="1400" dirty="0"/>
              <a:t>, M. R., Lyman, B., Malone, A., </a:t>
            </a:r>
            <a:r>
              <a:rPr lang="en-US" sz="1400" dirty="0" err="1"/>
              <a:t>Goday</a:t>
            </a:r>
            <a:r>
              <a:rPr lang="en-US" sz="1400" dirty="0"/>
              <a:t>, P. S., Carney, L., … </a:t>
            </a:r>
            <a:r>
              <a:rPr lang="en-US" sz="1400" dirty="0" err="1"/>
              <a:t>Schwenk</a:t>
            </a:r>
            <a:r>
              <a:rPr lang="en-US" sz="1400" dirty="0"/>
              <a:t>, W. F. (2013). Defining pediatric malnutrition: A paradigm shift toward etiology-related definitions. Journal of Parenteral and Enteral Nutrition, 37(4), 460–481. </a:t>
            </a:r>
            <a:r>
              <a:rPr lang="en-US" sz="1400" dirty="0">
                <a:hlinkClick r:id="rId5"/>
              </a:rPr>
              <a:t>https://</a:t>
            </a:r>
            <a:r>
              <a:rPr lang="en-US" sz="1400" dirty="0" smtClean="0">
                <a:hlinkClick r:id="rId5"/>
              </a:rPr>
              <a:t>doi.org/10.1177/0148607113479972</a:t>
            </a:r>
            <a:endParaRPr lang="en-US" sz="1400" dirty="0" smtClean="0"/>
          </a:p>
          <a:p>
            <a:endParaRPr lang="en-US" sz="1400" dirty="0"/>
          </a:p>
          <a:p>
            <a:r>
              <a:rPr lang="en-US" sz="1400" dirty="0"/>
              <a:t>Miranda, G. S., Marques, I. L., de Barros, S. P., Arena, E. P., &amp; de Souza, L. (2016). Weight, Length, and Body Mass Index Growth of Children Under 2 Years of Age With Cleft Lip and Palate. The Cleft Palate-Craniofacial Journal : Official Publication of the American Cleft Palate-Craniofacial Association, 53(3), 264–71. https://doi.org/10.1597/14-003</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72</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09532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References </a:t>
            </a:r>
            <a:endParaRPr lang="en-US" dirty="0"/>
          </a:p>
        </p:txBody>
      </p:sp>
      <p:sp>
        <p:nvSpPr>
          <p:cNvPr id="3" name="Content Placeholder 2"/>
          <p:cNvSpPr>
            <a:spLocks noGrp="1"/>
          </p:cNvSpPr>
          <p:nvPr>
            <p:ph idx="1"/>
          </p:nvPr>
        </p:nvSpPr>
        <p:spPr/>
        <p:txBody>
          <a:bodyPr/>
          <a:lstStyle/>
          <a:p>
            <a:r>
              <a:rPr lang="en-US" sz="1400" dirty="0" err="1"/>
              <a:t>Nahai</a:t>
            </a:r>
            <a:r>
              <a:rPr lang="en-US" sz="1400" dirty="0"/>
              <a:t>, F. R., Williams, J. K., Burstein, F. D., Martin, J., &amp; Thomas, J. (2005). The Management of Cleft Lip and Palate: Pathways for Treatment and Longitudinal Assessment. Seminars in Plastic Surgery, 19(4), 275–285. </a:t>
            </a:r>
            <a:r>
              <a:rPr lang="en-US" sz="1400" dirty="0">
                <a:hlinkClick r:id="rId2"/>
              </a:rPr>
              <a:t>https://</a:t>
            </a:r>
            <a:r>
              <a:rPr lang="en-US" sz="1400" dirty="0" smtClean="0">
                <a:hlinkClick r:id="rId2"/>
              </a:rPr>
              <a:t>doi.org/10.1055/s-2005-925900</a:t>
            </a:r>
            <a:endParaRPr lang="en-US" sz="1400" dirty="0" smtClean="0"/>
          </a:p>
          <a:p>
            <a:endParaRPr lang="en-US" sz="1400" dirty="0"/>
          </a:p>
          <a:p>
            <a:r>
              <a:rPr lang="en-US" sz="1400" dirty="0"/>
              <a:t>Reilly, S., Reid, J., Skeat, J., Cahir, P., Mei, C., &amp; </a:t>
            </a:r>
            <a:r>
              <a:rPr lang="en-US" sz="1400" dirty="0" err="1"/>
              <a:t>Bunik</a:t>
            </a:r>
            <a:r>
              <a:rPr lang="en-US" sz="1400" dirty="0"/>
              <a:t>, and the Academy of </a:t>
            </a:r>
            <a:r>
              <a:rPr lang="en-US" sz="1400" dirty="0" err="1"/>
              <a:t>Breastfee</a:t>
            </a:r>
            <a:r>
              <a:rPr lang="en-US" sz="1400" dirty="0"/>
              <a:t>, M. (2013). ABM Clinical Protocol #17: Guidelines for Breastfeeding Infants with Cleft Lip, Cleft Palate, or Cleft Lip and Palate, Revised 2013. Breastfeeding Medicine, 8(4), 349–353. </a:t>
            </a:r>
            <a:r>
              <a:rPr lang="en-US" sz="1400" dirty="0">
                <a:hlinkClick r:id="rId3"/>
              </a:rPr>
              <a:t>https://</a:t>
            </a:r>
            <a:r>
              <a:rPr lang="en-US" sz="1400" dirty="0" smtClean="0">
                <a:hlinkClick r:id="rId3"/>
              </a:rPr>
              <a:t>doi.org/10.1089/bfm.2013.9988</a:t>
            </a:r>
            <a:endParaRPr lang="en-US" sz="1400" dirty="0" smtClean="0"/>
          </a:p>
          <a:p>
            <a:endParaRPr lang="en-US" sz="1400" dirty="0"/>
          </a:p>
          <a:p>
            <a:r>
              <a:rPr lang="en-US" sz="1400" dirty="0"/>
              <a:t>Riski, J. E. (2007). Feeding the Infant Born With Cleft Lip / Palate : A Literature Review. Perspectives on Swallowing and Swallowing Disorders, (October), 12–17.</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73</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736703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Tool </a:t>
            </a:r>
            <a:endParaRPr lang="en-US" dirty="0"/>
          </a:p>
        </p:txBody>
      </p:sp>
      <p:sp>
        <p:nvSpPr>
          <p:cNvPr id="3" name="Content Placeholder 2"/>
          <p:cNvSpPr>
            <a:spLocks noGrp="1"/>
          </p:cNvSpPr>
          <p:nvPr>
            <p:ph idx="1"/>
          </p:nvPr>
        </p:nvSpPr>
        <p:spPr/>
        <p:txBody>
          <a:bodyPr/>
          <a:lstStyle/>
          <a:p>
            <a:r>
              <a:rPr lang="en-US" dirty="0" smtClean="0"/>
              <a:t>Regain birth weight? </a:t>
            </a:r>
          </a:p>
          <a:p>
            <a:r>
              <a:rPr lang="en-US" dirty="0" smtClean="0"/>
              <a:t>Gaining appropriately?</a:t>
            </a:r>
          </a:p>
          <a:p>
            <a:r>
              <a:rPr lang="en-US" dirty="0" smtClean="0"/>
              <a:t>Looks good- arms, thighs</a:t>
            </a:r>
          </a:p>
          <a:p>
            <a:r>
              <a:rPr lang="en-US" dirty="0" smtClean="0"/>
              <a:t>1/10/100:  Gain 1 </a:t>
            </a:r>
            <a:r>
              <a:rPr lang="en-US" dirty="0" err="1" smtClean="0"/>
              <a:t>oz</a:t>
            </a:r>
            <a:r>
              <a:rPr lang="en-US" dirty="0" smtClean="0"/>
              <a:t>/day, 10# for surgery, 100 ml/kg or 100 kcal/kg </a:t>
            </a:r>
          </a:p>
          <a:p>
            <a:r>
              <a:rPr lang="en-US" dirty="0" smtClean="0"/>
              <a:t>Bottle resources</a:t>
            </a:r>
          </a:p>
          <a:p>
            <a:r>
              <a:rPr lang="en-US" dirty="0" smtClean="0"/>
              <a:t>Transportation access</a:t>
            </a:r>
          </a:p>
          <a:p>
            <a:r>
              <a:rPr lang="en-US" dirty="0" smtClean="0"/>
              <a:t>Presence of reflux</a:t>
            </a:r>
          </a:p>
          <a:p>
            <a:r>
              <a:rPr lang="en-US" dirty="0" smtClean="0"/>
              <a:t>Length of feedings, number of wet diapers, bowel movements</a:t>
            </a:r>
          </a:p>
          <a:p>
            <a:pPr marL="0" indent="0">
              <a:buNone/>
            </a:pPr>
            <a:endParaRPr lang="en-US" dirty="0" smtClean="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74</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0195190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Tool, continued </a:t>
            </a:r>
            <a:endParaRPr lang="en-US" dirty="0"/>
          </a:p>
        </p:txBody>
      </p:sp>
      <p:sp>
        <p:nvSpPr>
          <p:cNvPr id="3" name="Content Placeholder 2"/>
          <p:cNvSpPr>
            <a:spLocks noGrp="1"/>
          </p:cNvSpPr>
          <p:nvPr>
            <p:ph idx="1"/>
          </p:nvPr>
        </p:nvSpPr>
        <p:spPr/>
        <p:txBody>
          <a:bodyPr/>
          <a:lstStyle/>
          <a:p>
            <a:r>
              <a:rPr lang="en-US" dirty="0" smtClean="0"/>
              <a:t>Plugged into a craniofacial center?</a:t>
            </a:r>
          </a:p>
          <a:p>
            <a:r>
              <a:rPr lang="en-US" dirty="0" smtClean="0"/>
              <a:t>Quality of feedings?</a:t>
            </a:r>
          </a:p>
          <a:p>
            <a:r>
              <a:rPr lang="en-US" dirty="0" smtClean="0"/>
              <a:t>Teenage mom/immature mom/special needs mom</a:t>
            </a:r>
            <a:endParaRPr lang="en-US" dirty="0"/>
          </a:p>
          <a:p>
            <a:endParaRPr lang="en-US" dirty="0" smtClean="0"/>
          </a:p>
          <a:p>
            <a:endParaRPr lang="en-US" dirty="0" smtClean="0"/>
          </a:p>
          <a:p>
            <a:pPr marL="0" indent="0">
              <a:buNone/>
            </a:pPr>
            <a:r>
              <a:rPr lang="en-US" dirty="0" smtClean="0"/>
              <a:t>Call PCP if weight poor or quality of feedings are poor </a:t>
            </a: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solidFill>
                  <a:prstClr val="white">
                    <a:lumMod val="50000"/>
                  </a:prstClr>
                </a:solidFill>
              </a:rPr>
              <a:pPr>
                <a:defRPr/>
              </a:pPr>
              <a:t>75</a:t>
            </a:fld>
            <a:endParaRPr lang="en-US" dirty="0">
              <a:solidFill>
                <a:prstClr val="white">
                  <a:lumMod val="50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6465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Children's Theme">
  <a:themeElements>
    <a:clrScheme name="Children's Template #2">
      <a:dk1>
        <a:sysClr val="windowText" lastClr="000000"/>
      </a:dk1>
      <a:lt1>
        <a:sysClr val="window" lastClr="FFFFFF"/>
      </a:lt1>
      <a:dk2>
        <a:srgbClr val="1F497D"/>
      </a:dk2>
      <a:lt2>
        <a:srgbClr val="EEECE1"/>
      </a:lt2>
      <a:accent1>
        <a:srgbClr val="54BCEB"/>
      </a:accent1>
      <a:accent2>
        <a:srgbClr val="0070C0"/>
      </a:accent2>
      <a:accent3>
        <a:srgbClr val="7AC143"/>
      </a:accent3>
      <a:accent4>
        <a:srgbClr val="AD208E"/>
      </a:accent4>
      <a:accent5>
        <a:srgbClr val="FFCF01"/>
      </a:accent5>
      <a:accent6>
        <a:srgbClr val="F08B1D"/>
      </a:accent6>
      <a:hlink>
        <a:srgbClr val="0070C0"/>
      </a:hlink>
      <a:folHlink>
        <a:srgbClr val="800080"/>
      </a:folHlink>
    </a:clrScheme>
    <a:fontScheme name="Children's Template for Board Presentations">
      <a:majorFont>
        <a:latin typeface="Arial Rounded MT Bold"/>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1C24"/>
        </a:solidFill>
        <a:ln>
          <a:solidFill>
            <a:srgbClr val="ED1C2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hildrens_External_blue">
  <a:themeElements>
    <a:clrScheme name="">
      <a:dk1>
        <a:srgbClr val="000000"/>
      </a:dk1>
      <a:lt1>
        <a:srgbClr val="FFFFFF"/>
      </a:lt1>
      <a:dk2>
        <a:srgbClr val="000000"/>
      </a:dk2>
      <a:lt2>
        <a:srgbClr val="808080"/>
      </a:lt2>
      <a:accent1>
        <a:srgbClr val="325C3C"/>
      </a:accent1>
      <a:accent2>
        <a:srgbClr val="093678"/>
      </a:accent2>
      <a:accent3>
        <a:srgbClr val="FFFFFF"/>
      </a:accent3>
      <a:accent4>
        <a:srgbClr val="000000"/>
      </a:accent4>
      <a:accent5>
        <a:srgbClr val="ADB5AF"/>
      </a:accent5>
      <a:accent6>
        <a:srgbClr val="07306C"/>
      </a:accent6>
      <a:hlink>
        <a:srgbClr val="5C1C49"/>
      </a:hlink>
      <a:folHlink>
        <a:srgbClr val="B50C00"/>
      </a:folHlink>
    </a:clrScheme>
    <a:fontScheme name="Childrens_External_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hildrens_External_blu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ildrens_External_blu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ildrens_External_blu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ildrens_External_blu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ildrens_External_blu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ildrens_External_blu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ildrens_External_blu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xternal template PowerPoint1">
  <a:themeElements>
    <a:clrScheme name="">
      <a:dk1>
        <a:srgbClr val="FFFFFF"/>
      </a:dk1>
      <a:lt1>
        <a:srgbClr val="056AA6"/>
      </a:lt1>
      <a:dk2>
        <a:srgbClr val="1F1083"/>
      </a:dk2>
      <a:lt2>
        <a:srgbClr val="F00235"/>
      </a:lt2>
      <a:accent1>
        <a:srgbClr val="008240"/>
      </a:accent1>
      <a:accent2>
        <a:srgbClr val="F00235"/>
      </a:accent2>
      <a:accent3>
        <a:srgbClr val="ABAAC1"/>
      </a:accent3>
      <a:accent4>
        <a:srgbClr val="03598D"/>
      </a:accent4>
      <a:accent5>
        <a:srgbClr val="AAC1AF"/>
      </a:accent5>
      <a:accent6>
        <a:srgbClr val="D9022F"/>
      </a:accent6>
      <a:hlink>
        <a:srgbClr val="FFD939"/>
      </a:hlink>
      <a:folHlink>
        <a:srgbClr val="FE7D19"/>
      </a:folHlink>
    </a:clrScheme>
    <a:fontScheme name="External template PowerPoint1">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xternal template PowerPoint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xternal template PowerPoint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xternal template PowerPoint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xternal template PowerPoint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xternal template PowerPoint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xternal template PowerPoint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xternal template PowerPoint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FFFFFF"/>
    </a:dk1>
    <a:lt1>
      <a:srgbClr val="056AA6"/>
    </a:lt1>
    <a:dk2>
      <a:srgbClr val="1F1083"/>
    </a:dk2>
    <a:lt2>
      <a:srgbClr val="F00213"/>
    </a:lt2>
    <a:accent1>
      <a:srgbClr val="008240"/>
    </a:accent1>
    <a:accent2>
      <a:srgbClr val="F00213"/>
    </a:accent2>
    <a:accent3>
      <a:srgbClr val="ABAAC1"/>
    </a:accent3>
    <a:accent4>
      <a:srgbClr val="03598D"/>
    </a:accent4>
    <a:accent5>
      <a:srgbClr val="AAC1AF"/>
    </a:accent5>
    <a:accent6>
      <a:srgbClr val="D90210"/>
    </a:accent6>
    <a:hlink>
      <a:srgbClr val="FFD939"/>
    </a:hlink>
    <a:folHlink>
      <a:srgbClr val="FE7D19"/>
    </a:folHlink>
  </a:clrScheme>
</a:themeOverride>
</file>

<file path=docProps/app.xml><?xml version="1.0" encoding="utf-8"?>
<Properties xmlns="http://schemas.openxmlformats.org/officeDocument/2006/extended-properties" xmlns:vt="http://schemas.openxmlformats.org/officeDocument/2006/docPropsVTypes">
  <TotalTime>1539</TotalTime>
  <Words>5359</Words>
  <Application>Microsoft Macintosh PowerPoint</Application>
  <PresentationFormat>On-screen Show (4:3)</PresentationFormat>
  <Paragraphs>530</Paragraphs>
  <Slides>75</Slides>
  <Notes>8</Notes>
  <HiddenSlides>0</HiddenSlides>
  <MMClips>0</MMClips>
  <ScaleCrop>false</ScaleCrop>
  <HeadingPairs>
    <vt:vector size="4" baseType="variant">
      <vt:variant>
        <vt:lpstr>Design Template</vt:lpstr>
      </vt:variant>
      <vt:variant>
        <vt:i4>3</vt:i4>
      </vt:variant>
      <vt:variant>
        <vt:lpstr>Slide Titles</vt:lpstr>
      </vt:variant>
      <vt:variant>
        <vt:i4>75</vt:i4>
      </vt:variant>
    </vt:vector>
  </HeadingPairs>
  <TitlesOfParts>
    <vt:vector size="78" baseType="lpstr">
      <vt:lpstr>Children's Theme</vt:lpstr>
      <vt:lpstr>Childrens_External_blue</vt:lpstr>
      <vt:lpstr>External template PowerPoint1</vt:lpstr>
      <vt:lpstr> Feeding and nutrition:  How we work together to get kids to eat </vt:lpstr>
      <vt:lpstr>Slide 2</vt:lpstr>
      <vt:lpstr>Slide 3</vt:lpstr>
      <vt:lpstr>Slide 4</vt:lpstr>
      <vt:lpstr>Feeding Evaluations</vt:lpstr>
      <vt:lpstr>General Information about Therapy Referrals </vt:lpstr>
      <vt:lpstr>Who Needs a Feeding Evaluation?</vt:lpstr>
      <vt:lpstr>Indicators for Feeding Referral for Infants</vt:lpstr>
      <vt:lpstr>Red Flags for Infants</vt:lpstr>
      <vt:lpstr>Red Flags for All Infants</vt:lpstr>
      <vt:lpstr>Red Flags for Infants</vt:lpstr>
      <vt:lpstr>Indicators for Feeding Referral for All Ages- Inpatient</vt:lpstr>
      <vt:lpstr>Additional Indicators for Feeding Referral for All Ages- Outpatient</vt:lpstr>
      <vt:lpstr>Feeding Evaluations</vt:lpstr>
      <vt:lpstr>Goals of Feeding Evaluation for Infants</vt:lpstr>
      <vt:lpstr>Goals of Feeding Evaluation for Toddlers and Older Children</vt:lpstr>
      <vt:lpstr>Instrumental Evaluations</vt:lpstr>
      <vt:lpstr>Instrumental Evaluations</vt:lpstr>
      <vt:lpstr>Referral Process for Outpatient Feeding Evaluation and Treatment</vt:lpstr>
      <vt:lpstr>Interventions for Infants</vt:lpstr>
      <vt:lpstr>General Interventions for Toddlers and Older Children</vt:lpstr>
      <vt:lpstr>Feeding Evaluation Focus for Trach/Vent</vt:lpstr>
      <vt:lpstr>The Center for Craniofacial Disorders: Who we are and what we do</vt:lpstr>
      <vt:lpstr>History of the Center</vt:lpstr>
      <vt:lpstr>Key Features of the Center</vt:lpstr>
      <vt:lpstr>Craniofacial Conditions Treated at Children’s</vt:lpstr>
      <vt:lpstr>Children’s Craniofacial Center Team</vt:lpstr>
      <vt:lpstr>The Journey Begins:  Pre-natal or After Birth</vt:lpstr>
      <vt:lpstr>Objectives of the Pre-natal Visit</vt:lpstr>
      <vt:lpstr> Cleft Lip &amp; Palate Clinical Care Pathway: 7 Stages</vt:lpstr>
      <vt:lpstr>Stages 1 – 3 (Birth to &lt;5 months)</vt:lpstr>
      <vt:lpstr>Stages 4 – 7 (3 months – teen years)</vt:lpstr>
      <vt:lpstr>Camp Courage</vt:lpstr>
      <vt:lpstr>Coordination of Care</vt:lpstr>
      <vt:lpstr>How to Make a Referral</vt:lpstr>
      <vt:lpstr>The Craniofacial Team</vt:lpstr>
      <vt:lpstr>Thank you!</vt:lpstr>
      <vt:lpstr>Feeding Evaluation Focus for Clefts</vt:lpstr>
      <vt:lpstr>Haberman/ Special Needs Feeder</vt:lpstr>
      <vt:lpstr>Pigeon Nipple</vt:lpstr>
      <vt:lpstr>Dr. Brown’s Specialty Feeding System</vt:lpstr>
      <vt:lpstr>Craniofacial Nutrition Parents of CL/CLP infants feel that information on feeding is one of the highest priorities  (Young, JL, et al 2001, Riski  2007, and Lindberg and Berglund 2013) </vt:lpstr>
      <vt:lpstr>High Nutrition Risk</vt:lpstr>
      <vt:lpstr>Nutrition Assessment </vt:lpstr>
      <vt:lpstr>Nutrition Assessment, continued </vt:lpstr>
      <vt:lpstr>Nutrition Assessment</vt:lpstr>
      <vt:lpstr>Nutrition Assessment</vt:lpstr>
      <vt:lpstr>Nutrition Assessment </vt:lpstr>
      <vt:lpstr>Nutrition Prescription </vt:lpstr>
      <vt:lpstr>Left Unilateral Cleft Lip and Palate -Unrepaired</vt:lpstr>
      <vt:lpstr>Isolated CLCP,  no other concerns </vt:lpstr>
      <vt:lpstr>Pierre Robin Sequence </vt:lpstr>
      <vt:lpstr>Pierre Robin Sequence Photo: Verbal permission, Youssef Tahiri, MD, MSc, FRCSD, FAAP, FACS   From website :  http://tahiriplasticsurgery.com    </vt:lpstr>
      <vt:lpstr>Pierre Robin Sequence</vt:lpstr>
      <vt:lpstr>22 q 11.2  deletion syndromes </vt:lpstr>
      <vt:lpstr>22 q deletion</vt:lpstr>
      <vt:lpstr>Holoproencephaly</vt:lpstr>
      <vt:lpstr>Holoprosencephaly</vt:lpstr>
      <vt:lpstr>Volume goals</vt:lpstr>
      <vt:lpstr>Volume goal example - 1</vt:lpstr>
      <vt:lpstr>Volume goal example - 2</vt:lpstr>
      <vt:lpstr>Nutrition Diagnosis  </vt:lpstr>
      <vt:lpstr>Nutrition Intervention, Monitoring, Evaluation </vt:lpstr>
      <vt:lpstr>Nutrition Intervention, Monitoring and Evaluation: growth in non syndromic  CL, CLCP; CP patients</vt:lpstr>
      <vt:lpstr>Nutrition Intervention, Monitoring, Evaluation:  EBM/Breast feeding </vt:lpstr>
      <vt:lpstr>Nutrition Intervention, Monitoring, and Evaluation </vt:lpstr>
      <vt:lpstr>Nutrition Intervention, Monitoring and Evaluation </vt:lpstr>
      <vt:lpstr>Frequently Asked Questions </vt:lpstr>
      <vt:lpstr>Frequently Asked Questions</vt:lpstr>
      <vt:lpstr>Nutrition References </vt:lpstr>
      <vt:lpstr>Nutrition References</vt:lpstr>
      <vt:lpstr>Nutrition References</vt:lpstr>
      <vt:lpstr>Nutrition References </vt:lpstr>
      <vt:lpstr>Screening Tool </vt:lpstr>
      <vt:lpstr>Screening Tool, continued </vt:lpstr>
    </vt:vector>
  </TitlesOfParts>
  <Company>CHOA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CHOA</dc:creator>
  <cp:lastModifiedBy>Hochman Family</cp:lastModifiedBy>
  <cp:revision>86</cp:revision>
  <dcterms:created xsi:type="dcterms:W3CDTF">2018-01-27T17:43:47Z</dcterms:created>
  <dcterms:modified xsi:type="dcterms:W3CDTF">2018-01-27T17:45:25Z</dcterms:modified>
</cp:coreProperties>
</file>