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2"/>
  </p:notesMasterIdLst>
  <p:sldIdLst>
    <p:sldId id="256" r:id="rId2"/>
    <p:sldId id="257" r:id="rId3"/>
    <p:sldId id="258" r:id="rId4"/>
    <p:sldId id="326" r:id="rId5"/>
    <p:sldId id="259" r:id="rId6"/>
    <p:sldId id="327" r:id="rId7"/>
    <p:sldId id="261" r:id="rId8"/>
    <p:sldId id="262" r:id="rId9"/>
    <p:sldId id="263" r:id="rId10"/>
    <p:sldId id="264" r:id="rId11"/>
    <p:sldId id="265" r:id="rId12"/>
    <p:sldId id="328" r:id="rId13"/>
    <p:sldId id="281" r:id="rId14"/>
    <p:sldId id="286" r:id="rId15"/>
    <p:sldId id="279" r:id="rId16"/>
    <p:sldId id="312" r:id="rId17"/>
    <p:sldId id="288" r:id="rId18"/>
    <p:sldId id="287" r:id="rId19"/>
    <p:sldId id="289" r:id="rId20"/>
    <p:sldId id="290" r:id="rId21"/>
    <p:sldId id="310" r:id="rId22"/>
    <p:sldId id="316" r:id="rId23"/>
    <p:sldId id="267" r:id="rId24"/>
    <p:sldId id="325" r:id="rId25"/>
    <p:sldId id="323" r:id="rId26"/>
    <p:sldId id="269" r:id="rId27"/>
    <p:sldId id="275" r:id="rId28"/>
    <p:sldId id="271" r:id="rId29"/>
    <p:sldId id="272" r:id="rId30"/>
    <p:sldId id="277" r:id="rId31"/>
    <p:sldId id="276" r:id="rId32"/>
    <p:sldId id="291" r:id="rId33"/>
    <p:sldId id="292" r:id="rId34"/>
    <p:sldId id="303" r:id="rId35"/>
    <p:sldId id="311" r:id="rId36"/>
    <p:sldId id="293" r:id="rId37"/>
    <p:sldId id="294" r:id="rId38"/>
    <p:sldId id="299" r:id="rId39"/>
    <p:sldId id="302" r:id="rId40"/>
    <p:sldId id="317" r:id="rId41"/>
    <p:sldId id="296" r:id="rId42"/>
    <p:sldId id="297" r:id="rId43"/>
    <p:sldId id="306" r:id="rId44"/>
    <p:sldId id="298" r:id="rId45"/>
    <p:sldId id="301" r:id="rId46"/>
    <p:sldId id="283" r:id="rId47"/>
    <p:sldId id="285" r:id="rId48"/>
    <p:sldId id="284" r:id="rId49"/>
    <p:sldId id="314" r:id="rId50"/>
    <p:sldId id="315" r:id="rId5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959" autoAdjust="0"/>
  </p:normalViewPr>
  <p:slideViewPr>
    <p:cSldViewPr snapToGrid="0" snapToObjects="1">
      <p:cViewPr>
        <p:scale>
          <a:sx n="108" d="100"/>
          <a:sy n="108" d="100"/>
        </p:scale>
        <p:origin x="1704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AC1DB-A206-0647-987F-11760E54208A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46D7C-2D69-1F4C-A854-28F37A1D8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E036D5-4722-3148-90A3-A39975756BFA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B3FB30-51C1-894D-8D9F-F3E1D4A03F2F}" type="slidenum">
              <a:rPr lang="en-US"/>
              <a:pPr/>
              <a:t>23</a:t>
            </a:fld>
            <a:endParaRPr lang="en-US"/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EA3C27AF-6132-C242-AEE9-91574614226B}" type="slidenum">
              <a:rPr lang="en-US" sz="1200">
                <a:ea typeface="ＭＳ Ｐゴシック" charset="-128"/>
                <a:cs typeface="ＭＳ Ｐゴシック" charset="-128"/>
              </a:rPr>
              <a:pPr algn="r"/>
              <a:t>23</a:t>
            </a:fld>
            <a:endParaRPr lang="en-US" sz="120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/>
            <a:endParaRPr lang="en-US" b="1" u="none" baseline="0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B3FB30-51C1-894D-8D9F-F3E1D4A03F2F}" type="slidenum">
              <a:rPr lang="en-US"/>
              <a:pPr/>
              <a:t>24</a:t>
            </a:fld>
            <a:endParaRPr lang="en-US"/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EA3C27AF-6132-C242-AEE9-91574614226B}" type="slidenum">
              <a:rPr lang="en-US" sz="1200">
                <a:ea typeface="ＭＳ Ｐゴシック" charset="-128"/>
                <a:cs typeface="ＭＳ Ｐゴシック" charset="-128"/>
              </a:rPr>
              <a:pPr algn="r"/>
              <a:t>24</a:t>
            </a:fld>
            <a:endParaRPr lang="en-US" sz="120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/>
            <a:endParaRPr lang="en-US" b="1" baseline="0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B3FB30-51C1-894D-8D9F-F3E1D4A03F2F}" type="slidenum">
              <a:rPr lang="en-US"/>
              <a:pPr/>
              <a:t>26</a:t>
            </a:fld>
            <a:endParaRPr lang="en-US"/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EA3C27AF-6132-C242-AEE9-91574614226B}" type="slidenum">
              <a:rPr lang="en-US" sz="1200">
                <a:ea typeface="ＭＳ Ｐゴシック" charset="-128"/>
                <a:cs typeface="ＭＳ Ｐゴシック" charset="-128"/>
              </a:rPr>
              <a:pPr algn="r"/>
              <a:t>26</a:t>
            </a:fld>
            <a:endParaRPr lang="en-US" sz="120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/>
            <a:endParaRPr lang="en-US" baseline="0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u="sng" baseline="0" dirty="0"/>
              <a:t>Routinely</a:t>
            </a:r>
            <a:r>
              <a:rPr lang="en-US" baseline="0" dirty="0"/>
              <a:t> to Allergist?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46D7C-2D69-1F4C-A854-28F37A1D83BE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778C5-5442-BA4C-9D57-970CAD196B4D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2A11B-089F-5140-970A-A31280AAFB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778C5-5442-BA4C-9D57-970CAD196B4D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2A11B-089F-5140-970A-A31280AAFB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778C5-5442-BA4C-9D57-970CAD196B4D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2A11B-089F-5140-970A-A31280AAFB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778C5-5442-BA4C-9D57-970CAD196B4D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2A11B-089F-5140-970A-A31280AAFB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778C5-5442-BA4C-9D57-970CAD196B4D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2A11B-089F-5140-970A-A31280AAFB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778C5-5442-BA4C-9D57-970CAD196B4D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2A11B-089F-5140-970A-A31280AAFB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778C5-5442-BA4C-9D57-970CAD196B4D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2A11B-089F-5140-970A-A31280AAFB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778C5-5442-BA4C-9D57-970CAD196B4D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2A11B-089F-5140-970A-A31280AAFB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778C5-5442-BA4C-9D57-970CAD196B4D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2A11B-089F-5140-970A-A31280AAFB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778C5-5442-BA4C-9D57-970CAD196B4D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2A11B-089F-5140-970A-A31280AAFB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778C5-5442-BA4C-9D57-970CAD196B4D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2A11B-089F-5140-970A-A31280AAFB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6778C5-5442-BA4C-9D57-970CAD196B4D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2A11B-089F-5140-970A-A31280AAFB4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965793"/>
            <a:ext cx="7772400" cy="147002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The Evolution of </a:t>
            </a:r>
            <a:r>
              <a:rPr lang="en-US" b="1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endParaRPr lang="en-US" b="1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Picture 5" descr="images-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5182" y="656986"/>
            <a:ext cx="4664364" cy="4664364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What’s new in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?</a:t>
            </a:r>
          </a:p>
          <a:p>
            <a:pPr lvl="1"/>
            <a:r>
              <a:rPr lang="en-US" b="1" dirty="0"/>
              <a:t>Definition</a:t>
            </a:r>
          </a:p>
          <a:p>
            <a:pPr lvl="1"/>
            <a:r>
              <a:rPr lang="en-US" b="1" dirty="0"/>
              <a:t>Epidemiology</a:t>
            </a:r>
          </a:p>
          <a:p>
            <a:pPr lvl="1"/>
            <a:r>
              <a:rPr lang="en-US" b="1" dirty="0"/>
              <a:t>Pathogenesis</a:t>
            </a:r>
          </a:p>
          <a:p>
            <a:pPr lvl="1"/>
            <a:r>
              <a:rPr lang="en-US" b="1" dirty="0"/>
              <a:t>Diagnostic Pathway</a:t>
            </a:r>
          </a:p>
          <a:p>
            <a:pPr lvl="1"/>
            <a:r>
              <a:rPr lang="en-US" b="1" dirty="0"/>
              <a:t>Treatment</a:t>
            </a:r>
          </a:p>
          <a:p>
            <a:pPr lvl="1"/>
            <a:r>
              <a:rPr lang="en-US" b="1" dirty="0"/>
              <a:t>Natural History</a:t>
            </a:r>
          </a:p>
        </p:txBody>
      </p:sp>
      <p:pic>
        <p:nvPicPr>
          <p:cNvPr id="6" name="Picture 5" descr="Unknown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0955" y="1881908"/>
            <a:ext cx="3025432" cy="2932546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018330" y="2312459"/>
            <a:ext cx="2024678" cy="515212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018330" y="3770858"/>
            <a:ext cx="3390438" cy="662353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Definition of </a:t>
            </a:r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br>
              <a:rPr lang="en-US" dirty="0"/>
            </a:br>
            <a:r>
              <a:rPr lang="en-US" sz="4889" b="1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2006-2007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47764" cy="3375753"/>
          </a:xfrm>
        </p:spPr>
        <p:txBody>
          <a:bodyPr>
            <a:normAutofit fontScale="85000" lnSpcReduction="10000"/>
          </a:bodyPr>
          <a:lstStyle/>
          <a:p>
            <a:r>
              <a:rPr lang="en-US" sz="3294" b="1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FIGERS (NASPGHAN 2006)</a:t>
            </a:r>
          </a:p>
          <a:p>
            <a:pPr lvl="1"/>
            <a:r>
              <a:rPr lang="en-US" dirty="0"/>
              <a:t>“EE” is a </a:t>
            </a:r>
            <a:r>
              <a:rPr lang="en-US" dirty="0" err="1"/>
              <a:t>clinicopathological</a:t>
            </a:r>
            <a:r>
              <a:rPr lang="en-US" dirty="0"/>
              <a:t> disease characterized by:</a:t>
            </a:r>
          </a:p>
          <a:p>
            <a:pPr marL="1371600" lvl="2" indent="-457200">
              <a:buAutoNum type="arabicParenBoth"/>
            </a:pPr>
            <a:r>
              <a:rPr lang="en-US" sz="2571" dirty="0"/>
              <a:t>Symptoms including food impaction and </a:t>
            </a:r>
            <a:r>
              <a:rPr lang="en-US" sz="2571" dirty="0" err="1"/>
              <a:t>dysphagia</a:t>
            </a:r>
            <a:r>
              <a:rPr lang="en-US" sz="2571" dirty="0"/>
              <a:t> in adults, and feeding intolerance and GERD symptoms in children</a:t>
            </a:r>
          </a:p>
          <a:p>
            <a:pPr marL="1371600" lvl="2" indent="-457200">
              <a:buAutoNum type="arabicParenBoth"/>
            </a:pPr>
            <a:r>
              <a:rPr lang="en-US" sz="2571" dirty="0">
                <a:cs typeface="Calibri (Body)"/>
              </a:rPr>
              <a:t>≥ 15 </a:t>
            </a:r>
            <a:r>
              <a:rPr lang="en-US" sz="2571" dirty="0" err="1">
                <a:cs typeface="Calibri (Body)"/>
              </a:rPr>
              <a:t>eosinophils</a:t>
            </a:r>
            <a:r>
              <a:rPr lang="en-US" sz="2571" dirty="0">
                <a:cs typeface="Calibri (Body)"/>
              </a:rPr>
              <a:t> / </a:t>
            </a:r>
            <a:r>
              <a:rPr lang="en-US" sz="2571" dirty="0" err="1">
                <a:cs typeface="Calibri (Body)"/>
              </a:rPr>
              <a:t>hpf</a:t>
            </a:r>
            <a:endParaRPr lang="en-US" sz="2571" dirty="0">
              <a:cs typeface="Calibri (Body)"/>
            </a:endParaRPr>
          </a:p>
          <a:p>
            <a:pPr marL="1371600" lvl="2" indent="-457200">
              <a:buAutoNum type="arabicParenBoth"/>
            </a:pPr>
            <a:r>
              <a:rPr lang="en-US" sz="2571" dirty="0">
                <a:cs typeface="Calibri (Body)"/>
              </a:rPr>
              <a:t>Exclusion of other disorders associated with similar clinical, histological, or endoscopic features, </a:t>
            </a:r>
            <a:r>
              <a:rPr lang="en-US" sz="2571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cs typeface="Calibri (Body)"/>
              </a:rPr>
              <a:t>especially GERD</a:t>
            </a:r>
            <a:r>
              <a:rPr lang="en-US" sz="257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cs typeface="Calibri (Body)"/>
              </a:rPr>
              <a:t>               </a:t>
            </a:r>
            <a:r>
              <a:rPr lang="en-US" sz="2571" dirty="0">
                <a:cs typeface="Calibri (Body)"/>
              </a:rPr>
              <a:t>(lack of response to high dose </a:t>
            </a:r>
            <a:r>
              <a:rPr lang="en-US" sz="2571" dirty="0" err="1">
                <a:cs typeface="Calibri (Body)"/>
              </a:rPr>
              <a:t>PPIs</a:t>
            </a:r>
            <a:r>
              <a:rPr lang="en-US" sz="2571" dirty="0">
                <a:cs typeface="Calibri (Body)"/>
              </a:rPr>
              <a:t> or normal pH monitoring)</a:t>
            </a:r>
          </a:p>
          <a:p>
            <a:pPr marL="1371600" lvl="2" indent="-457200">
              <a:buAutoNum type="arabicParenBoth"/>
            </a:pPr>
            <a:endParaRPr lang="en-US" dirty="0">
              <a:latin typeface="Calibri (Body)"/>
              <a:cs typeface="Calibri (Body)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89381" y="4560455"/>
            <a:ext cx="23155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</a:rPr>
              <a:t>Gastroenterology 2007;133:1342</a:t>
            </a:r>
          </a:p>
        </p:txBody>
      </p:sp>
      <p:pic>
        <p:nvPicPr>
          <p:cNvPr id="9" name="Picture 8" descr="Screen Shot 2018-09-04 at 9.39.11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813" y="274638"/>
            <a:ext cx="1333500" cy="1816100"/>
          </a:xfrm>
          <a:prstGeom prst="rect">
            <a:avLst/>
          </a:prstGeom>
        </p:spPr>
      </p:pic>
      <p:sp>
        <p:nvSpPr>
          <p:cNvPr id="10" name="Cloud Callout 9"/>
          <p:cNvSpPr/>
          <p:nvPr/>
        </p:nvSpPr>
        <p:spPr>
          <a:xfrm>
            <a:off x="8158783" y="54048"/>
            <a:ext cx="528017" cy="441180"/>
          </a:xfrm>
          <a:prstGeom prst="cloudCallout">
            <a:avLst/>
          </a:prstGeom>
          <a:noFill/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Unknown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6433" y="137478"/>
            <a:ext cx="274320" cy="27432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8423593" y="1373837"/>
            <a:ext cx="91440" cy="4527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514522" y="5360673"/>
            <a:ext cx="6340197" cy="738664"/>
          </a:xfrm>
          <a:prstGeom prst="rect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200" dirty="0"/>
              <a:t> </a:t>
            </a:r>
            <a:r>
              <a:rPr lang="en-US" sz="2000" dirty="0"/>
              <a:t>Premise that GERD was the only esophageal disorder that </a:t>
            </a:r>
          </a:p>
          <a:p>
            <a:r>
              <a:rPr lang="en-US" sz="2000" dirty="0"/>
              <a:t>could respond to the acid suppressing ability of PPI therapy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2006-2007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1746" y="2607156"/>
            <a:ext cx="1023062" cy="769441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r>
              <a:rPr lang="en-US" sz="4400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</a:t>
            </a:r>
            <a:endParaRPr lang="en-US" sz="44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32804" y="2607156"/>
            <a:ext cx="1492817" cy="769441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8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GERD </a:t>
            </a:r>
            <a:r>
              <a:rPr lang="en-US" sz="4400" dirty="0"/>
              <a:t>       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16200000" flipH="1">
            <a:off x="3754098" y="2956608"/>
            <a:ext cx="1453897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107594" y="3299233"/>
            <a:ext cx="19441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  </a:t>
            </a:r>
            <a:r>
              <a:rPr lang="en-US" sz="2400" dirty="0"/>
              <a:t>&lt;15 </a:t>
            </a:r>
            <a:r>
              <a:rPr lang="en-US" sz="2400" dirty="0" err="1"/>
              <a:t>eos/hpf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260443" y="3299233"/>
            <a:ext cx="23607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    </a:t>
            </a:r>
            <a:r>
              <a:rPr lang="en-US" sz="2400" dirty="0"/>
              <a:t>≥15 </a:t>
            </a:r>
            <a:r>
              <a:rPr lang="en-US" sz="2400" dirty="0" err="1"/>
              <a:t>eos/hpf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Definition of </a:t>
            </a:r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b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4889" b="1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2011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74090"/>
            <a:ext cx="9144000" cy="4113049"/>
          </a:xfrm>
        </p:spPr>
        <p:txBody>
          <a:bodyPr>
            <a:normAutofit fontScale="77500" lnSpcReduction="20000"/>
          </a:bodyPr>
          <a:lstStyle/>
          <a:p>
            <a:r>
              <a:rPr lang="en-US" sz="4129" b="1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Updated Consensus Recommendations</a:t>
            </a:r>
          </a:p>
          <a:p>
            <a:endParaRPr lang="en-US" sz="1032" b="1" dirty="0">
              <a:solidFill>
                <a:srgbClr val="0000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 lvl="1"/>
            <a:r>
              <a:rPr lang="en-US" dirty="0"/>
              <a:t>Changed “EE” to “</a:t>
            </a:r>
            <a:r>
              <a:rPr lang="en-US" u="sng" dirty="0" err="1"/>
              <a:t>EoE</a:t>
            </a:r>
            <a:r>
              <a:rPr lang="en-US" dirty="0"/>
              <a:t>” to differentiate from erosive </a:t>
            </a:r>
            <a:r>
              <a:rPr lang="en-US" dirty="0" err="1"/>
              <a:t>esophagitis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Added that </a:t>
            </a:r>
            <a:r>
              <a:rPr lang="en-US" dirty="0" err="1"/>
              <a:t>EoE</a:t>
            </a:r>
            <a:r>
              <a:rPr lang="en-US" dirty="0"/>
              <a:t> is a </a:t>
            </a:r>
            <a:r>
              <a:rPr lang="en-US" u="sng" dirty="0"/>
              <a:t>chronic</a:t>
            </a:r>
            <a:r>
              <a:rPr lang="en-US" dirty="0"/>
              <a:t> immune mediated condition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Stronger emphasis on </a:t>
            </a:r>
            <a:r>
              <a:rPr lang="en-US" u="sng" dirty="0"/>
              <a:t>excluding other causes</a:t>
            </a:r>
            <a:r>
              <a:rPr lang="en-US" dirty="0"/>
              <a:t> of esophageal </a:t>
            </a:r>
            <a:r>
              <a:rPr lang="en-US" dirty="0" err="1"/>
              <a:t>eosinophilia</a:t>
            </a:r>
            <a:r>
              <a:rPr lang="en-US" dirty="0"/>
              <a:t> beyond GERD (</a:t>
            </a:r>
            <a:r>
              <a:rPr lang="en-US" dirty="0" err="1"/>
              <a:t>Crohn’s</a:t>
            </a:r>
            <a:r>
              <a:rPr lang="en-US" dirty="0"/>
              <a:t>, Infections, </a:t>
            </a:r>
            <a:r>
              <a:rPr lang="en-US" dirty="0" err="1"/>
              <a:t>Achalasia</a:t>
            </a:r>
            <a:r>
              <a:rPr lang="en-US" dirty="0"/>
              <a:t>, etc)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Recognized that patients with &gt;15 </a:t>
            </a:r>
            <a:r>
              <a:rPr lang="en-US" dirty="0" err="1"/>
              <a:t>eos/hpf</a:t>
            </a:r>
            <a:r>
              <a:rPr lang="en-US" dirty="0"/>
              <a:t> can respond to PPI therapy</a:t>
            </a:r>
          </a:p>
          <a:p>
            <a:pPr lvl="2">
              <a:buNone/>
            </a:pPr>
            <a:r>
              <a:rPr lang="en-US" dirty="0" err="1">
                <a:sym typeface="Wingdings"/>
              </a:rPr>
              <a:t></a:t>
            </a:r>
            <a:r>
              <a:rPr lang="en-US" dirty="0">
                <a:sym typeface="Wingdings"/>
              </a:rPr>
              <a:t> </a:t>
            </a:r>
            <a:r>
              <a:rPr lang="en-US" sz="2839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Introduction of “PPI-responsive esophageal </a:t>
            </a:r>
            <a:r>
              <a:rPr lang="en-US" sz="2839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eosinophilia</a:t>
            </a:r>
            <a:r>
              <a:rPr lang="en-US" sz="2839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” </a:t>
            </a:r>
            <a:r>
              <a:rPr lang="en-US" sz="2581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(</a:t>
            </a:r>
            <a:r>
              <a:rPr lang="en-US" sz="3097" u="sng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PPI-REE</a:t>
            </a:r>
            <a:r>
              <a:rPr lang="en-US" sz="2581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58717" y="6304002"/>
            <a:ext cx="2508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>
                <a:solidFill>
                  <a:srgbClr val="0000FF"/>
                </a:solidFill>
              </a:rPr>
              <a:t>J Allergy </a:t>
            </a:r>
            <a:r>
              <a:rPr lang="en-US" baseline="30000" dirty="0" err="1">
                <a:solidFill>
                  <a:srgbClr val="0000FF"/>
                </a:solidFill>
              </a:rPr>
              <a:t>Clin</a:t>
            </a:r>
            <a:r>
              <a:rPr lang="en-US" baseline="30000" dirty="0">
                <a:solidFill>
                  <a:srgbClr val="0000FF"/>
                </a:solidFill>
              </a:rPr>
              <a:t> </a:t>
            </a:r>
            <a:r>
              <a:rPr lang="en-US" baseline="30000" dirty="0" err="1">
                <a:solidFill>
                  <a:srgbClr val="0000FF"/>
                </a:solidFill>
              </a:rPr>
              <a:t>Immunol</a:t>
            </a:r>
            <a:r>
              <a:rPr lang="en-US" baseline="30000" dirty="0">
                <a:solidFill>
                  <a:srgbClr val="0000FF"/>
                </a:solidFill>
              </a:rPr>
              <a:t> 2011;128:3-20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10" name="Content Placeholder 6" descr="Screen Shot 2018-09-04 at 1.07.35 PM.png"/>
          <p:cNvPicPr>
            <a:picLocks noChangeAspect="1"/>
          </p:cNvPicPr>
          <p:nvPr/>
        </p:nvPicPr>
        <p:blipFill>
          <a:blip r:embed="rId3"/>
          <a:srcRect l="15208" t="33107" r="71184" b="-864"/>
          <a:stretch>
            <a:fillRect/>
          </a:stretch>
        </p:blipFill>
        <p:spPr>
          <a:xfrm>
            <a:off x="7722210" y="137478"/>
            <a:ext cx="964590" cy="2058349"/>
          </a:xfrm>
          <a:prstGeom prst="rect">
            <a:avLst/>
          </a:prstGeom>
        </p:spPr>
      </p:pic>
      <p:sp>
        <p:nvSpPr>
          <p:cNvPr id="11" name="Cloud Callout 10"/>
          <p:cNvSpPr/>
          <p:nvPr/>
        </p:nvSpPr>
        <p:spPr>
          <a:xfrm>
            <a:off x="8560753" y="0"/>
            <a:ext cx="400367" cy="358068"/>
          </a:xfrm>
          <a:prstGeom prst="cloudCallout">
            <a:avLst/>
          </a:prstGeom>
          <a:noFill/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Unknown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0" y="46038"/>
            <a:ext cx="228600" cy="228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2011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3901" y="3115569"/>
            <a:ext cx="7388712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8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GERD</a:t>
            </a:r>
            <a:r>
              <a:rPr lang="en-US" sz="3600" dirty="0"/>
              <a:t>     </a:t>
            </a:r>
            <a:r>
              <a:rPr lang="en-US" sz="3600" dirty="0" err="1">
                <a:sym typeface="Wingdings"/>
              </a:rPr>
              <a:t></a:t>
            </a:r>
            <a:r>
              <a:rPr lang="en-US" sz="3600" dirty="0">
                <a:sym typeface="Wingdings"/>
              </a:rPr>
              <a:t>    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sym typeface="Wingdings"/>
              </a:rPr>
              <a:t>PPI-REE     </a:t>
            </a:r>
            <a:r>
              <a:rPr lang="en-US" sz="3600" dirty="0" err="1">
                <a:sym typeface="Wingdings"/>
              </a:rPr>
              <a:t></a:t>
            </a:r>
            <a:r>
              <a:rPr lang="en-US" sz="3600" dirty="0">
                <a:sym typeface="Wingdings"/>
              </a:rPr>
              <a:t>      </a:t>
            </a:r>
            <a:r>
              <a:rPr lang="en-US" sz="3600" dirty="0" err="1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sym typeface="Wingdings"/>
              </a:rPr>
              <a:t>EoE</a:t>
            </a:r>
            <a:endParaRPr lang="en-US" sz="3600" dirty="0">
              <a:solidFill>
                <a:srgbClr val="0000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97475" y="2671972"/>
            <a:ext cx="3985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3248" y="2117974"/>
            <a:ext cx="9120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     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Definitions of </a:t>
            </a:r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br>
              <a:rPr lang="en-US" dirty="0"/>
            </a:br>
            <a:r>
              <a:rPr lang="en-US" sz="4889" b="1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2013-14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69477"/>
            <a:ext cx="8229600" cy="4010891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2013 (US guidelines)</a:t>
            </a:r>
          </a:p>
          <a:p>
            <a:pPr lvl="1"/>
            <a:r>
              <a:rPr lang="en-US" dirty="0"/>
              <a:t>Retained </a:t>
            </a:r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PPI-REE</a:t>
            </a:r>
            <a:r>
              <a:rPr lang="en-US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dirty="0"/>
              <a:t>classification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b="1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2014 (Pediatric guidelines, ESPGHAN)</a:t>
            </a:r>
          </a:p>
          <a:p>
            <a:pPr lvl="1"/>
            <a:r>
              <a:rPr lang="en-US" dirty="0"/>
              <a:t>“…other causes of esophageal </a:t>
            </a:r>
            <a:r>
              <a:rPr lang="en-US" dirty="0" err="1"/>
              <a:t>eosinophilia</a:t>
            </a:r>
            <a:r>
              <a:rPr lang="en-US" dirty="0"/>
              <a:t> should be excluded, specifically proton pump inhibitor-responsive esophageal </a:t>
            </a:r>
            <a:r>
              <a:rPr lang="en-US" dirty="0" err="1"/>
              <a:t>eosinophilia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Required 8w PPI trial prior to diagnosing </a:t>
            </a:r>
            <a:r>
              <a:rPr lang="en-US" dirty="0" err="1"/>
              <a:t>EoE</a:t>
            </a:r>
            <a:endParaRPr lang="en-US" dirty="0"/>
          </a:p>
          <a:p>
            <a:pPr lvl="2"/>
            <a:r>
              <a:rPr lang="en-US" dirty="0"/>
              <a:t>Responders to PPI therapy classified as </a:t>
            </a:r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PPI-REE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85759" y="5780368"/>
            <a:ext cx="33522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0000FF"/>
                </a:solidFill>
              </a:rPr>
              <a:t>Papadopoulou</a:t>
            </a:r>
            <a:r>
              <a:rPr lang="en-US" sz="1400" dirty="0">
                <a:solidFill>
                  <a:srgbClr val="0000FF"/>
                </a:solidFill>
              </a:rPr>
              <a:t> et al. JPGN 2014;58:107-118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94852" y="2574759"/>
            <a:ext cx="38660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0000FF"/>
                </a:solidFill>
              </a:rPr>
              <a:t>Dellon</a:t>
            </a:r>
            <a:r>
              <a:rPr lang="en-US" sz="1400" dirty="0">
                <a:solidFill>
                  <a:srgbClr val="0000FF"/>
                </a:solidFill>
              </a:rPr>
              <a:t> et al. Am J </a:t>
            </a:r>
            <a:r>
              <a:rPr lang="en-US" sz="1400" dirty="0" err="1">
                <a:solidFill>
                  <a:srgbClr val="0000FF"/>
                </a:solidFill>
              </a:rPr>
              <a:t>Gastroenterol</a:t>
            </a:r>
            <a:r>
              <a:rPr lang="en-US" sz="1400" dirty="0">
                <a:solidFill>
                  <a:srgbClr val="0000FF"/>
                </a:solidFill>
              </a:rPr>
              <a:t> 2013;108:679-692</a:t>
            </a:r>
          </a:p>
        </p:txBody>
      </p:sp>
      <p:pic>
        <p:nvPicPr>
          <p:cNvPr id="6" name="Content Placeholder 6" descr="Screen Shot 2018-09-04 at 1.07.35 PM.png"/>
          <p:cNvPicPr>
            <a:picLocks noChangeAspect="1"/>
          </p:cNvPicPr>
          <p:nvPr/>
        </p:nvPicPr>
        <p:blipFill>
          <a:blip r:embed="rId3"/>
          <a:srcRect l="28816" t="22196" r="53368" b="769"/>
          <a:stretch>
            <a:fillRect/>
          </a:stretch>
        </p:blipFill>
        <p:spPr>
          <a:xfrm>
            <a:off x="7285182" y="165527"/>
            <a:ext cx="1246852" cy="2310511"/>
          </a:xfrm>
          <a:prstGeom prst="rect">
            <a:avLst/>
          </a:prstGeom>
        </p:spPr>
      </p:pic>
      <p:sp>
        <p:nvSpPr>
          <p:cNvPr id="7" name="Cloud Callout 6"/>
          <p:cNvSpPr/>
          <p:nvPr/>
        </p:nvSpPr>
        <p:spPr>
          <a:xfrm>
            <a:off x="8284830" y="0"/>
            <a:ext cx="528017" cy="441180"/>
          </a:xfrm>
          <a:prstGeom prst="cloudCallout">
            <a:avLst/>
          </a:prstGeom>
          <a:noFill/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Unknown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2480" y="83430"/>
            <a:ext cx="274320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Is </a:t>
            </a:r>
            <a:r>
              <a:rPr lang="en-US" b="1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PPI-REE </a:t>
            </a:r>
            <a:r>
              <a:rPr lang="en-US" b="1" dirty="0">
                <a:solidFill>
                  <a:srgbClr val="00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 subtype of </a:t>
            </a:r>
            <a:r>
              <a:rPr lang="en-US" b="1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r>
              <a:rPr lang="en-US" b="1" dirty="0">
                <a:solidFill>
                  <a:srgbClr val="00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091" y="1879456"/>
            <a:ext cx="8866909" cy="3766271"/>
          </a:xfrm>
        </p:spPr>
        <p:txBody>
          <a:bodyPr>
            <a:normAutofit/>
          </a:bodyPr>
          <a:lstStyle/>
          <a:p>
            <a:r>
              <a:rPr lang="en-US" sz="3000" dirty="0"/>
              <a:t>Similar presenting </a:t>
            </a:r>
            <a:r>
              <a:rPr lang="en-US" sz="3000" u="sng" dirty="0"/>
              <a:t>symptoms</a:t>
            </a:r>
            <a:r>
              <a:rPr lang="en-US" sz="3000" dirty="0"/>
              <a:t> (</a:t>
            </a:r>
            <a:r>
              <a:rPr lang="en-US" sz="3000" dirty="0" err="1"/>
              <a:t>dysphagia</a:t>
            </a:r>
            <a:r>
              <a:rPr lang="en-US" sz="3000" dirty="0"/>
              <a:t>)</a:t>
            </a:r>
          </a:p>
          <a:p>
            <a:r>
              <a:rPr lang="en-US" sz="3000" dirty="0"/>
              <a:t>Similar </a:t>
            </a:r>
            <a:r>
              <a:rPr lang="en-US" sz="3000" u="sng" dirty="0"/>
              <a:t>endoscopic</a:t>
            </a:r>
            <a:r>
              <a:rPr lang="en-US" sz="3000" dirty="0"/>
              <a:t> and </a:t>
            </a:r>
            <a:r>
              <a:rPr lang="en-US" sz="3000" u="sng" dirty="0" err="1"/>
              <a:t>histologic</a:t>
            </a:r>
            <a:r>
              <a:rPr lang="en-US" sz="3000" dirty="0"/>
              <a:t> findings</a:t>
            </a:r>
          </a:p>
          <a:p>
            <a:r>
              <a:rPr lang="en-US" sz="3000" dirty="0"/>
              <a:t>Similar </a:t>
            </a:r>
            <a:r>
              <a:rPr lang="en-US" sz="3000" u="sng" dirty="0"/>
              <a:t>inflammatory</a:t>
            </a:r>
            <a:r>
              <a:rPr lang="en-US" sz="3000" dirty="0"/>
              <a:t> cytokines and tissue biomarkers</a:t>
            </a:r>
          </a:p>
          <a:p>
            <a:r>
              <a:rPr lang="en-US" sz="3000" dirty="0"/>
              <a:t>Substantial overlap in </a:t>
            </a:r>
            <a:r>
              <a:rPr lang="en-US" sz="3000" u="sng" dirty="0"/>
              <a:t>gene expression</a:t>
            </a:r>
            <a:r>
              <a:rPr lang="en-US" sz="3000" dirty="0"/>
              <a:t> for </a:t>
            </a:r>
            <a:r>
              <a:rPr lang="en-US" sz="3000" dirty="0" err="1"/>
              <a:t>eosinophil</a:t>
            </a:r>
            <a:r>
              <a:rPr lang="en-US" sz="3000" dirty="0"/>
              <a:t> </a:t>
            </a:r>
            <a:r>
              <a:rPr lang="en-US" sz="3000" dirty="0" err="1"/>
              <a:t>chemotaxis</a:t>
            </a:r>
            <a:r>
              <a:rPr lang="en-US" sz="3000" dirty="0"/>
              <a:t>, barrier function and tissue remodeling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51746" y="4768563"/>
            <a:ext cx="499225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</a:rPr>
              <a:t>Kim and </a:t>
            </a:r>
            <a:r>
              <a:rPr lang="en-US" sz="1400" dirty="0" err="1">
                <a:solidFill>
                  <a:srgbClr val="0000FF"/>
                </a:solidFill>
              </a:rPr>
              <a:t>Dellon</a:t>
            </a:r>
            <a:r>
              <a:rPr lang="en-US" sz="1400" dirty="0">
                <a:solidFill>
                  <a:srgbClr val="0000FF"/>
                </a:solidFill>
              </a:rPr>
              <a:t>. Gastroenterology &amp; </a:t>
            </a:r>
            <a:r>
              <a:rPr lang="en-US" sz="1400" dirty="0" err="1">
                <a:solidFill>
                  <a:srgbClr val="0000FF"/>
                </a:solidFill>
              </a:rPr>
              <a:t>Hepatology</a:t>
            </a:r>
            <a:r>
              <a:rPr lang="en-US" sz="1400" dirty="0">
                <a:solidFill>
                  <a:srgbClr val="0000FF"/>
                </a:solidFill>
              </a:rPr>
              <a:t> 2018;14:358-366 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645727"/>
            <a:ext cx="9144000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r>
              <a:rPr lang="en-US" sz="2000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and PPI-REE are virtually indistinguishable from one another, at the clinical, 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molecular and even at the genetic level, and are very different from GERD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Definition of </a:t>
            </a:r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b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4889" b="1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2017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66454"/>
            <a:ext cx="8229600" cy="4008703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European guidelines</a:t>
            </a:r>
          </a:p>
          <a:p>
            <a:pPr lvl="1"/>
            <a:r>
              <a:rPr lang="en-US" dirty="0"/>
              <a:t>“</a:t>
            </a:r>
            <a:r>
              <a:rPr lang="en-US" dirty="0" err="1"/>
              <a:t>EoE</a:t>
            </a:r>
            <a:r>
              <a:rPr lang="en-US" dirty="0"/>
              <a:t> is a chronic, local, immune-mediated esophageal disease, characterized clinically by symptoms related to esophageal dysfunction and </a:t>
            </a:r>
            <a:r>
              <a:rPr lang="en-US" dirty="0" err="1"/>
              <a:t>histologically</a:t>
            </a:r>
            <a:r>
              <a:rPr lang="en-US" dirty="0"/>
              <a:t> by </a:t>
            </a:r>
            <a:r>
              <a:rPr lang="en-US" dirty="0" err="1"/>
              <a:t>eosinophil</a:t>
            </a:r>
            <a:r>
              <a:rPr lang="en-US" dirty="0"/>
              <a:t>-predominant inflammation. Other systemic and local causes of esophageal </a:t>
            </a:r>
            <a:r>
              <a:rPr lang="en-US" dirty="0" err="1"/>
              <a:t>eosinophilia</a:t>
            </a:r>
            <a:r>
              <a:rPr lang="en-US" dirty="0"/>
              <a:t> should be excluded”</a:t>
            </a:r>
          </a:p>
          <a:p>
            <a:pPr lvl="2"/>
            <a:r>
              <a:rPr lang="en-US" sz="2811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Abandons the term “PPI-REE”</a:t>
            </a:r>
          </a:p>
          <a:p>
            <a:pPr lvl="2"/>
            <a:r>
              <a:rPr lang="en-US" sz="2811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Considers PPI-REE same as </a:t>
            </a:r>
            <a:r>
              <a:rPr lang="en-US" sz="2811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endParaRPr lang="en-US" sz="2811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46448" y="6407727"/>
            <a:ext cx="32828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0000FF"/>
                </a:solidFill>
              </a:rPr>
              <a:t>Lucendo</a:t>
            </a:r>
            <a:r>
              <a:rPr lang="en-US" sz="1400" dirty="0">
                <a:solidFill>
                  <a:srgbClr val="0000FF"/>
                </a:solidFill>
              </a:rPr>
              <a:t> et al. </a:t>
            </a:r>
            <a:r>
              <a:rPr lang="en-US" sz="1400" dirty="0" err="1">
                <a:solidFill>
                  <a:srgbClr val="0000FF"/>
                </a:solidFill>
              </a:rPr>
              <a:t>UEGJournal</a:t>
            </a:r>
            <a:r>
              <a:rPr lang="en-US" sz="1400" dirty="0">
                <a:solidFill>
                  <a:srgbClr val="0000FF"/>
                </a:solidFill>
              </a:rPr>
              <a:t> 2017;5:335-358</a:t>
            </a:r>
          </a:p>
        </p:txBody>
      </p:sp>
      <p:pic>
        <p:nvPicPr>
          <p:cNvPr id="6" name="Content Placeholder 6" descr="Screen Shot 2018-09-04 at 1.07.35 PM.png"/>
          <p:cNvPicPr>
            <a:picLocks noChangeAspect="1"/>
          </p:cNvPicPr>
          <p:nvPr/>
        </p:nvPicPr>
        <p:blipFill>
          <a:blip r:embed="rId3"/>
          <a:srcRect l="61364" t="4955" r="18855" b="731"/>
          <a:stretch>
            <a:fillRect/>
          </a:stretch>
        </p:blipFill>
        <p:spPr>
          <a:xfrm>
            <a:off x="7383647" y="274638"/>
            <a:ext cx="979881" cy="2002268"/>
          </a:xfrm>
          <a:prstGeom prst="rect">
            <a:avLst/>
          </a:prstGeom>
        </p:spPr>
      </p:pic>
      <p:sp>
        <p:nvSpPr>
          <p:cNvPr id="7" name="Cloud Callout 6"/>
          <p:cNvSpPr/>
          <p:nvPr/>
        </p:nvSpPr>
        <p:spPr>
          <a:xfrm>
            <a:off x="8099519" y="0"/>
            <a:ext cx="528017" cy="441180"/>
          </a:xfrm>
          <a:prstGeom prst="cloudCallout">
            <a:avLst/>
          </a:prstGeom>
          <a:noFill/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Unknown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7169" y="83430"/>
            <a:ext cx="274320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known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73" y="342612"/>
            <a:ext cx="2730565" cy="18741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Definition of </a:t>
            </a:r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b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4889" b="1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2018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273" y="2516909"/>
            <a:ext cx="8947727" cy="4525963"/>
          </a:xfrm>
        </p:spPr>
        <p:txBody>
          <a:bodyPr/>
          <a:lstStyle/>
          <a:p>
            <a:r>
              <a:rPr lang="en-US" b="1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AGREE </a:t>
            </a:r>
            <a:r>
              <a:rPr lang="en-US" sz="3000" b="1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(“A Working Group on PPI-REE”), DDW 2017</a:t>
            </a:r>
          </a:p>
          <a:p>
            <a:pPr lvl="1"/>
            <a:r>
              <a:rPr lang="en-US" dirty="0"/>
              <a:t>Pediatric and Adult GI, Allergists, Pathologists and Researchers representing 14 countries</a:t>
            </a:r>
          </a:p>
          <a:p>
            <a:pPr lvl="1"/>
            <a:r>
              <a:rPr lang="en-US" dirty="0"/>
              <a:t>Developed an updated diagnostic algorithm for </a:t>
            </a:r>
            <a:r>
              <a:rPr lang="en-US" dirty="0" err="1"/>
              <a:t>EoE</a:t>
            </a:r>
            <a:endParaRPr lang="en-US" dirty="0"/>
          </a:p>
          <a:p>
            <a:pPr lvl="2">
              <a:buFont typeface="Wingdings" charset="2"/>
              <a:buChar char="ü"/>
            </a:pPr>
            <a:r>
              <a:rPr lang="en-US" sz="2200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No longer requires a PPI trial before diagnosing </a:t>
            </a:r>
            <a:r>
              <a:rPr lang="en-US" sz="2200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endParaRPr lang="en-US" sz="22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 lvl="2">
              <a:buFont typeface="Wingdings" charset="2"/>
              <a:buChar char="ü"/>
            </a:pPr>
            <a:r>
              <a:rPr lang="en-US" sz="2200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Recommends considering </a:t>
            </a:r>
            <a:r>
              <a:rPr lang="en-US" sz="2200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PPIs</a:t>
            </a:r>
            <a:r>
              <a:rPr lang="en-US" sz="2200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as a treatment for </a:t>
            </a:r>
            <a:r>
              <a:rPr lang="en-US" sz="2200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endParaRPr lang="en-US" sz="22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14663" y="6226844"/>
            <a:ext cx="33721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Gastroenterology 2018, ahead of print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48727" y="342612"/>
            <a:ext cx="71485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00" dirty="0"/>
          </a:p>
          <a:p>
            <a:r>
              <a:rPr lang="en-US" sz="2400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endParaRPr lang="en-US" sz="800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8807" y="1043272"/>
            <a:ext cx="902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PPI-REE</a:t>
            </a:r>
          </a:p>
        </p:txBody>
      </p:sp>
      <p:pic>
        <p:nvPicPr>
          <p:cNvPr id="8" name="Content Placeholder 6" descr="Screen Shot 2018-09-04 at 1.07.35 PM.png"/>
          <p:cNvPicPr>
            <a:picLocks noChangeAspect="1"/>
          </p:cNvPicPr>
          <p:nvPr/>
        </p:nvPicPr>
        <p:blipFill>
          <a:blip r:embed="rId4"/>
          <a:srcRect l="81145" t="372" b="3007"/>
          <a:stretch>
            <a:fillRect/>
          </a:stretch>
        </p:blipFill>
        <p:spPr>
          <a:xfrm>
            <a:off x="7298532" y="243155"/>
            <a:ext cx="1064995" cy="2338898"/>
          </a:xfrm>
          <a:prstGeom prst="rect">
            <a:avLst/>
          </a:prstGeom>
        </p:spPr>
      </p:pic>
      <p:sp>
        <p:nvSpPr>
          <p:cNvPr id="9" name="Cloud Callout 8"/>
          <p:cNvSpPr/>
          <p:nvPr/>
        </p:nvSpPr>
        <p:spPr>
          <a:xfrm>
            <a:off x="8022424" y="0"/>
            <a:ext cx="528017" cy="441180"/>
          </a:xfrm>
          <a:prstGeom prst="cloudCallout">
            <a:avLst/>
          </a:prstGeom>
          <a:noFill/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Unknown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0074" y="83430"/>
            <a:ext cx="274320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creen Shot 2018-08-17 at 2.10.31 PM.png"/>
          <p:cNvPicPr>
            <a:picLocks noChangeAspect="1"/>
          </p:cNvPicPr>
          <p:nvPr/>
        </p:nvPicPr>
        <p:blipFill>
          <a:blip r:embed="rId3"/>
          <a:srcRect l="1937" t="3484" r="1828"/>
          <a:stretch>
            <a:fillRect/>
          </a:stretch>
        </p:blipFill>
        <p:spPr>
          <a:xfrm>
            <a:off x="184590" y="1362670"/>
            <a:ext cx="7377545" cy="3837915"/>
          </a:xfrm>
          <a:prstGeom prst="rect">
            <a:avLst/>
          </a:prstGeom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3458712" y="6385489"/>
            <a:ext cx="56477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Kim and </a:t>
            </a:r>
            <a:r>
              <a:rPr lang="en-US" sz="1600" dirty="0" err="1">
                <a:solidFill>
                  <a:srgbClr val="0000FF"/>
                </a:solidFill>
              </a:rPr>
              <a:t>Dellon</a:t>
            </a:r>
            <a:r>
              <a:rPr lang="en-US" sz="1600" dirty="0">
                <a:solidFill>
                  <a:srgbClr val="0000FF"/>
                </a:solidFill>
              </a:rPr>
              <a:t>. Gastroenterology &amp; </a:t>
            </a:r>
            <a:r>
              <a:rPr lang="en-US" sz="1600" dirty="0" err="1">
                <a:solidFill>
                  <a:srgbClr val="0000FF"/>
                </a:solidFill>
              </a:rPr>
              <a:t>Hepatology</a:t>
            </a:r>
            <a:r>
              <a:rPr lang="en-US" sz="1600" dirty="0">
                <a:solidFill>
                  <a:srgbClr val="0000FF"/>
                </a:solidFill>
              </a:rPr>
              <a:t> 2018;14:358-366 </a:t>
            </a:r>
          </a:p>
          <a:p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184590" y="3879579"/>
            <a:ext cx="819727" cy="577273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000802" y="1224125"/>
            <a:ext cx="1422401" cy="796637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013885" y="1362670"/>
            <a:ext cx="1054432" cy="577273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Unknown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2332" y="2180661"/>
            <a:ext cx="1063900" cy="10639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652995" y="2506319"/>
            <a:ext cx="13383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  “PPI-REE”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2018 (Current)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53928" y="3294955"/>
            <a:ext cx="4724370" cy="707886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4000" b="1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r>
              <a:rPr lang="en-US" sz="4000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(May respond to </a:t>
            </a:r>
            <a:r>
              <a:rPr lang="en-US" sz="3200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PPIs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3366" y="3294955"/>
            <a:ext cx="1373894" cy="707886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GERD </a:t>
            </a:r>
            <a:r>
              <a:rPr lang="en-US" sz="4000" dirty="0"/>
              <a:t>       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1617460" y="3690921"/>
            <a:ext cx="2038027" cy="15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57200" y="4002841"/>
            <a:ext cx="21311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   </a:t>
            </a:r>
            <a:r>
              <a:rPr lang="en-US" sz="2400" dirty="0"/>
              <a:t>~0-5 </a:t>
            </a:r>
            <a:r>
              <a:rPr lang="en-US" sz="2400" dirty="0" err="1"/>
              <a:t>eos/hpf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977185" y="4002841"/>
            <a:ext cx="35584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   </a:t>
            </a:r>
            <a:r>
              <a:rPr lang="en-US" sz="2400" dirty="0"/>
              <a:t>≥15 </a:t>
            </a:r>
            <a:r>
              <a:rPr lang="en-US" sz="2400" dirty="0" err="1"/>
              <a:t>eos/hpf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218" y="274638"/>
            <a:ext cx="8229600" cy="1143000"/>
          </a:xfrm>
        </p:spPr>
        <p:txBody>
          <a:bodyPr/>
          <a:lstStyle/>
          <a:p>
            <a:pPr algn="l"/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  Epidemiology of </a:t>
            </a:r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endParaRPr lang="en-US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30924"/>
            <a:ext cx="8229600" cy="3786272"/>
          </a:xfrm>
        </p:spPr>
        <p:txBody>
          <a:bodyPr>
            <a:normAutofit fontScale="92500"/>
          </a:bodyPr>
          <a:lstStyle/>
          <a:p>
            <a:r>
              <a:rPr lang="en-US" b="1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Meta-analysis (2016)</a:t>
            </a:r>
          </a:p>
          <a:p>
            <a:pPr lvl="1"/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Pooled </a:t>
            </a:r>
            <a:r>
              <a:rPr lang="en-US" u="sng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incidence</a:t>
            </a:r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: 3.7/100,000/year </a:t>
            </a:r>
            <a:r>
              <a:rPr lang="en-US" sz="2595" dirty="0"/>
              <a:t>(95% CI, 1.7-6.5)</a:t>
            </a:r>
          </a:p>
          <a:p>
            <a:pPr lvl="2"/>
            <a:r>
              <a:rPr lang="en-US" dirty="0"/>
              <a:t>Increasing (5 - 27 fold over past 10 years)</a:t>
            </a:r>
          </a:p>
          <a:p>
            <a:pPr lvl="2"/>
            <a:r>
              <a:rPr lang="en-US" dirty="0"/>
              <a:t>Adults &gt; Children</a:t>
            </a:r>
            <a:endParaRPr lang="en-US" sz="800" dirty="0"/>
          </a:p>
          <a:p>
            <a:pPr lvl="2"/>
            <a:endParaRPr lang="en-US" sz="865" dirty="0"/>
          </a:p>
          <a:p>
            <a:pPr lvl="1"/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Pooled </a:t>
            </a:r>
            <a:r>
              <a:rPr lang="en-US" u="sng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prevalence</a:t>
            </a:r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: 22.7/100,000 </a:t>
            </a:r>
            <a:r>
              <a:rPr lang="en-US" sz="2595" dirty="0"/>
              <a:t>(95% CI, 12.4-36.0)</a:t>
            </a:r>
          </a:p>
          <a:p>
            <a:pPr lvl="2"/>
            <a:r>
              <a:rPr lang="en-US" dirty="0"/>
              <a:t>Increasing (chronic, non-fatal disease)</a:t>
            </a:r>
          </a:p>
          <a:p>
            <a:pPr lvl="2"/>
            <a:r>
              <a:rPr lang="en-US" dirty="0"/>
              <a:t>Adults &gt; Children</a:t>
            </a:r>
          </a:p>
          <a:p>
            <a:pPr lvl="2"/>
            <a:r>
              <a:rPr lang="en-US" dirty="0"/>
              <a:t>American &gt; European studies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36091" y="5738091"/>
            <a:ext cx="4133273" cy="104028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800" b="1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sym typeface="Wingdings"/>
              </a:rPr>
              <a:t>	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sym typeface="Wingdings"/>
              </a:rPr>
              <a:t>			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sym typeface="Wingdings"/>
              </a:rPr>
              <a:t>IBD </a:t>
            </a:r>
            <a:endParaRPr lang="en-US" sz="28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sym typeface="Wingdings"/>
            </a:endParaRPr>
          </a:p>
          <a:p>
            <a:pPr lvl="1">
              <a:lnSpc>
                <a:spcPct val="80000"/>
              </a:lnSpc>
              <a:buFontTx/>
              <a:buChar char="-"/>
            </a:pPr>
            <a:r>
              <a:rPr lang="en-US" sz="2400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sym typeface="Wingdings"/>
              </a:rPr>
              <a:t> Incidence 7/100,000/year</a:t>
            </a:r>
          </a:p>
          <a:p>
            <a:pPr lvl="1">
              <a:lnSpc>
                <a:spcPct val="80000"/>
              </a:lnSpc>
              <a:buFontTx/>
              <a:buChar char="-"/>
            </a:pPr>
            <a:r>
              <a:rPr lang="en-US" sz="2400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sym typeface="Wingdings"/>
              </a:rPr>
              <a:t> Prevalence 400/100,000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67656" y="5008332"/>
            <a:ext cx="4334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</a:rPr>
              <a:t>Arias et al. Aliment </a:t>
            </a:r>
            <a:r>
              <a:rPr lang="en-US" sz="1400" dirty="0" err="1">
                <a:solidFill>
                  <a:srgbClr val="0000FF"/>
                </a:solidFill>
              </a:rPr>
              <a:t>Pharmacol</a:t>
            </a:r>
            <a:r>
              <a:rPr lang="en-US" sz="1400" dirty="0">
                <a:solidFill>
                  <a:srgbClr val="0000FF"/>
                </a:solidFill>
              </a:rPr>
              <a:t> </a:t>
            </a:r>
            <a:r>
              <a:rPr lang="en-US" sz="1400" dirty="0" err="1">
                <a:solidFill>
                  <a:srgbClr val="0000FF"/>
                </a:solidFill>
              </a:rPr>
              <a:t>Ther</a:t>
            </a:r>
            <a:r>
              <a:rPr lang="en-US" sz="1400" dirty="0">
                <a:solidFill>
                  <a:srgbClr val="0000FF"/>
                </a:solidFill>
              </a:rPr>
              <a:t> 2016;43:3-15</a:t>
            </a:r>
          </a:p>
          <a:p>
            <a:r>
              <a:rPr lang="en-US" sz="1400" dirty="0" err="1">
                <a:solidFill>
                  <a:srgbClr val="0000FF"/>
                </a:solidFill>
              </a:rPr>
              <a:t>Dellon</a:t>
            </a:r>
            <a:r>
              <a:rPr lang="en-US" sz="1400" dirty="0">
                <a:solidFill>
                  <a:srgbClr val="0000FF"/>
                </a:solidFill>
              </a:rPr>
              <a:t> et al. Clinical Gastro </a:t>
            </a:r>
            <a:r>
              <a:rPr lang="en-US" sz="1400" dirty="0" err="1">
                <a:solidFill>
                  <a:srgbClr val="0000FF"/>
                </a:solidFill>
              </a:rPr>
              <a:t>Hepatology</a:t>
            </a:r>
            <a:r>
              <a:rPr lang="en-US" sz="1400" dirty="0">
                <a:solidFill>
                  <a:srgbClr val="0000FF"/>
                </a:solidFill>
              </a:rPr>
              <a:t> 2014;12:589-96</a:t>
            </a:r>
          </a:p>
        </p:txBody>
      </p:sp>
      <p:pic>
        <p:nvPicPr>
          <p:cNvPr id="6" name="Picture 5" descr="imag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9364" y="274638"/>
            <a:ext cx="1925349" cy="14816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94514" y="2925613"/>
            <a:ext cx="2280292" cy="49244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US: 57/100,000</a:t>
            </a:r>
          </a:p>
        </p:txBody>
      </p:sp>
      <p:sp>
        <p:nvSpPr>
          <p:cNvPr id="8" name="Right Arrow 7"/>
          <p:cNvSpPr/>
          <p:nvPr/>
        </p:nvSpPr>
        <p:spPr>
          <a:xfrm rot="20884663">
            <a:off x="4890823" y="3238943"/>
            <a:ext cx="680524" cy="295343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8-08-11 at 1.39.19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455" y="303691"/>
            <a:ext cx="5969000" cy="60191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73792" y="6322851"/>
            <a:ext cx="4226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0000FF"/>
                </a:solidFill>
              </a:rPr>
              <a:t>Dellon</a:t>
            </a:r>
            <a:r>
              <a:rPr lang="en-US" sz="1400" dirty="0">
                <a:solidFill>
                  <a:srgbClr val="0000FF"/>
                </a:solidFill>
              </a:rPr>
              <a:t> and Hirano. Gastroenterology 2018;154:319-332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89" y="468328"/>
            <a:ext cx="5672667" cy="1143000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Eosinophilic</a:t>
            </a:r>
            <a:r>
              <a:rPr lang="en-US" b="1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Esophagitis</a:t>
            </a:r>
            <a:b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4000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GI Care For Kids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3394" y="2797675"/>
            <a:ext cx="7055112" cy="865909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(2012)</a:t>
            </a:r>
            <a:r>
              <a:rPr lang="en-US" dirty="0"/>
              <a:t>:</a:t>
            </a:r>
          </a:p>
        </p:txBody>
      </p:sp>
      <p:pic>
        <p:nvPicPr>
          <p:cNvPr id="4" name="Picture 3" descr="GI CARE FOR KIDS FINAL LOG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056" y="478367"/>
            <a:ext cx="3212277" cy="11329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3373857" y="2797675"/>
            <a:ext cx="3791222" cy="584776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pPr marL="342900" lvl="1" indent="-342900"/>
            <a:r>
              <a:rPr lang="en-US" sz="32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590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patients with </a:t>
            </a:r>
            <a:r>
              <a:rPr lang="en-US" sz="3200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endParaRPr lang="en-US" sz="3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633394" y="4151485"/>
            <a:ext cx="7055112" cy="1071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(2018)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73857" y="4151485"/>
            <a:ext cx="3999212" cy="584776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pPr marL="342900" lvl="1" indent="-342900"/>
            <a:r>
              <a:rPr lang="en-US" sz="32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1325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patients with </a:t>
            </a:r>
            <a:r>
              <a:rPr lang="en-US" sz="3200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endParaRPr lang="en-US" sz="3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19" y="274638"/>
            <a:ext cx="6262255" cy="1143000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: Healthcare Utilization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51182"/>
            <a:ext cx="8229600" cy="3671455"/>
          </a:xfrm>
        </p:spPr>
        <p:txBody>
          <a:bodyPr>
            <a:normAutofit/>
          </a:bodyPr>
          <a:lstStyle/>
          <a:p>
            <a:r>
              <a:rPr lang="en-US" dirty="0"/>
              <a:t>Patients with </a:t>
            </a:r>
            <a:r>
              <a:rPr lang="en-US" dirty="0" err="1"/>
              <a:t>EoE</a:t>
            </a:r>
            <a:r>
              <a:rPr lang="en-US" dirty="0"/>
              <a:t> in the US have an estimated annual healthcare cost as high as </a:t>
            </a:r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$1.4 billion</a:t>
            </a:r>
            <a:endParaRPr lang="en-US" dirty="0"/>
          </a:p>
          <a:p>
            <a:pPr lvl="1"/>
            <a:r>
              <a:rPr lang="en-US" dirty="0">
                <a:solidFill>
                  <a:srgbClr val="008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$3,304 / person / year</a:t>
            </a:r>
            <a:r>
              <a:rPr lang="en-US" dirty="0"/>
              <a:t> </a:t>
            </a:r>
            <a:r>
              <a:rPr lang="en-US" sz="2400" dirty="0"/>
              <a:t>(</a:t>
            </a:r>
            <a:r>
              <a:rPr lang="en-US" sz="2400" dirty="0" err="1"/>
              <a:t>vs</a:t>
            </a:r>
            <a:r>
              <a:rPr lang="en-US" sz="2400" dirty="0"/>
              <a:t> $1,001 for controls)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Similar to acute appendicitis ($1.4 billion), </a:t>
            </a:r>
            <a:r>
              <a:rPr lang="en-US" dirty="0" err="1"/>
              <a:t>C.Diff</a:t>
            </a:r>
            <a:r>
              <a:rPr lang="en-US" dirty="0"/>
              <a:t> ($1.1 billion) and IBD ($1 billion)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56364" y="5787609"/>
            <a:ext cx="43110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rgbClr val="0000FF"/>
                </a:solidFill>
              </a:rPr>
              <a:t>Jesen</a:t>
            </a:r>
            <a:r>
              <a:rPr lang="en-US" sz="1600" dirty="0">
                <a:solidFill>
                  <a:srgbClr val="0000FF"/>
                </a:solidFill>
              </a:rPr>
              <a:t> et al. Am J </a:t>
            </a:r>
            <a:r>
              <a:rPr lang="en-US" sz="1600" dirty="0" err="1">
                <a:solidFill>
                  <a:srgbClr val="0000FF"/>
                </a:solidFill>
              </a:rPr>
              <a:t>Gastroenterol</a:t>
            </a:r>
            <a:r>
              <a:rPr lang="en-US" sz="1600" dirty="0">
                <a:solidFill>
                  <a:srgbClr val="0000FF"/>
                </a:solidFill>
              </a:rPr>
              <a:t> 2015;110:626-632</a:t>
            </a:r>
          </a:p>
        </p:txBody>
      </p:sp>
      <p:pic>
        <p:nvPicPr>
          <p:cNvPr id="5" name="Picture 4" descr="images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3374" y="256599"/>
            <a:ext cx="2163426" cy="1343601"/>
          </a:xfrm>
          <a:prstGeom prst="rect">
            <a:avLst/>
          </a:prstGeom>
          <a:ln w="25400"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Etiopathogenesis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:</a:t>
            </a:r>
            <a:b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Factors Contributing to </a:t>
            </a:r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endParaRPr lang="en-US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Content Placeholder 3" descr="Screen Shot 2018-08-11 at 2.15.54 PM.png"/>
          <p:cNvPicPr>
            <a:picLocks noGrp="1" noChangeAspect="1"/>
          </p:cNvPicPr>
          <p:nvPr>
            <p:ph idx="1"/>
          </p:nvPr>
        </p:nvPicPr>
        <p:blipFill>
          <a:blip r:embed="rId3"/>
          <a:srcRect l="-41872" r="-41872"/>
          <a:stretch>
            <a:fillRect/>
          </a:stretch>
        </p:blipFill>
        <p:spPr>
          <a:xfrm>
            <a:off x="0" y="1609344"/>
            <a:ext cx="9033164" cy="4967892"/>
          </a:xfrm>
        </p:spPr>
      </p:pic>
      <p:sp>
        <p:nvSpPr>
          <p:cNvPr id="5" name="TextBox 4"/>
          <p:cNvSpPr txBox="1"/>
          <p:nvPr/>
        </p:nvSpPr>
        <p:spPr>
          <a:xfrm>
            <a:off x="4687456" y="6385530"/>
            <a:ext cx="43009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O’Shea et al. Gastroenterology 2018;154:333-345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Cellular Pathology of </a:t>
            </a:r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endParaRPr lang="en-US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Picture 3" descr="Screen Shot 2018-08-11 at 2.14.51 PM.png"/>
          <p:cNvPicPr>
            <a:picLocks noChangeAspect="1"/>
          </p:cNvPicPr>
          <p:nvPr/>
        </p:nvPicPr>
        <p:blipFill>
          <a:blip r:embed="rId3"/>
          <a:srcRect b="19288"/>
          <a:stretch>
            <a:fillRect/>
          </a:stretch>
        </p:blipFill>
        <p:spPr>
          <a:xfrm>
            <a:off x="457200" y="1660092"/>
            <a:ext cx="8435000" cy="32929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04774" y="6188364"/>
            <a:ext cx="44874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Rothenberg. Gastroenterology 2015;148:1143-1157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48639" y="5188057"/>
            <a:ext cx="5351796" cy="92333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1. Increased CHEMOTAXIS / TRAFFICKING of </a:t>
            </a:r>
            <a:r>
              <a:rPr lang="en-US" dirty="0" err="1"/>
              <a:t>eosinophils</a:t>
            </a:r>
            <a:endParaRPr lang="en-US" dirty="0"/>
          </a:p>
          <a:p>
            <a:r>
              <a:rPr lang="en-US" dirty="0"/>
              <a:t>2. Impaired BARRIER FUNCTION of esophageal mucosa</a:t>
            </a:r>
          </a:p>
          <a:p>
            <a:r>
              <a:rPr lang="en-US" dirty="0"/>
              <a:t>3. REMODELING / FIBROSIS of esophageal </a:t>
            </a:r>
            <a:r>
              <a:rPr lang="en-US" dirty="0" err="1"/>
              <a:t>submucosa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Candidate Genes in </a:t>
            </a:r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endParaRPr lang="en-US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Content Placeholder 3" descr="Screen Shot 2018-08-11 at 2.18.37 PM.png"/>
          <p:cNvPicPr>
            <a:picLocks noGrp="1" noChangeAspect="1"/>
          </p:cNvPicPr>
          <p:nvPr>
            <p:ph idx="1"/>
          </p:nvPr>
        </p:nvPicPr>
        <p:blipFill>
          <a:blip r:embed="rId3"/>
          <a:srcRect t="-1177" b="-1177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4199374" y="6371552"/>
            <a:ext cx="44874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Rothenberg. Gastroenterology 2015;148:1143-1157 </a:t>
            </a:r>
          </a:p>
        </p:txBody>
      </p:sp>
      <p:sp>
        <p:nvSpPr>
          <p:cNvPr id="6" name="Oval 5"/>
          <p:cNvSpPr/>
          <p:nvPr/>
        </p:nvSpPr>
        <p:spPr>
          <a:xfrm>
            <a:off x="1362364" y="2655455"/>
            <a:ext cx="1050636" cy="461818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Heritability of </a:t>
            </a:r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endParaRPr lang="en-US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68159" cy="4525963"/>
          </a:xfrm>
        </p:spPr>
        <p:txBody>
          <a:bodyPr>
            <a:normAutofit/>
          </a:bodyPr>
          <a:lstStyle/>
          <a:p>
            <a:r>
              <a:rPr lang="en-US" dirty="0"/>
              <a:t>Family associations have </a:t>
            </a:r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RR as high as 64-fold </a:t>
            </a:r>
            <a:r>
              <a:rPr lang="en-US" dirty="0"/>
              <a:t>amongst brothers</a:t>
            </a:r>
          </a:p>
          <a:p>
            <a:endParaRPr lang="en-US" dirty="0"/>
          </a:p>
          <a:p>
            <a:r>
              <a:rPr lang="en-US" dirty="0" err="1"/>
              <a:t>Proband</a:t>
            </a:r>
            <a:r>
              <a:rPr lang="en-US" dirty="0"/>
              <a:t> Concordance:</a:t>
            </a:r>
          </a:p>
          <a:p>
            <a:pPr lvl="1"/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Monozygotic twins: 58% </a:t>
            </a:r>
          </a:p>
          <a:p>
            <a:pPr lvl="1"/>
            <a:r>
              <a:rPr lang="en-US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Dizygotic</a:t>
            </a:r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twins: 35%</a:t>
            </a:r>
          </a:p>
          <a:p>
            <a:pPr lvl="1"/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Non-twin siblings: 2.4%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470565" y="2659927"/>
            <a:ext cx="50774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Collins et al. </a:t>
            </a:r>
            <a:r>
              <a:rPr lang="en-US" sz="1600" dirty="0" err="1">
                <a:solidFill>
                  <a:srgbClr val="0000FF"/>
                </a:solidFill>
              </a:rPr>
              <a:t>Gastroenterol</a:t>
            </a:r>
            <a:r>
              <a:rPr lang="en-US" sz="1600" dirty="0">
                <a:solidFill>
                  <a:srgbClr val="0000FF"/>
                </a:solidFill>
              </a:rPr>
              <a:t> </a:t>
            </a:r>
            <a:r>
              <a:rPr lang="en-US" sz="1600" dirty="0" err="1">
                <a:solidFill>
                  <a:srgbClr val="0000FF"/>
                </a:solidFill>
              </a:rPr>
              <a:t>Clin</a:t>
            </a:r>
            <a:r>
              <a:rPr lang="en-US" sz="1600" dirty="0">
                <a:solidFill>
                  <a:srgbClr val="0000FF"/>
                </a:solidFill>
              </a:rPr>
              <a:t> North Am 2014;43:257-268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40139" y="5630277"/>
            <a:ext cx="51466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Alexander et al. J Allergy </a:t>
            </a:r>
            <a:r>
              <a:rPr lang="en-US" sz="1600" dirty="0" err="1">
                <a:solidFill>
                  <a:srgbClr val="0000FF"/>
                </a:solidFill>
              </a:rPr>
              <a:t>Clin</a:t>
            </a:r>
            <a:r>
              <a:rPr lang="en-US" sz="1600" dirty="0">
                <a:solidFill>
                  <a:srgbClr val="0000FF"/>
                </a:solidFill>
              </a:rPr>
              <a:t> </a:t>
            </a:r>
            <a:r>
              <a:rPr lang="en-US" sz="1600" dirty="0" err="1">
                <a:solidFill>
                  <a:srgbClr val="0000FF"/>
                </a:solidFill>
              </a:rPr>
              <a:t>Immunol</a:t>
            </a:r>
            <a:r>
              <a:rPr lang="en-US" sz="1600" dirty="0">
                <a:solidFill>
                  <a:srgbClr val="0000FF"/>
                </a:solidFill>
              </a:rPr>
              <a:t> 2014;134:1084-1092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Environmental Risk factors for </a:t>
            </a:r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endParaRPr lang="en-US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Picture 3" descr="Screen Shot 2018-08-19 at 3.02.27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901" y="1417638"/>
            <a:ext cx="8394899" cy="45559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92792" y="6325786"/>
            <a:ext cx="4851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rgbClr val="0000FF"/>
                </a:solidFill>
              </a:rPr>
              <a:t>Dellon</a:t>
            </a:r>
            <a:r>
              <a:rPr lang="en-US" sz="1600" dirty="0">
                <a:solidFill>
                  <a:srgbClr val="0000FF"/>
                </a:solidFill>
              </a:rPr>
              <a:t> and Hirano. Gastroenterology 2018;154:319-332</a:t>
            </a:r>
          </a:p>
        </p:txBody>
      </p:sp>
      <p:sp>
        <p:nvSpPr>
          <p:cNvPr id="6" name="Right Arrow 5"/>
          <p:cNvSpPr/>
          <p:nvPr/>
        </p:nvSpPr>
        <p:spPr>
          <a:xfrm>
            <a:off x="0" y="2570066"/>
            <a:ext cx="291901" cy="227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6449" y="4262109"/>
            <a:ext cx="291901" cy="227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: Diagnostic Pathway</a:t>
            </a:r>
            <a:endParaRPr lang="en-US" dirty="0"/>
          </a:p>
        </p:txBody>
      </p:sp>
      <p:pic>
        <p:nvPicPr>
          <p:cNvPr id="5" name="Picture 4" descr="Screen Shot 2018-09-11 at 4.53.51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768" y="1417638"/>
            <a:ext cx="6463397" cy="482326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xplosion 1 22"/>
          <p:cNvSpPr/>
          <p:nvPr/>
        </p:nvSpPr>
        <p:spPr>
          <a:xfrm>
            <a:off x="457200" y="1447799"/>
            <a:ext cx="1694329" cy="1204913"/>
          </a:xfrm>
          <a:prstGeom prst="irregularSeal1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228600" y="0"/>
            <a:ext cx="9372600" cy="1143000"/>
          </a:xfrm>
        </p:spPr>
        <p:txBody>
          <a:bodyPr/>
          <a:lstStyle/>
          <a:p>
            <a:r>
              <a:rPr lang="en-US" sz="2200" dirty="0"/>
              <a:t>  </a:t>
            </a:r>
            <a:r>
              <a:rPr lang="en-US" sz="2800" b="1" u="sng" dirty="0">
                <a:solidFill>
                  <a:srgbClr val="FF0000"/>
                </a:solidFill>
                <a:effectLst>
                  <a:outerShdw blurRad="12700" dist="38100" dir="2700000">
                    <a:srgbClr val="000000">
                      <a:alpha val="43000"/>
                    </a:srgbClr>
                  </a:outerShdw>
                </a:effectLst>
              </a:rPr>
              <a:t>Suggested Pathway for Diagnosing </a:t>
            </a:r>
            <a:r>
              <a:rPr lang="en-US" sz="2800" b="1" u="sng" dirty="0" err="1">
                <a:solidFill>
                  <a:srgbClr val="FF0000"/>
                </a:solidFill>
                <a:effectLst>
                  <a:outerShdw blurRad="12700" dist="38100" dir="2700000">
                    <a:srgbClr val="000000">
                      <a:alpha val="43000"/>
                    </a:srgbClr>
                  </a:outerShdw>
                </a:effectLst>
              </a:rPr>
              <a:t>Eosinophilic</a:t>
            </a:r>
            <a:r>
              <a:rPr lang="en-US" sz="2800" b="1" u="sng" dirty="0">
                <a:solidFill>
                  <a:srgbClr val="FF0000"/>
                </a:solidFill>
                <a:effectLst>
                  <a:outerShdw blurRad="12700" dist="38100" dir="270000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2800" b="1" u="sng" dirty="0" err="1">
                <a:solidFill>
                  <a:srgbClr val="FF0000"/>
                </a:solidFill>
                <a:effectLst>
                  <a:outerShdw blurRad="12700" dist="38100" dir="2700000">
                    <a:srgbClr val="000000">
                      <a:alpha val="43000"/>
                    </a:srgbClr>
                  </a:outerShdw>
                </a:effectLst>
              </a:rPr>
              <a:t>Esophagitis</a:t>
            </a:r>
            <a:endParaRPr lang="en-US" sz="2800" b="1" u="sng" dirty="0">
              <a:solidFill>
                <a:srgbClr val="FF0000"/>
              </a:solidFill>
              <a:effectLst>
                <a:outerShdw blurRad="127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grpSp>
        <p:nvGrpSpPr>
          <p:cNvPr id="2" name="Group 6"/>
          <p:cNvGrpSpPr>
            <a:grpSpLocks noGrp="1" noChangeAspect="1"/>
          </p:cNvGrpSpPr>
          <p:nvPr/>
        </p:nvGrpSpPr>
        <p:grpSpPr bwMode="auto">
          <a:xfrm>
            <a:off x="457200" y="1447800"/>
            <a:ext cx="8229600" cy="4648200"/>
            <a:chOff x="288" y="192"/>
            <a:chExt cx="2448" cy="1584"/>
          </a:xfrm>
        </p:grpSpPr>
        <p:sp>
          <p:nvSpPr>
            <p:cNvPr id="10245" name="AutoShape 5"/>
            <p:cNvSpPr>
              <a:spLocks noChangeAspect="1" noChangeArrowheads="1" noTextEdit="1"/>
            </p:cNvSpPr>
            <p:nvPr/>
          </p:nvSpPr>
          <p:spPr bwMode="auto">
            <a:xfrm>
              <a:off x="288" y="192"/>
              <a:ext cx="2448" cy="15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3077" name="_s10269"/>
            <p:cNvCxnSpPr>
              <a:cxnSpLocks noChangeShapeType="1"/>
              <a:stCxn id="10268" idx="1"/>
              <a:endCxn id="10260" idx="2"/>
            </p:cNvCxnSpPr>
            <p:nvPr/>
          </p:nvCxnSpPr>
          <p:spPr bwMode="auto">
            <a:xfrm rot="10800000">
              <a:off x="1728" y="1344"/>
              <a:ext cx="144" cy="28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3078" name="_s10261"/>
            <p:cNvCxnSpPr>
              <a:cxnSpLocks noChangeShapeType="1"/>
              <a:stCxn id="10260" idx="0"/>
              <a:endCxn id="10250" idx="2"/>
            </p:cNvCxnSpPr>
            <p:nvPr/>
          </p:nvCxnSpPr>
          <p:spPr bwMode="auto">
            <a:xfrm rot="5400000" flipH="1">
              <a:off x="1404" y="732"/>
              <a:ext cx="144" cy="504"/>
            </a:xfrm>
            <a:prstGeom prst="bentConnector3">
              <a:avLst>
                <a:gd name="adj1" fmla="val 27069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3079" name="_s10259"/>
            <p:cNvCxnSpPr>
              <a:cxnSpLocks noChangeShapeType="1"/>
              <a:stCxn id="10258" idx="0"/>
              <a:endCxn id="10250" idx="2"/>
            </p:cNvCxnSpPr>
            <p:nvPr/>
          </p:nvCxnSpPr>
          <p:spPr bwMode="auto">
            <a:xfrm rot="-5400000">
              <a:off x="900" y="732"/>
              <a:ext cx="144" cy="504"/>
            </a:xfrm>
            <a:prstGeom prst="bentConnector3">
              <a:avLst>
                <a:gd name="adj1" fmla="val 27069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3080" name="_s10257"/>
            <p:cNvCxnSpPr>
              <a:cxnSpLocks noChangeShapeType="1"/>
              <a:stCxn id="10256" idx="0"/>
              <a:endCxn id="10247" idx="2"/>
            </p:cNvCxnSpPr>
            <p:nvPr/>
          </p:nvCxnSpPr>
          <p:spPr bwMode="auto">
            <a:xfrm rot="5400000" flipH="1">
              <a:off x="1908" y="300"/>
              <a:ext cx="144" cy="504"/>
            </a:xfrm>
            <a:prstGeom prst="bentConnector3">
              <a:avLst>
                <a:gd name="adj1" fmla="val 26968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3081" name="_s10253"/>
            <p:cNvCxnSpPr>
              <a:cxnSpLocks noChangeShapeType="1"/>
              <a:stCxn id="10250" idx="0"/>
              <a:endCxn id="10247" idx="2"/>
            </p:cNvCxnSpPr>
            <p:nvPr/>
          </p:nvCxnSpPr>
          <p:spPr bwMode="auto">
            <a:xfrm rot="-5400000">
              <a:off x="1404" y="300"/>
              <a:ext cx="144" cy="504"/>
            </a:xfrm>
            <a:prstGeom prst="bentConnector3">
              <a:avLst>
                <a:gd name="adj1" fmla="val 26968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sp>
          <p:nvSpPr>
            <p:cNvPr id="10247" name="_s10247"/>
            <p:cNvSpPr>
              <a:spLocks noChangeArrowheads="1"/>
            </p:cNvSpPr>
            <p:nvPr/>
          </p:nvSpPr>
          <p:spPr bwMode="auto">
            <a:xfrm>
              <a:off x="1296" y="192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en-US" sz="20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Suspected</a:t>
              </a:r>
              <a:r>
                <a:rPr lang="en-US" sz="22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 </a:t>
              </a:r>
              <a:r>
                <a:rPr lang="en-US" sz="20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EoE</a:t>
              </a:r>
              <a:endParaRPr lang="en-US" sz="2000" b="1" dirty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  <a:p>
              <a:pPr algn="ctr">
                <a:defRPr/>
              </a:pPr>
              <a:r>
                <a:rPr lang="en-US" sz="1400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(Food aversion, </a:t>
              </a:r>
              <a:r>
                <a:rPr lang="en-US" sz="1400" dirty="0" err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Abd</a:t>
              </a:r>
              <a:r>
                <a:rPr lang="en-US" sz="1400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 Pain, </a:t>
              </a:r>
            </a:p>
            <a:p>
              <a:pPr algn="ctr">
                <a:defRPr/>
              </a:pPr>
              <a:r>
                <a:rPr lang="en-US" sz="1400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Vomiting, </a:t>
              </a:r>
              <a:r>
                <a:rPr lang="en-US" sz="1400" dirty="0" err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Dysphagia</a:t>
              </a:r>
              <a:r>
                <a:rPr lang="en-US" sz="1400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*, other)</a:t>
              </a:r>
            </a:p>
          </p:txBody>
        </p:sp>
        <p:sp>
          <p:nvSpPr>
            <p:cNvPr id="10250" name="_s10250"/>
            <p:cNvSpPr>
              <a:spLocks noChangeArrowheads="1"/>
            </p:cNvSpPr>
            <p:nvPr/>
          </p:nvSpPr>
          <p:spPr bwMode="auto">
            <a:xfrm>
              <a:off x="792" y="624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F66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glow rad="127000">
                <a:schemeClr val="bg1">
                  <a:alpha val="75000"/>
                </a:schemeClr>
              </a:glow>
            </a:effectLst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en-US" sz="20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PPI </a:t>
              </a:r>
              <a:r>
                <a:rPr lang="en-US" sz="1600" dirty="0" err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x</a:t>
              </a:r>
              <a:r>
                <a:rPr lang="en-US" sz="1600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 4-8 weeks </a:t>
              </a:r>
            </a:p>
          </p:txBody>
        </p:sp>
        <p:sp>
          <p:nvSpPr>
            <p:cNvPr id="10256" name="_s10256"/>
            <p:cNvSpPr>
              <a:spLocks noChangeArrowheads="1"/>
            </p:cNvSpPr>
            <p:nvPr/>
          </p:nvSpPr>
          <p:spPr bwMode="auto">
            <a:xfrm>
              <a:off x="1800" y="624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8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glow rad="127000">
                <a:schemeClr val="bg1">
                  <a:alpha val="75000"/>
                </a:schemeClr>
              </a:glow>
            </a:effectLst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EGD</a:t>
              </a:r>
              <a:endParaRPr lang="en-US" sz="1600" dirty="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-128"/>
                <a:cs typeface="ＭＳ Ｐゴシック" charset="-128"/>
              </a:endParaRPr>
            </a:p>
            <a:p>
              <a:pPr algn="ctr"/>
              <a:r>
                <a:rPr lang="en-US" sz="1600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with pH monitoring</a:t>
              </a:r>
            </a:p>
          </p:txBody>
        </p:sp>
        <p:sp>
          <p:nvSpPr>
            <p:cNvPr id="10258" name="_s10258"/>
            <p:cNvSpPr>
              <a:spLocks noChangeArrowheads="1"/>
            </p:cNvSpPr>
            <p:nvPr/>
          </p:nvSpPr>
          <p:spPr bwMode="auto">
            <a:xfrm>
              <a:off x="288" y="1056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Probable </a:t>
              </a:r>
              <a:r>
                <a:rPr lang="en-US" sz="24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GERD</a:t>
              </a:r>
              <a:r>
                <a:rPr lang="en-US" sz="2800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 </a:t>
              </a:r>
            </a:p>
          </p:txBody>
        </p:sp>
        <p:sp>
          <p:nvSpPr>
            <p:cNvPr id="10260" name="_s10260"/>
            <p:cNvSpPr>
              <a:spLocks noChangeArrowheads="1"/>
            </p:cNvSpPr>
            <p:nvPr/>
          </p:nvSpPr>
          <p:spPr bwMode="auto">
            <a:xfrm>
              <a:off x="1296" y="1056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EGD</a:t>
              </a:r>
              <a:r>
                <a:rPr lang="en-US" sz="1500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 </a:t>
              </a:r>
              <a:r>
                <a:rPr lang="en-US" sz="1600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(on PPI)</a:t>
              </a:r>
            </a:p>
          </p:txBody>
        </p:sp>
        <p:sp>
          <p:nvSpPr>
            <p:cNvPr id="10268" name="_s10268"/>
            <p:cNvSpPr>
              <a:spLocks noChangeArrowheads="1"/>
            </p:cNvSpPr>
            <p:nvPr/>
          </p:nvSpPr>
          <p:spPr bwMode="auto">
            <a:xfrm>
              <a:off x="1872" y="1488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Biopsies: </a:t>
              </a:r>
              <a:r>
                <a:rPr lang="en-US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Arial" charset="0"/>
                </a:rPr>
                <a:t>≥</a:t>
              </a:r>
              <a:r>
                <a:rPr lang="en-US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15eos/hpf</a:t>
              </a:r>
              <a:endParaRPr lang="en-US" sz="2400" dirty="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-128"/>
                <a:cs typeface="ＭＳ Ｐゴシック" charset="-128"/>
              </a:endParaRPr>
            </a:p>
            <a:p>
              <a:pPr algn="ctr"/>
              <a:r>
                <a:rPr lang="en-US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=</a:t>
              </a:r>
              <a:r>
                <a:rPr lang="en-US" sz="2400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 </a:t>
              </a:r>
              <a:r>
                <a:rPr lang="en-US" sz="2400" b="1" u="sng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EoE</a:t>
              </a:r>
              <a:endParaRPr lang="en-US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-128"/>
                <a:cs typeface="ＭＳ Ｐゴシック" charset="-128"/>
              </a:endParaRPr>
            </a:p>
          </p:txBody>
        </p:sp>
      </p:grpSp>
      <p:sp>
        <p:nvSpPr>
          <p:cNvPr id="10264" name="Text Box 24"/>
          <p:cNvSpPr txBox="1">
            <a:spLocks noChangeArrowheads="1"/>
          </p:cNvSpPr>
          <p:nvPr/>
        </p:nvSpPr>
        <p:spPr bwMode="auto">
          <a:xfrm>
            <a:off x="5257800" y="2286000"/>
            <a:ext cx="99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</a:rPr>
              <a:t>+/- UGI</a:t>
            </a:r>
          </a:p>
        </p:txBody>
      </p:sp>
      <p:sp>
        <p:nvSpPr>
          <p:cNvPr id="10270" name="Line 30"/>
          <p:cNvSpPr>
            <a:spLocks noChangeShapeType="1"/>
          </p:cNvSpPr>
          <p:nvPr/>
        </p:nvSpPr>
        <p:spPr bwMode="auto">
          <a:xfrm>
            <a:off x="7086600" y="3581400"/>
            <a:ext cx="0" cy="16764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71" name="Text Box 31"/>
          <p:cNvSpPr txBox="1">
            <a:spLocks noChangeArrowheads="1"/>
          </p:cNvSpPr>
          <p:nvPr/>
        </p:nvSpPr>
        <p:spPr bwMode="auto">
          <a:xfrm>
            <a:off x="7239000" y="3962400"/>
            <a:ext cx="1371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charset="-128"/>
                <a:cs typeface="ＭＳ Ｐゴシック" charset="-128"/>
              </a:rPr>
              <a:t>Normal pH monitoring</a:t>
            </a:r>
          </a:p>
        </p:txBody>
      </p:sp>
      <p:sp>
        <p:nvSpPr>
          <p:cNvPr id="10272" name="Text Box 32"/>
          <p:cNvSpPr txBox="1">
            <a:spLocks noChangeArrowheads="1"/>
          </p:cNvSpPr>
          <p:nvPr/>
        </p:nvSpPr>
        <p:spPr bwMode="auto">
          <a:xfrm>
            <a:off x="1371600" y="35052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Improved</a:t>
            </a:r>
          </a:p>
        </p:txBody>
      </p:sp>
      <p:sp>
        <p:nvSpPr>
          <p:cNvPr id="10273" name="Text Box 33"/>
          <p:cNvSpPr txBox="1">
            <a:spLocks noChangeArrowheads="1"/>
          </p:cNvSpPr>
          <p:nvPr/>
        </p:nvSpPr>
        <p:spPr bwMode="auto">
          <a:xfrm>
            <a:off x="4191000" y="3505200"/>
            <a:ext cx="167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Not improved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3539" y="1626657"/>
            <a:ext cx="12246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2007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xplosion 1 22"/>
          <p:cNvSpPr/>
          <p:nvPr/>
        </p:nvSpPr>
        <p:spPr>
          <a:xfrm>
            <a:off x="311878" y="1143000"/>
            <a:ext cx="3679301" cy="1509712"/>
          </a:xfrm>
          <a:prstGeom prst="irregularSeal1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228600" y="0"/>
            <a:ext cx="9372600" cy="1143000"/>
          </a:xfrm>
        </p:spPr>
        <p:txBody>
          <a:bodyPr/>
          <a:lstStyle/>
          <a:p>
            <a:r>
              <a:rPr lang="en-US" sz="2200" dirty="0"/>
              <a:t>  </a:t>
            </a:r>
            <a:r>
              <a:rPr lang="en-US" sz="2800" b="1" u="sng" dirty="0">
                <a:solidFill>
                  <a:srgbClr val="FF0000"/>
                </a:solidFill>
                <a:effectLst>
                  <a:outerShdw blurRad="12700" dist="38100" dir="2700000">
                    <a:srgbClr val="000000">
                      <a:alpha val="43000"/>
                    </a:srgbClr>
                  </a:outerShdw>
                </a:effectLst>
              </a:rPr>
              <a:t>Suggested Pathway for Diagnosing </a:t>
            </a:r>
            <a:r>
              <a:rPr lang="en-US" sz="2800" b="1" u="sng" dirty="0" err="1">
                <a:solidFill>
                  <a:srgbClr val="FF0000"/>
                </a:solidFill>
                <a:effectLst>
                  <a:outerShdw blurRad="12700" dist="38100" dir="2700000">
                    <a:srgbClr val="000000">
                      <a:alpha val="43000"/>
                    </a:srgbClr>
                  </a:outerShdw>
                </a:effectLst>
              </a:rPr>
              <a:t>Eosinophilic</a:t>
            </a:r>
            <a:r>
              <a:rPr lang="en-US" sz="2800" b="1" u="sng" dirty="0">
                <a:solidFill>
                  <a:srgbClr val="FF0000"/>
                </a:solidFill>
                <a:effectLst>
                  <a:outerShdw blurRad="12700" dist="38100" dir="270000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2800" b="1" u="sng" dirty="0" err="1">
                <a:solidFill>
                  <a:srgbClr val="FF0000"/>
                </a:solidFill>
                <a:effectLst>
                  <a:outerShdw blurRad="12700" dist="38100" dir="2700000">
                    <a:srgbClr val="000000">
                      <a:alpha val="43000"/>
                    </a:srgbClr>
                  </a:outerShdw>
                </a:effectLst>
              </a:rPr>
              <a:t>Esophagitis</a:t>
            </a:r>
            <a:endParaRPr lang="en-US" sz="2800" b="1" u="sng" dirty="0">
              <a:solidFill>
                <a:srgbClr val="FF0000"/>
              </a:solidFill>
              <a:effectLst>
                <a:outerShdw blurRad="127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grpSp>
        <p:nvGrpSpPr>
          <p:cNvPr id="2" name="Group 6"/>
          <p:cNvGrpSpPr>
            <a:grpSpLocks noGrp="1" noChangeAspect="1"/>
          </p:cNvGrpSpPr>
          <p:nvPr/>
        </p:nvGrpSpPr>
        <p:grpSpPr bwMode="auto">
          <a:xfrm>
            <a:off x="457200" y="1447800"/>
            <a:ext cx="8229600" cy="4648200"/>
            <a:chOff x="288" y="192"/>
            <a:chExt cx="2448" cy="1584"/>
          </a:xfrm>
        </p:grpSpPr>
        <p:sp>
          <p:nvSpPr>
            <p:cNvPr id="10245" name="AutoShape 5"/>
            <p:cNvSpPr>
              <a:spLocks noChangeAspect="1" noChangeArrowheads="1" noTextEdit="1"/>
            </p:cNvSpPr>
            <p:nvPr/>
          </p:nvSpPr>
          <p:spPr bwMode="auto">
            <a:xfrm>
              <a:off x="288" y="192"/>
              <a:ext cx="2448" cy="15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3077" name="_s10269"/>
            <p:cNvCxnSpPr>
              <a:cxnSpLocks noChangeShapeType="1"/>
              <a:stCxn id="10268" idx="1"/>
              <a:endCxn id="10260" idx="2"/>
            </p:cNvCxnSpPr>
            <p:nvPr/>
          </p:nvCxnSpPr>
          <p:spPr bwMode="auto">
            <a:xfrm rot="10800000">
              <a:off x="1728" y="1344"/>
              <a:ext cx="144" cy="28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3078" name="_s10261"/>
            <p:cNvCxnSpPr>
              <a:cxnSpLocks noChangeShapeType="1"/>
              <a:stCxn id="10260" idx="0"/>
              <a:endCxn id="10250" idx="2"/>
            </p:cNvCxnSpPr>
            <p:nvPr/>
          </p:nvCxnSpPr>
          <p:spPr bwMode="auto">
            <a:xfrm rot="5400000" flipH="1">
              <a:off x="1404" y="732"/>
              <a:ext cx="144" cy="504"/>
            </a:xfrm>
            <a:prstGeom prst="bentConnector3">
              <a:avLst>
                <a:gd name="adj1" fmla="val 27069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3079" name="_s10259"/>
            <p:cNvCxnSpPr>
              <a:cxnSpLocks noChangeShapeType="1"/>
              <a:stCxn id="10258" idx="0"/>
              <a:endCxn id="10250" idx="2"/>
            </p:cNvCxnSpPr>
            <p:nvPr/>
          </p:nvCxnSpPr>
          <p:spPr bwMode="auto">
            <a:xfrm rot="-5400000">
              <a:off x="900" y="732"/>
              <a:ext cx="144" cy="504"/>
            </a:xfrm>
            <a:prstGeom prst="bentConnector3">
              <a:avLst>
                <a:gd name="adj1" fmla="val 27069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3080" name="_s10257"/>
            <p:cNvCxnSpPr>
              <a:cxnSpLocks noChangeShapeType="1"/>
              <a:stCxn id="10256" idx="0"/>
              <a:endCxn id="10247" idx="2"/>
            </p:cNvCxnSpPr>
            <p:nvPr/>
          </p:nvCxnSpPr>
          <p:spPr bwMode="auto">
            <a:xfrm rot="5400000" flipH="1">
              <a:off x="1908" y="300"/>
              <a:ext cx="144" cy="504"/>
            </a:xfrm>
            <a:prstGeom prst="bentConnector3">
              <a:avLst>
                <a:gd name="adj1" fmla="val 26968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3081" name="_s10253"/>
            <p:cNvCxnSpPr>
              <a:cxnSpLocks noChangeShapeType="1"/>
              <a:stCxn id="10250" idx="0"/>
              <a:endCxn id="10247" idx="2"/>
            </p:cNvCxnSpPr>
            <p:nvPr/>
          </p:nvCxnSpPr>
          <p:spPr bwMode="auto">
            <a:xfrm rot="-5400000">
              <a:off x="1404" y="300"/>
              <a:ext cx="144" cy="504"/>
            </a:xfrm>
            <a:prstGeom prst="bentConnector3">
              <a:avLst>
                <a:gd name="adj1" fmla="val 26968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sp>
          <p:nvSpPr>
            <p:cNvPr id="10247" name="_s10247"/>
            <p:cNvSpPr>
              <a:spLocks noChangeArrowheads="1"/>
            </p:cNvSpPr>
            <p:nvPr/>
          </p:nvSpPr>
          <p:spPr bwMode="auto">
            <a:xfrm>
              <a:off x="1296" y="192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en-US" sz="20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Suspected</a:t>
              </a:r>
              <a:r>
                <a:rPr lang="en-US" sz="22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 </a:t>
              </a:r>
              <a:r>
                <a:rPr lang="en-US" sz="20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EoE</a:t>
              </a:r>
              <a:endParaRPr lang="en-US" sz="2000" b="1" dirty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  <a:p>
              <a:pPr algn="ctr">
                <a:defRPr/>
              </a:pPr>
              <a:r>
                <a:rPr lang="en-US" sz="1400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(Food aversion, </a:t>
              </a:r>
              <a:r>
                <a:rPr lang="en-US" sz="1400" dirty="0" err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Abd</a:t>
              </a:r>
              <a:r>
                <a:rPr lang="en-US" sz="1400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 Pain, </a:t>
              </a:r>
            </a:p>
            <a:p>
              <a:pPr algn="ctr">
                <a:defRPr/>
              </a:pPr>
              <a:r>
                <a:rPr lang="en-US" sz="1400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Vomiting, </a:t>
              </a:r>
              <a:r>
                <a:rPr lang="en-US" sz="1400" dirty="0" err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Dysphagia</a:t>
              </a:r>
              <a:r>
                <a:rPr lang="en-US" sz="1400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*, other)</a:t>
              </a:r>
            </a:p>
          </p:txBody>
        </p:sp>
        <p:sp>
          <p:nvSpPr>
            <p:cNvPr id="10250" name="_s10250"/>
            <p:cNvSpPr>
              <a:spLocks noChangeArrowheads="1"/>
            </p:cNvSpPr>
            <p:nvPr/>
          </p:nvSpPr>
          <p:spPr bwMode="auto">
            <a:xfrm>
              <a:off x="792" y="624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F66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glow rad="127000">
                <a:schemeClr val="bg1">
                  <a:alpha val="75000"/>
                </a:schemeClr>
              </a:glow>
            </a:effectLst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en-US" sz="20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PPI </a:t>
              </a:r>
              <a:r>
                <a:rPr lang="en-US" sz="1600" dirty="0" err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x</a:t>
              </a:r>
              <a:r>
                <a:rPr lang="en-US" sz="1600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 4-8 weeks </a:t>
              </a:r>
            </a:p>
          </p:txBody>
        </p:sp>
        <p:sp>
          <p:nvSpPr>
            <p:cNvPr id="10256" name="_s10256"/>
            <p:cNvSpPr>
              <a:spLocks noChangeArrowheads="1"/>
            </p:cNvSpPr>
            <p:nvPr/>
          </p:nvSpPr>
          <p:spPr bwMode="auto">
            <a:xfrm>
              <a:off x="1800" y="624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8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glow rad="127000">
                <a:schemeClr val="bg1">
                  <a:alpha val="75000"/>
                </a:schemeClr>
              </a:glow>
            </a:effectLst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EGD</a:t>
              </a:r>
              <a:endParaRPr lang="en-US" sz="1600" dirty="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-128"/>
                <a:cs typeface="ＭＳ Ｐゴシック" charset="-128"/>
              </a:endParaRPr>
            </a:p>
            <a:p>
              <a:pPr algn="ctr"/>
              <a:r>
                <a:rPr lang="en-US" sz="1600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with pH monitoring</a:t>
              </a:r>
            </a:p>
          </p:txBody>
        </p:sp>
        <p:sp>
          <p:nvSpPr>
            <p:cNvPr id="10258" name="_s10258"/>
            <p:cNvSpPr>
              <a:spLocks noChangeArrowheads="1"/>
            </p:cNvSpPr>
            <p:nvPr/>
          </p:nvSpPr>
          <p:spPr bwMode="auto">
            <a:xfrm>
              <a:off x="288" y="1056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 </a:t>
              </a:r>
              <a:r>
                <a:rPr lang="en-US" sz="24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GERD / PPI-REE</a:t>
              </a:r>
              <a:r>
                <a:rPr lang="en-US" sz="2800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 </a:t>
              </a:r>
            </a:p>
          </p:txBody>
        </p:sp>
        <p:sp>
          <p:nvSpPr>
            <p:cNvPr id="10260" name="_s10260"/>
            <p:cNvSpPr>
              <a:spLocks noChangeArrowheads="1"/>
            </p:cNvSpPr>
            <p:nvPr/>
          </p:nvSpPr>
          <p:spPr bwMode="auto">
            <a:xfrm>
              <a:off x="1296" y="1056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EGD</a:t>
              </a:r>
              <a:r>
                <a:rPr lang="en-US" sz="1500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 </a:t>
              </a:r>
              <a:r>
                <a:rPr lang="en-US" sz="1600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(on PPI)</a:t>
              </a:r>
            </a:p>
          </p:txBody>
        </p:sp>
        <p:sp>
          <p:nvSpPr>
            <p:cNvPr id="10268" name="_s10268"/>
            <p:cNvSpPr>
              <a:spLocks noChangeArrowheads="1"/>
            </p:cNvSpPr>
            <p:nvPr/>
          </p:nvSpPr>
          <p:spPr bwMode="auto">
            <a:xfrm>
              <a:off x="1872" y="1488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Biopsies: </a:t>
              </a:r>
              <a:r>
                <a:rPr lang="en-US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Arial" charset="0"/>
                </a:rPr>
                <a:t>≥</a:t>
              </a:r>
              <a:r>
                <a:rPr lang="en-US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15eos/hpf</a:t>
              </a:r>
              <a:endParaRPr lang="en-US" sz="2400" dirty="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-128"/>
                <a:cs typeface="ＭＳ Ｐゴシック" charset="-128"/>
              </a:endParaRPr>
            </a:p>
            <a:p>
              <a:pPr algn="ctr"/>
              <a:r>
                <a:rPr lang="en-US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=</a:t>
              </a:r>
              <a:r>
                <a:rPr lang="en-US" sz="2400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 </a:t>
              </a:r>
              <a:r>
                <a:rPr lang="en-US" sz="2400" b="1" u="sng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EoE</a:t>
              </a:r>
              <a:endParaRPr lang="en-US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-128"/>
                <a:cs typeface="ＭＳ Ｐゴシック" charset="-128"/>
              </a:endParaRPr>
            </a:p>
          </p:txBody>
        </p:sp>
      </p:grpSp>
      <p:sp>
        <p:nvSpPr>
          <p:cNvPr id="10264" name="Text Box 24"/>
          <p:cNvSpPr txBox="1">
            <a:spLocks noChangeArrowheads="1"/>
          </p:cNvSpPr>
          <p:nvPr/>
        </p:nvSpPr>
        <p:spPr bwMode="auto">
          <a:xfrm>
            <a:off x="5257800" y="2286000"/>
            <a:ext cx="99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</a:rPr>
              <a:t>+/- UGI</a:t>
            </a:r>
          </a:p>
        </p:txBody>
      </p:sp>
      <p:sp>
        <p:nvSpPr>
          <p:cNvPr id="10270" name="Line 30"/>
          <p:cNvSpPr>
            <a:spLocks noChangeShapeType="1"/>
          </p:cNvSpPr>
          <p:nvPr/>
        </p:nvSpPr>
        <p:spPr bwMode="auto">
          <a:xfrm>
            <a:off x="7086600" y="3581400"/>
            <a:ext cx="0" cy="16764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71" name="Text Box 31"/>
          <p:cNvSpPr txBox="1">
            <a:spLocks noChangeArrowheads="1"/>
          </p:cNvSpPr>
          <p:nvPr/>
        </p:nvSpPr>
        <p:spPr bwMode="auto">
          <a:xfrm>
            <a:off x="7239000" y="3962400"/>
            <a:ext cx="1371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charset="-128"/>
                <a:cs typeface="ＭＳ Ｐゴシック" charset="-128"/>
              </a:rPr>
              <a:t>Normal pH monitoring</a:t>
            </a:r>
          </a:p>
        </p:txBody>
      </p:sp>
      <p:sp>
        <p:nvSpPr>
          <p:cNvPr id="10272" name="Text Box 32"/>
          <p:cNvSpPr txBox="1">
            <a:spLocks noChangeArrowheads="1"/>
          </p:cNvSpPr>
          <p:nvPr/>
        </p:nvSpPr>
        <p:spPr bwMode="auto">
          <a:xfrm>
            <a:off x="1371600" y="35052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Improved</a:t>
            </a:r>
          </a:p>
        </p:txBody>
      </p:sp>
      <p:sp>
        <p:nvSpPr>
          <p:cNvPr id="10273" name="Text Box 33"/>
          <p:cNvSpPr txBox="1">
            <a:spLocks noChangeArrowheads="1"/>
          </p:cNvSpPr>
          <p:nvPr/>
        </p:nvSpPr>
        <p:spPr bwMode="auto">
          <a:xfrm>
            <a:off x="4191000" y="3505200"/>
            <a:ext cx="167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Not improved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3539" y="1447800"/>
            <a:ext cx="28902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2011 - 2017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9256" y="5350271"/>
            <a:ext cx="2786603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Remained the same despite </a:t>
            </a:r>
          </a:p>
          <a:p>
            <a:pPr algn="ctr"/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knowing about PPI-REE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55795" y="2084808"/>
            <a:ext cx="480065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EoE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: New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Diagnostic Pathway</a:t>
            </a:r>
          </a:p>
        </p:txBody>
      </p:sp>
      <p:pic>
        <p:nvPicPr>
          <p:cNvPr id="6" name="Picture 5" descr="imag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5708" y="3416300"/>
            <a:ext cx="2362200" cy="3441700"/>
          </a:xfrm>
          <a:prstGeom prst="rect">
            <a:avLst/>
          </a:prstGeom>
        </p:spPr>
      </p:pic>
      <p:sp>
        <p:nvSpPr>
          <p:cNvPr id="8" name="Cloud Callout 7"/>
          <p:cNvSpPr/>
          <p:nvPr/>
        </p:nvSpPr>
        <p:spPr>
          <a:xfrm rot="1234515" flipH="1">
            <a:off x="4328247" y="631318"/>
            <a:ext cx="3845447" cy="2830550"/>
          </a:xfrm>
          <a:prstGeom prst="cloudCallou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747069">
            <a:off x="4283178" y="1293176"/>
            <a:ext cx="382834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First EGD </a:t>
            </a:r>
            <a:r>
              <a:rPr lang="en-US" sz="2800" b="1" u="sng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off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PPI therapy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to capture 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PPI responders</a:t>
            </a:r>
          </a:p>
        </p:txBody>
      </p:sp>
      <p:sp>
        <p:nvSpPr>
          <p:cNvPr id="7" name="Explosion 1 6"/>
          <p:cNvSpPr/>
          <p:nvPr/>
        </p:nvSpPr>
        <p:spPr>
          <a:xfrm>
            <a:off x="966025" y="449244"/>
            <a:ext cx="1944255" cy="1385455"/>
          </a:xfrm>
          <a:prstGeom prst="irregularSeal1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22364" y="714133"/>
            <a:ext cx="12246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2018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xplosion 1 20"/>
          <p:cNvSpPr/>
          <p:nvPr/>
        </p:nvSpPr>
        <p:spPr>
          <a:xfrm>
            <a:off x="457200" y="1515156"/>
            <a:ext cx="1944255" cy="1385455"/>
          </a:xfrm>
          <a:prstGeom prst="irregularSeal1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228600" y="0"/>
            <a:ext cx="9372600" cy="1143000"/>
          </a:xfrm>
        </p:spPr>
        <p:txBody>
          <a:bodyPr/>
          <a:lstStyle/>
          <a:p>
            <a:r>
              <a:rPr lang="en-US" sz="2200" dirty="0"/>
              <a:t>  </a:t>
            </a:r>
            <a:r>
              <a:rPr lang="en-US" sz="2800" b="1" u="sng" dirty="0">
                <a:solidFill>
                  <a:srgbClr val="FF0000"/>
                </a:solidFill>
                <a:effectLst>
                  <a:outerShdw blurRad="12700" dist="38100" dir="2700000">
                    <a:srgbClr val="000000">
                      <a:alpha val="43000"/>
                    </a:srgbClr>
                  </a:outerShdw>
                </a:effectLst>
              </a:rPr>
              <a:t>Suggested Pathway for Diagnosing </a:t>
            </a:r>
            <a:r>
              <a:rPr lang="en-US" sz="2800" b="1" u="sng" dirty="0" err="1">
                <a:solidFill>
                  <a:srgbClr val="FF0000"/>
                </a:solidFill>
                <a:effectLst>
                  <a:outerShdw blurRad="12700" dist="38100" dir="2700000">
                    <a:srgbClr val="000000">
                      <a:alpha val="43000"/>
                    </a:srgbClr>
                  </a:outerShdw>
                </a:effectLst>
              </a:rPr>
              <a:t>Eosinophilic</a:t>
            </a:r>
            <a:r>
              <a:rPr lang="en-US" sz="2800" b="1" u="sng" dirty="0">
                <a:solidFill>
                  <a:srgbClr val="FF0000"/>
                </a:solidFill>
                <a:effectLst>
                  <a:outerShdw blurRad="12700" dist="38100" dir="270000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2800" b="1" u="sng" dirty="0" err="1">
                <a:solidFill>
                  <a:srgbClr val="FF0000"/>
                </a:solidFill>
                <a:effectLst>
                  <a:outerShdw blurRad="12700" dist="38100" dir="2700000">
                    <a:srgbClr val="000000">
                      <a:alpha val="43000"/>
                    </a:srgbClr>
                  </a:outerShdw>
                </a:effectLst>
              </a:rPr>
              <a:t>Esophagitis</a:t>
            </a:r>
            <a:endParaRPr lang="en-US" sz="2800" b="1" u="sng" dirty="0">
              <a:solidFill>
                <a:srgbClr val="FF0000"/>
              </a:solidFill>
              <a:effectLst>
                <a:outerShdw blurRad="127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grpSp>
        <p:nvGrpSpPr>
          <p:cNvPr id="2" name="Group 6"/>
          <p:cNvGrpSpPr>
            <a:grpSpLocks noGrp="1" noChangeAspect="1"/>
          </p:cNvGrpSpPr>
          <p:nvPr/>
        </p:nvGrpSpPr>
        <p:grpSpPr bwMode="auto">
          <a:xfrm>
            <a:off x="457200" y="1474073"/>
            <a:ext cx="8505265" cy="4648200"/>
            <a:chOff x="288" y="192"/>
            <a:chExt cx="2530" cy="1584"/>
          </a:xfrm>
        </p:grpSpPr>
        <p:sp>
          <p:nvSpPr>
            <p:cNvPr id="10245" name="AutoShape 5"/>
            <p:cNvSpPr>
              <a:spLocks noChangeAspect="1" noChangeArrowheads="1" noTextEdit="1"/>
            </p:cNvSpPr>
            <p:nvPr/>
          </p:nvSpPr>
          <p:spPr bwMode="auto">
            <a:xfrm>
              <a:off x="288" y="192"/>
              <a:ext cx="2448" cy="15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3078" name="_s10261"/>
            <p:cNvCxnSpPr>
              <a:cxnSpLocks noChangeShapeType="1"/>
            </p:cNvCxnSpPr>
            <p:nvPr/>
          </p:nvCxnSpPr>
          <p:spPr bwMode="auto">
            <a:xfrm rot="10800000" flipV="1">
              <a:off x="611" y="1396"/>
              <a:ext cx="1117" cy="0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3079" name="_s10259"/>
            <p:cNvCxnSpPr>
              <a:cxnSpLocks noChangeShapeType="1"/>
            </p:cNvCxnSpPr>
            <p:nvPr/>
          </p:nvCxnSpPr>
          <p:spPr bwMode="auto">
            <a:xfrm>
              <a:off x="1202" y="1396"/>
              <a:ext cx="1238" cy="1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3080" name="_s10257"/>
            <p:cNvCxnSpPr>
              <a:cxnSpLocks noChangeShapeType="1"/>
              <a:stCxn id="10256" idx="0"/>
              <a:endCxn id="10247" idx="2"/>
            </p:cNvCxnSpPr>
            <p:nvPr/>
          </p:nvCxnSpPr>
          <p:spPr bwMode="auto">
            <a:xfrm rot="5400000" flipH="1" flipV="1">
              <a:off x="1453" y="546"/>
              <a:ext cx="104" cy="0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sp>
          <p:nvSpPr>
            <p:cNvPr id="10247" name="_s10247"/>
            <p:cNvSpPr>
              <a:spLocks noChangeArrowheads="1"/>
            </p:cNvSpPr>
            <p:nvPr/>
          </p:nvSpPr>
          <p:spPr bwMode="auto">
            <a:xfrm>
              <a:off x="1073" y="206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en-US" sz="20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Suspected</a:t>
              </a:r>
              <a:r>
                <a:rPr lang="en-US" sz="22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 </a:t>
              </a:r>
              <a:r>
                <a:rPr lang="en-US" sz="20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EoE</a:t>
              </a:r>
              <a:endParaRPr lang="en-US" sz="2000" b="1" dirty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  <a:p>
              <a:pPr algn="ctr">
                <a:defRPr/>
              </a:pPr>
              <a:r>
                <a:rPr lang="en-US" sz="1400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Esophageal Dysfunction +/- </a:t>
              </a:r>
              <a:r>
                <a:rPr lang="en-US" sz="1400" dirty="0" err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Atopy</a:t>
              </a:r>
              <a:endParaRPr lang="en-US" sz="1400" dirty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  <a:p>
              <a:pPr algn="ctr">
                <a:defRPr/>
              </a:pPr>
              <a:r>
                <a:rPr lang="en-US" sz="1050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Food aversion, </a:t>
              </a:r>
              <a:r>
                <a:rPr lang="en-US" sz="1050" dirty="0" err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Abd</a:t>
              </a:r>
              <a:r>
                <a:rPr lang="en-US" sz="1050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 Pain, Vomiting, </a:t>
              </a:r>
              <a:r>
                <a:rPr lang="en-US" sz="1050" dirty="0" err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Dysphagia</a:t>
              </a:r>
              <a:r>
                <a:rPr lang="en-US" sz="1050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, other</a:t>
              </a:r>
              <a:endParaRPr lang="en-US" sz="1400" dirty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10256" name="_s10256"/>
            <p:cNvSpPr>
              <a:spLocks noChangeArrowheads="1"/>
            </p:cNvSpPr>
            <p:nvPr/>
          </p:nvSpPr>
          <p:spPr bwMode="auto">
            <a:xfrm>
              <a:off x="1073" y="598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8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glow rad="127000">
                <a:schemeClr val="bg1">
                  <a:alpha val="75000"/>
                </a:schemeClr>
              </a:glow>
            </a:effectLst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EGD</a:t>
              </a:r>
            </a:p>
            <a:p>
              <a:pPr algn="ctr"/>
              <a:r>
                <a:rPr lang="en-US" sz="1400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Endoscopic signs of </a:t>
              </a:r>
              <a:r>
                <a:rPr lang="en-US" sz="1400" dirty="0" err="1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EoE</a:t>
              </a:r>
              <a:endParaRPr lang="en-US" sz="1400" dirty="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10258" name="_s10258"/>
            <p:cNvSpPr>
              <a:spLocks noChangeArrowheads="1"/>
            </p:cNvSpPr>
            <p:nvPr/>
          </p:nvSpPr>
          <p:spPr bwMode="auto">
            <a:xfrm>
              <a:off x="295" y="1488"/>
              <a:ext cx="785" cy="288"/>
            </a:xfrm>
            <a:prstGeom prst="roundRect">
              <a:avLst>
                <a:gd name="adj" fmla="val 16667"/>
              </a:avLst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PPI Therapy</a:t>
              </a:r>
            </a:p>
          </p:txBody>
        </p:sp>
        <p:sp>
          <p:nvSpPr>
            <p:cNvPr id="10260" name="_s10260"/>
            <p:cNvSpPr>
              <a:spLocks noChangeArrowheads="1"/>
            </p:cNvSpPr>
            <p:nvPr/>
          </p:nvSpPr>
          <p:spPr bwMode="auto">
            <a:xfrm>
              <a:off x="1073" y="1042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Biopsies: </a:t>
              </a:r>
              <a:r>
                <a:rPr lang="en-US" sz="2000" b="1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Arial" charset="0"/>
                </a:rPr>
                <a:t>≥</a:t>
              </a:r>
              <a:r>
                <a:rPr lang="en-US" sz="2000" b="1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15eos/hpf</a:t>
              </a:r>
            </a:p>
            <a:p>
              <a:pPr algn="ctr"/>
              <a:r>
                <a:rPr lang="en-US" sz="2000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= </a:t>
              </a:r>
              <a:r>
                <a:rPr lang="en-US" sz="2000" b="1" u="sng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EoE</a:t>
              </a:r>
              <a:endParaRPr lang="en-U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10268" name="_s10268"/>
            <p:cNvSpPr>
              <a:spLocks noChangeArrowheads="1"/>
            </p:cNvSpPr>
            <p:nvPr/>
          </p:nvSpPr>
          <p:spPr bwMode="auto">
            <a:xfrm>
              <a:off x="2019" y="1488"/>
              <a:ext cx="799" cy="288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Topical Corticosteroid </a:t>
              </a:r>
            </a:p>
            <a:p>
              <a:pPr algn="ctr"/>
              <a:r>
                <a:rPr lang="en-US" sz="2000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ea typeface="ＭＳ Ｐゴシック" charset="-128"/>
                  <a:cs typeface="ＭＳ Ｐゴシック" charset="-128"/>
                </a:rPr>
                <a:t>Therapy</a:t>
              </a:r>
            </a:p>
          </p:txBody>
        </p:sp>
      </p:grpSp>
      <p:sp>
        <p:nvSpPr>
          <p:cNvPr id="10270" name="Line 30"/>
          <p:cNvSpPr>
            <a:spLocks noChangeShapeType="1"/>
          </p:cNvSpPr>
          <p:nvPr/>
        </p:nvSpPr>
        <p:spPr bwMode="auto">
          <a:xfrm>
            <a:off x="7691948" y="5005798"/>
            <a:ext cx="0" cy="27134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3539" y="1780045"/>
            <a:ext cx="12246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2018</a:t>
            </a:r>
          </a:p>
        </p:txBody>
      </p:sp>
      <p:cxnSp>
        <p:nvCxnSpPr>
          <p:cNvPr id="37" name="_s10257"/>
          <p:cNvCxnSpPr>
            <a:cxnSpLocks noChangeShapeType="1"/>
          </p:cNvCxnSpPr>
          <p:nvPr/>
        </p:nvCxnSpPr>
        <p:spPr bwMode="auto">
          <a:xfrm rot="5400000" flipH="1" flipV="1">
            <a:off x="4319580" y="3739484"/>
            <a:ext cx="457777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68" name="_s10257"/>
          <p:cNvCxnSpPr>
            <a:cxnSpLocks noChangeShapeType="1"/>
          </p:cNvCxnSpPr>
          <p:nvPr/>
        </p:nvCxnSpPr>
        <p:spPr bwMode="auto">
          <a:xfrm rot="5400000" flipH="1" flipV="1">
            <a:off x="1407376" y="5141472"/>
            <a:ext cx="271348" cy="2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83" name="_s10257"/>
          <p:cNvCxnSpPr>
            <a:cxnSpLocks noChangeShapeType="1"/>
          </p:cNvCxnSpPr>
          <p:nvPr/>
        </p:nvCxnSpPr>
        <p:spPr bwMode="auto">
          <a:xfrm rot="16200000" flipV="1">
            <a:off x="4006994" y="5354973"/>
            <a:ext cx="1083746" cy="797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84" name="_s10268"/>
          <p:cNvSpPr>
            <a:spLocks noChangeArrowheads="1"/>
          </p:cNvSpPr>
          <p:nvPr/>
        </p:nvSpPr>
        <p:spPr bwMode="auto">
          <a:xfrm>
            <a:off x="3334871" y="5277146"/>
            <a:ext cx="2686050" cy="845127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</a:bodyPr>
          <a:lstStyle/>
          <a:p>
            <a:pPr algn="ctr"/>
            <a:r>
              <a:rPr lang="en-US" sz="2000" b="1" dirty="0">
                <a:solidFill>
                  <a:srgbClr val="008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-128"/>
                <a:cs typeface="ＭＳ Ｐゴシック" charset="-128"/>
              </a:rPr>
              <a:t>Dietary Therapy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290576" y="3968372"/>
            <a:ext cx="2672526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Exclude other etiologies of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esophageal </a:t>
            </a:r>
            <a:r>
              <a:rPr lang="en-US" dirty="0" err="1">
                <a:solidFill>
                  <a:srgbClr val="FF0000"/>
                </a:solidFill>
              </a:rPr>
              <a:t>eosinophilia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: Diagnostic Pathway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0239"/>
            <a:ext cx="8229600" cy="498070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en-US" dirty="0"/>
          </a:p>
          <a:p>
            <a:r>
              <a:rPr lang="en-US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Atopic toddler with picky eating</a:t>
            </a:r>
          </a:p>
          <a:p>
            <a:pPr lvl="2"/>
            <a:r>
              <a:rPr lang="en-US" dirty="0" err="1">
                <a:sym typeface="Wingdings"/>
              </a:rPr>
              <a:t></a:t>
            </a:r>
            <a:r>
              <a:rPr lang="en-US" dirty="0">
                <a:sym typeface="Wingdings"/>
              </a:rPr>
              <a:t> </a:t>
            </a:r>
            <a:r>
              <a:rPr lang="en-US" sz="2595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sym typeface="Wingdings"/>
              </a:rPr>
              <a:t>EGD </a:t>
            </a:r>
            <a:r>
              <a:rPr lang="en-US" sz="2595" u="sng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sym typeface="Wingdings"/>
              </a:rPr>
              <a:t>off</a:t>
            </a:r>
            <a:r>
              <a:rPr lang="en-US" sz="2595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sym typeface="Wingdings"/>
              </a:rPr>
              <a:t> PPI therapy</a:t>
            </a:r>
          </a:p>
          <a:p>
            <a:pPr lvl="3"/>
            <a:r>
              <a:rPr lang="en-US" sz="2162" dirty="0">
                <a:sym typeface="Wingdings"/>
              </a:rPr>
              <a:t>Pro: Will identify all </a:t>
            </a:r>
            <a:r>
              <a:rPr lang="en-US" sz="2162" dirty="0" err="1">
                <a:sym typeface="Wingdings"/>
              </a:rPr>
              <a:t>EoE</a:t>
            </a:r>
            <a:r>
              <a:rPr lang="en-US" sz="2162" dirty="0">
                <a:sym typeface="Wingdings"/>
              </a:rPr>
              <a:t> (including PPI-responders)</a:t>
            </a:r>
          </a:p>
          <a:p>
            <a:pPr lvl="3"/>
            <a:r>
              <a:rPr lang="en-US" sz="2162" dirty="0">
                <a:sym typeface="Wingdings"/>
              </a:rPr>
              <a:t>Con: 2 </a:t>
            </a:r>
            <a:r>
              <a:rPr lang="en-US" sz="2162" dirty="0" err="1">
                <a:sym typeface="Wingdings"/>
              </a:rPr>
              <a:t>EGDs</a:t>
            </a:r>
            <a:r>
              <a:rPr lang="en-US" sz="2162" dirty="0">
                <a:sym typeface="Wingdings"/>
              </a:rPr>
              <a:t> for initial diagnosis, often 3 </a:t>
            </a:r>
            <a:r>
              <a:rPr lang="en-US" sz="2162" dirty="0" err="1">
                <a:sym typeface="Wingdings"/>
              </a:rPr>
              <a:t>EGDs</a:t>
            </a:r>
            <a:r>
              <a:rPr lang="en-US" sz="2162" dirty="0">
                <a:sym typeface="Wingdings"/>
              </a:rPr>
              <a:t> to demonstrate remission (could be 6mo). </a:t>
            </a:r>
          </a:p>
          <a:p>
            <a:pPr lvl="2"/>
            <a:r>
              <a:rPr lang="en-US" dirty="0" err="1">
                <a:sym typeface="Wingdings"/>
              </a:rPr>
              <a:t></a:t>
            </a:r>
            <a:r>
              <a:rPr lang="en-US" dirty="0">
                <a:sym typeface="Wingdings"/>
              </a:rPr>
              <a:t> </a:t>
            </a:r>
            <a:r>
              <a:rPr lang="en-US" sz="2595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sym typeface="Wingdings"/>
              </a:rPr>
              <a:t>EGD </a:t>
            </a:r>
            <a:r>
              <a:rPr lang="en-US" sz="2595" u="sng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sym typeface="Wingdings"/>
              </a:rPr>
              <a:t>on</a:t>
            </a:r>
            <a:r>
              <a:rPr lang="en-US" sz="2595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sym typeface="Wingdings"/>
              </a:rPr>
              <a:t> PPI therapy</a:t>
            </a:r>
          </a:p>
          <a:p>
            <a:pPr lvl="3"/>
            <a:r>
              <a:rPr lang="en-US" sz="2162" dirty="0">
                <a:sym typeface="Wingdings"/>
              </a:rPr>
              <a:t>Pro: 1 EGD for diagnosis</a:t>
            </a:r>
          </a:p>
          <a:p>
            <a:pPr lvl="3"/>
            <a:r>
              <a:rPr lang="en-US" sz="2162" dirty="0">
                <a:sym typeface="Wingdings"/>
              </a:rPr>
              <a:t>Con: Will miss PPI-responders (up to 50% with </a:t>
            </a:r>
            <a:r>
              <a:rPr lang="en-US" sz="2162" dirty="0" err="1">
                <a:sym typeface="Wingdings"/>
              </a:rPr>
              <a:t>EoE</a:t>
            </a:r>
            <a:r>
              <a:rPr lang="en-US" sz="2162" dirty="0">
                <a:sym typeface="Wingdings"/>
              </a:rPr>
              <a:t>?)</a:t>
            </a:r>
          </a:p>
          <a:p>
            <a:pPr lvl="3"/>
            <a:endParaRPr lang="en-US" sz="2162" dirty="0">
              <a:sym typeface="Wingdings"/>
            </a:endParaRPr>
          </a:p>
          <a:p>
            <a:r>
              <a:rPr lang="en-US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Obese, non-atopic teen with vomiting</a:t>
            </a:r>
          </a:p>
          <a:p>
            <a:pPr lvl="1"/>
            <a:r>
              <a:rPr lang="en-US" sz="2595" dirty="0"/>
              <a:t>PPI trial </a:t>
            </a:r>
            <a:r>
              <a:rPr lang="en-US" sz="2595" dirty="0" err="1"/>
              <a:t>x</a:t>
            </a:r>
            <a:r>
              <a:rPr lang="en-US" sz="2595" dirty="0"/>
              <a:t> 2-3 months </a:t>
            </a:r>
          </a:p>
          <a:p>
            <a:pPr lvl="1"/>
            <a:r>
              <a:rPr lang="en-US" sz="2595" dirty="0"/>
              <a:t>Then stop PPI </a:t>
            </a:r>
            <a:r>
              <a:rPr lang="en-US" sz="2595" dirty="0" err="1"/>
              <a:t>x</a:t>
            </a:r>
            <a:r>
              <a:rPr lang="en-US" sz="2595" dirty="0"/>
              <a:t> 1 month. If vomiting recurs, then EGD</a:t>
            </a:r>
          </a:p>
          <a:p>
            <a:pPr lvl="3"/>
            <a:endParaRPr lang="en-US" sz="2162" dirty="0">
              <a:sym typeface="Wingdings"/>
            </a:endParaRP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: Other Studies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  <a:p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Allergy Consultation?</a:t>
            </a:r>
          </a:p>
          <a:p>
            <a:pPr lvl="1"/>
            <a:r>
              <a:rPr lang="en-US" dirty="0"/>
              <a:t>SPT / APT</a:t>
            </a:r>
          </a:p>
        </p:txBody>
      </p:sp>
      <p:pic>
        <p:nvPicPr>
          <p:cNvPr id="4" name="Picture 3" descr="images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9098" y="1862498"/>
            <a:ext cx="3576000" cy="267854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Allergy Testing in </a:t>
            </a:r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endParaRPr lang="en-US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5546" y="1417638"/>
            <a:ext cx="4090502" cy="2806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22722" y="3231573"/>
            <a:ext cx="3935163" cy="2819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>
          <a:xfrm>
            <a:off x="5657273" y="4224339"/>
            <a:ext cx="415636" cy="127129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35182" y="2101273"/>
            <a:ext cx="415636" cy="25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350818" y="2355273"/>
            <a:ext cx="588818" cy="14469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103091" y="3897239"/>
            <a:ext cx="415636" cy="21806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57200" y="4895472"/>
            <a:ext cx="3459826" cy="1200329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Allergy testing still recommended:</a:t>
            </a:r>
          </a:p>
          <a:p>
            <a:pPr algn="ctr"/>
            <a:r>
              <a:rPr lang="en-US" u="sng" dirty="0" err="1"/>
              <a:t>IgE</a:t>
            </a:r>
            <a:r>
              <a:rPr lang="en-US" u="sng" dirty="0"/>
              <a:t> Food Allergy </a:t>
            </a:r>
          </a:p>
          <a:p>
            <a:pPr algn="ctr"/>
            <a:r>
              <a:rPr lang="en-US" dirty="0" err="1"/>
              <a:t>EoE</a:t>
            </a:r>
            <a:r>
              <a:rPr lang="en-US" dirty="0"/>
              <a:t>: 20%</a:t>
            </a:r>
          </a:p>
          <a:p>
            <a:pPr algn="ctr"/>
            <a:r>
              <a:rPr lang="en-US" dirty="0"/>
              <a:t>General Population: 6%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88936" y="6263111"/>
            <a:ext cx="47135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rgbClr val="0000FF"/>
                </a:solidFill>
              </a:rPr>
              <a:t>Spergel</a:t>
            </a:r>
            <a:r>
              <a:rPr lang="en-US" sz="1400" dirty="0">
                <a:solidFill>
                  <a:srgbClr val="0000FF"/>
                </a:solidFill>
              </a:rPr>
              <a:t> JM et al. J Allergy </a:t>
            </a:r>
            <a:r>
              <a:rPr lang="en-US" sz="1400" dirty="0" err="1">
                <a:solidFill>
                  <a:srgbClr val="0000FF"/>
                </a:solidFill>
              </a:rPr>
              <a:t>Clin</a:t>
            </a:r>
            <a:r>
              <a:rPr lang="en-US" sz="1400" dirty="0">
                <a:solidFill>
                  <a:srgbClr val="0000FF"/>
                </a:solidFill>
              </a:rPr>
              <a:t> </a:t>
            </a:r>
            <a:r>
              <a:rPr lang="en-US" sz="1400" dirty="0" err="1">
                <a:solidFill>
                  <a:srgbClr val="0000FF"/>
                </a:solidFill>
              </a:rPr>
              <a:t>Immunol</a:t>
            </a:r>
            <a:r>
              <a:rPr lang="en-US" sz="1400" dirty="0">
                <a:solidFill>
                  <a:srgbClr val="0000FF"/>
                </a:solidFill>
              </a:rPr>
              <a:t> 2012;130:461-467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18" y="274638"/>
            <a:ext cx="4801271" cy="1143000"/>
          </a:xfrm>
        </p:spPr>
        <p:txBody>
          <a:bodyPr/>
          <a:lstStyle/>
          <a:p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: 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61605"/>
            <a:ext cx="8229600" cy="4169031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r>
              <a:rPr lang="en-US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Diagnostic Panel (EDP)</a:t>
            </a:r>
          </a:p>
          <a:p>
            <a:pPr lvl="1"/>
            <a:r>
              <a:rPr lang="en-US" dirty="0"/>
              <a:t>Gene expression panel</a:t>
            </a:r>
          </a:p>
          <a:p>
            <a:pPr lvl="2"/>
            <a:r>
              <a:rPr lang="en-US" dirty="0"/>
              <a:t>Includes 96 genes </a:t>
            </a:r>
          </a:p>
          <a:p>
            <a:pPr lvl="3"/>
            <a:r>
              <a:rPr lang="en-US" dirty="0"/>
              <a:t>Detects </a:t>
            </a:r>
            <a:r>
              <a:rPr lang="en-US" dirty="0" err="1"/>
              <a:t>EoE</a:t>
            </a:r>
            <a:r>
              <a:rPr lang="en-US" dirty="0"/>
              <a:t> with 96% sensitivity and 98% specificity</a:t>
            </a:r>
          </a:p>
          <a:p>
            <a:pPr lvl="3">
              <a:buFont typeface="Wingdings" charset="2"/>
              <a:buChar char="ü"/>
            </a:pPr>
            <a:r>
              <a:rPr lang="en-US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Remission </a:t>
            </a:r>
            <a:r>
              <a:rPr lang="en-US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vs</a:t>
            </a:r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Controls / GERD</a:t>
            </a:r>
            <a:endParaRPr lang="en-US" dirty="0"/>
          </a:p>
          <a:p>
            <a:pPr lvl="3">
              <a:buFont typeface="Wingdings" charset="2"/>
              <a:buChar char="ü"/>
            </a:pPr>
            <a:r>
              <a:rPr lang="en-US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Remission </a:t>
            </a:r>
            <a:r>
              <a:rPr lang="en-US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vs</a:t>
            </a:r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Active </a:t>
            </a:r>
            <a:r>
              <a:rPr lang="en-US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endParaRPr lang="en-US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 lvl="4">
              <a:buFont typeface="Arial"/>
              <a:buChar char="•"/>
            </a:pPr>
            <a:r>
              <a:rPr lang="en-US" sz="1730" dirty="0"/>
              <a:t>Scores improve with TCS and PPI treatment response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6869" y="648756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Screen Shot 2018-08-11 at 2.33.3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976" y="274638"/>
            <a:ext cx="4213024" cy="25982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83619" y="6407635"/>
            <a:ext cx="43031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rgbClr val="0000FF"/>
                </a:solidFill>
              </a:rPr>
              <a:t>Wen</a:t>
            </a:r>
            <a:r>
              <a:rPr lang="en-US" sz="1600" dirty="0">
                <a:solidFill>
                  <a:srgbClr val="0000FF"/>
                </a:solidFill>
              </a:rPr>
              <a:t> et al. Gastroenterology 2013;145:1289-1299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8647" y="5207306"/>
            <a:ext cx="7276351" cy="92333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>
              <a:buClr>
                <a:srgbClr val="FF0000"/>
              </a:buClr>
              <a:buFont typeface="Wingdings" charset="2"/>
              <a:buChar char="ü"/>
            </a:pPr>
            <a:r>
              <a:rPr lang="en-US" dirty="0"/>
              <a:t> High diagnostic utility: distinguishes </a:t>
            </a:r>
            <a:r>
              <a:rPr lang="en-US" dirty="0" err="1"/>
              <a:t>EoE</a:t>
            </a:r>
            <a:r>
              <a:rPr lang="en-US" dirty="0"/>
              <a:t> patients from controls / GERD</a:t>
            </a:r>
          </a:p>
          <a:p>
            <a:pPr>
              <a:buClr>
                <a:srgbClr val="FF0000"/>
              </a:buClr>
              <a:buFont typeface="Wingdings" charset="2"/>
              <a:buChar char="ü"/>
            </a:pPr>
            <a:r>
              <a:rPr lang="en-US" dirty="0"/>
              <a:t> May be useful to monitor treatment response</a:t>
            </a:r>
          </a:p>
          <a:p>
            <a:r>
              <a:rPr lang="en-US" dirty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✖</a:t>
            </a:r>
            <a:r>
              <a:rPr lang="en-US" dirty="0"/>
              <a:t> Still requires EGD / biopsy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29008" y="2872891"/>
            <a:ext cx="32557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Rothenberg. Gastroenterology 2015;148:1143-57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Diagnosis: Less Invasive Tests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3999" cy="5025655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lang="en-US" dirty="0" err="1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Transnasal</a:t>
            </a:r>
            <a:r>
              <a:rPr lang="en-US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/ </a:t>
            </a:r>
            <a:r>
              <a:rPr lang="en-US" dirty="0" err="1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Transgastrostomy</a:t>
            </a:r>
            <a:r>
              <a:rPr lang="en-US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endoscopy</a:t>
            </a:r>
          </a:p>
          <a:p>
            <a:pPr lvl="2"/>
            <a:r>
              <a:rPr lang="en-US" dirty="0"/>
              <a:t>Office based, no sedation, esophageal visualization and biopsies</a:t>
            </a:r>
          </a:p>
          <a:p>
            <a:pPr lvl="2">
              <a:buNone/>
            </a:pPr>
            <a:endParaRPr lang="en-US" dirty="0"/>
          </a:p>
          <a:p>
            <a:pPr lvl="1"/>
            <a:r>
              <a:rPr lang="en-US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Mucosal Impedance (EGD, measures degree of </a:t>
            </a:r>
            <a:r>
              <a:rPr lang="en-US" dirty="0" err="1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spongiosis</a:t>
            </a:r>
            <a:r>
              <a:rPr lang="en-US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)</a:t>
            </a:r>
          </a:p>
          <a:p>
            <a:pPr lvl="2"/>
            <a:r>
              <a:rPr lang="en-US" dirty="0"/>
              <a:t>GERD </a:t>
            </a:r>
            <a:r>
              <a:rPr lang="en-US" dirty="0" err="1"/>
              <a:t>vs</a:t>
            </a:r>
            <a:r>
              <a:rPr lang="en-US" dirty="0"/>
              <a:t> </a:t>
            </a:r>
            <a:r>
              <a:rPr lang="en-US" dirty="0" err="1"/>
              <a:t>EoE</a:t>
            </a:r>
            <a:r>
              <a:rPr lang="en-US" dirty="0"/>
              <a:t> (84% sensitivity and 70% specificity)</a:t>
            </a:r>
          </a:p>
          <a:p>
            <a:pPr lvl="2"/>
            <a:r>
              <a:rPr lang="en-US" dirty="0"/>
              <a:t>Active </a:t>
            </a:r>
            <a:r>
              <a:rPr lang="en-US" dirty="0" err="1"/>
              <a:t>vs</a:t>
            </a:r>
            <a:r>
              <a:rPr lang="en-US" dirty="0"/>
              <a:t> Inactive </a:t>
            </a:r>
            <a:r>
              <a:rPr lang="en-US" dirty="0" err="1"/>
              <a:t>EoE</a:t>
            </a:r>
            <a:r>
              <a:rPr lang="en-US" dirty="0"/>
              <a:t> </a:t>
            </a:r>
            <a:r>
              <a:rPr lang="en-US" sz="2065" dirty="0"/>
              <a:t>(JPGN August 2018)</a:t>
            </a:r>
          </a:p>
          <a:p>
            <a:pPr lvl="2">
              <a:buNone/>
            </a:pPr>
            <a:endParaRPr lang="en-US" dirty="0"/>
          </a:p>
          <a:p>
            <a:pPr lvl="1"/>
            <a:r>
              <a:rPr lang="en-US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Esophageal String Test (dissolvable capsule with string)</a:t>
            </a:r>
          </a:p>
          <a:p>
            <a:pPr lvl="2"/>
            <a:r>
              <a:rPr lang="en-US" dirty="0"/>
              <a:t>Captures </a:t>
            </a:r>
            <a:r>
              <a:rPr lang="en-US" dirty="0" err="1"/>
              <a:t>eos</a:t>
            </a:r>
            <a:r>
              <a:rPr lang="en-US" dirty="0"/>
              <a:t> / TH2 secretions and cytokines, correlates with biopsies</a:t>
            </a:r>
          </a:p>
          <a:p>
            <a:pPr lvl="2">
              <a:buNone/>
            </a:pPr>
            <a:endParaRPr lang="en-US" dirty="0"/>
          </a:p>
          <a:p>
            <a:pPr lvl="1"/>
            <a:r>
              <a:rPr lang="en-US" dirty="0" err="1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Cytosponge</a:t>
            </a:r>
            <a:r>
              <a:rPr lang="en-US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(dissolvable capsule with sponge)</a:t>
            </a:r>
          </a:p>
          <a:p>
            <a:pPr lvl="2"/>
            <a:r>
              <a:rPr lang="en-US" dirty="0"/>
              <a:t>Captures epithelial sample, analyzed with standard histopathology</a:t>
            </a:r>
          </a:p>
          <a:p>
            <a:pPr lvl="2"/>
            <a:endParaRPr lang="en-US" dirty="0"/>
          </a:p>
          <a:p>
            <a:pPr lvl="1"/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Pipeline: </a:t>
            </a:r>
            <a:r>
              <a:rPr lang="en-US" dirty="0"/>
              <a:t>salivary IL-4 and IL-5, urine 3-bromotyrosine and stool </a:t>
            </a:r>
            <a:r>
              <a:rPr lang="en-US" dirty="0" err="1"/>
              <a:t>eosinophil</a:t>
            </a:r>
            <a:r>
              <a:rPr lang="en-US" dirty="0"/>
              <a:t>-derived neurotoxin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: Treatment</a:t>
            </a:r>
          </a:p>
        </p:txBody>
      </p:sp>
      <p:pic>
        <p:nvPicPr>
          <p:cNvPr id="4" name="Picture 3" descr="Screen Shot 2018-08-13 at 6.14.19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149" y="1227305"/>
            <a:ext cx="6232028" cy="494529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798453" y="6326909"/>
            <a:ext cx="51606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rgbClr val="0000FF"/>
                </a:solidFill>
              </a:rPr>
              <a:t>Straumann</a:t>
            </a:r>
            <a:r>
              <a:rPr lang="en-US" sz="1600" dirty="0">
                <a:solidFill>
                  <a:srgbClr val="0000FF"/>
                </a:solidFill>
              </a:rPr>
              <a:t> and </a:t>
            </a:r>
            <a:r>
              <a:rPr lang="en-US" sz="1600" dirty="0" err="1">
                <a:solidFill>
                  <a:srgbClr val="0000FF"/>
                </a:solidFill>
              </a:rPr>
              <a:t>Katzka</a:t>
            </a:r>
            <a:r>
              <a:rPr lang="en-US" sz="1600" dirty="0">
                <a:solidFill>
                  <a:srgbClr val="0000FF"/>
                </a:solidFill>
              </a:rPr>
              <a:t>. Gastroenterology 2018;154:346-359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87" y="484909"/>
            <a:ext cx="4015075" cy="1143000"/>
          </a:xfrm>
        </p:spPr>
        <p:txBody>
          <a:bodyPr/>
          <a:lstStyle/>
          <a:p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Treatment: PPI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788" y="2286000"/>
            <a:ext cx="8740486" cy="4267965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Meta-analysis (2016)</a:t>
            </a:r>
          </a:p>
          <a:p>
            <a:pPr lvl="1"/>
            <a:r>
              <a:rPr lang="en-US" dirty="0"/>
              <a:t>33 studies, 188 children / 431 adults</a:t>
            </a:r>
          </a:p>
          <a:p>
            <a:pPr lvl="1"/>
            <a:r>
              <a:rPr lang="en-US" u="sng" dirty="0"/>
              <a:t>Clinical response</a:t>
            </a:r>
            <a:r>
              <a:rPr lang="en-US" dirty="0"/>
              <a:t> in </a:t>
            </a:r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60.8%</a:t>
            </a:r>
            <a:r>
              <a:rPr lang="en-US" dirty="0"/>
              <a:t> </a:t>
            </a:r>
            <a:r>
              <a:rPr lang="en-US" sz="2353" dirty="0"/>
              <a:t>(95% CI 48.4-72.2%)</a:t>
            </a:r>
          </a:p>
          <a:p>
            <a:pPr lvl="1"/>
            <a:r>
              <a:rPr lang="en-US" u="sng" dirty="0" err="1"/>
              <a:t>Histologic</a:t>
            </a:r>
            <a:r>
              <a:rPr lang="en-US" u="sng" dirty="0"/>
              <a:t> remission</a:t>
            </a:r>
            <a:r>
              <a:rPr lang="en-US" dirty="0"/>
              <a:t> in </a:t>
            </a:r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50.5%</a:t>
            </a:r>
            <a:r>
              <a:rPr lang="en-US" dirty="0"/>
              <a:t> </a:t>
            </a:r>
            <a:r>
              <a:rPr lang="en-US" sz="2353" dirty="0"/>
              <a:t>(95% CI 42.2-58.7%)</a:t>
            </a:r>
          </a:p>
          <a:p>
            <a:pPr lvl="1"/>
            <a:r>
              <a:rPr lang="en-US" dirty="0"/>
              <a:t>No difference children </a:t>
            </a:r>
            <a:r>
              <a:rPr lang="en-US" dirty="0" err="1"/>
              <a:t>vs</a:t>
            </a:r>
            <a:r>
              <a:rPr lang="en-US" dirty="0"/>
              <a:t> adults</a:t>
            </a:r>
          </a:p>
          <a:p>
            <a:pPr lvl="1"/>
            <a:r>
              <a:rPr lang="en-US" dirty="0"/>
              <a:t>No difference between BID and QD </a:t>
            </a:r>
            <a:r>
              <a:rPr lang="en-US" sz="2353" dirty="0"/>
              <a:t>(55.9% </a:t>
            </a:r>
            <a:r>
              <a:rPr lang="en-US" sz="2353" dirty="0" err="1"/>
              <a:t>vs</a:t>
            </a:r>
            <a:r>
              <a:rPr lang="en-US" sz="2353" dirty="0"/>
              <a:t> 49.7%)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Limitations: </a:t>
            </a:r>
          </a:p>
          <a:p>
            <a:pPr lvl="2"/>
            <a:r>
              <a:rPr lang="en-US" dirty="0"/>
              <a:t>Case reports and retrospective studies </a:t>
            </a:r>
          </a:p>
          <a:p>
            <a:pPr lvl="2"/>
            <a:r>
              <a:rPr lang="en-US" dirty="0"/>
              <a:t>Publication bias in favor of positive studies</a:t>
            </a:r>
          </a:p>
          <a:p>
            <a:pPr lvl="2"/>
            <a:r>
              <a:rPr lang="en-US" dirty="0"/>
              <a:t>Variable definitions of “response” and “remission”</a:t>
            </a:r>
          </a:p>
        </p:txBody>
      </p:sp>
      <p:pic>
        <p:nvPicPr>
          <p:cNvPr id="5" name="Picture 4" descr="Screen Shot 2018-08-12 at 8.02.04 AM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106862" y="274638"/>
            <a:ext cx="4963774" cy="201136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Longterm</a:t>
            </a:r>
            <a:r>
              <a:rPr lang="en-US" dirty="0"/>
              <a:t> PPI maintenance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327" y="2228334"/>
            <a:ext cx="8707582" cy="413327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Prospective study with </a:t>
            </a:r>
            <a:r>
              <a:rPr lang="en-US" dirty="0" err="1"/>
              <a:t>esomeprazole</a:t>
            </a:r>
            <a:endParaRPr lang="en-US" dirty="0"/>
          </a:p>
          <a:p>
            <a:pPr lvl="1"/>
            <a:r>
              <a:rPr lang="en-US" dirty="0"/>
              <a:t>First 8w: 1mg/kg BID</a:t>
            </a:r>
          </a:p>
          <a:p>
            <a:pPr lvl="1"/>
            <a:r>
              <a:rPr lang="en-US" dirty="0"/>
              <a:t>Long-term (remainder of 1 year): </a:t>
            </a:r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1mg/kg QD</a:t>
            </a:r>
          </a:p>
          <a:p>
            <a:endParaRPr lang="en-US" dirty="0"/>
          </a:p>
          <a:p>
            <a:r>
              <a:rPr lang="en-US" dirty="0"/>
              <a:t>Results:</a:t>
            </a:r>
          </a:p>
          <a:p>
            <a:pPr lvl="1"/>
            <a:r>
              <a:rPr lang="en-US" dirty="0"/>
              <a:t>8w: 66% (72/109) initially responded (</a:t>
            </a:r>
            <a:r>
              <a:rPr lang="en-US" dirty="0">
                <a:ea typeface="Lucida Grande"/>
                <a:cs typeface="Lucida Grande"/>
              </a:rPr>
              <a:t>≤ 15 </a:t>
            </a:r>
            <a:r>
              <a:rPr lang="en-US" dirty="0" err="1">
                <a:ea typeface="Lucida Grande"/>
                <a:cs typeface="Lucida Grande"/>
              </a:rPr>
              <a:t>eos/hpf</a:t>
            </a:r>
            <a:r>
              <a:rPr lang="en-US" dirty="0">
                <a:ea typeface="Lucida Grande"/>
                <a:cs typeface="Lucida Grande"/>
              </a:rPr>
              <a:t>)</a:t>
            </a:r>
            <a:endParaRPr lang="en-US" dirty="0"/>
          </a:p>
          <a:p>
            <a:pPr lvl="1"/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1 year: 70% (40/57) maintained remission (</a:t>
            </a:r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Lucida Grande"/>
                <a:cs typeface="Lucida Grande"/>
              </a:rPr>
              <a:t>≤ 15 </a:t>
            </a:r>
            <a:r>
              <a:rPr lang="en-US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Lucida Grande"/>
                <a:cs typeface="Lucida Grande"/>
              </a:rPr>
              <a:t>eos/hpf</a:t>
            </a:r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Lucida Grande"/>
                <a:cs typeface="Lucida Grande"/>
              </a:rPr>
              <a:t>)</a:t>
            </a:r>
            <a:endParaRPr lang="en-US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 lvl="2"/>
            <a:r>
              <a:rPr lang="en-US" dirty="0"/>
              <a:t>If </a:t>
            </a:r>
            <a:r>
              <a:rPr lang="en-US" dirty="0">
                <a:latin typeface="Lucida Grande"/>
                <a:ea typeface="Lucida Grande"/>
                <a:cs typeface="Lucida Grande"/>
              </a:rPr>
              <a:t>≤</a:t>
            </a:r>
            <a:r>
              <a:rPr lang="en-US" dirty="0"/>
              <a:t>5 </a:t>
            </a:r>
            <a:r>
              <a:rPr lang="en-US" dirty="0" err="1"/>
              <a:t>eos/hpf</a:t>
            </a:r>
            <a:r>
              <a:rPr lang="en-US" dirty="0"/>
              <a:t> initially (1mg/kg BID): 81% maintained remission</a:t>
            </a:r>
          </a:p>
          <a:p>
            <a:pPr lvl="2"/>
            <a:r>
              <a:rPr lang="en-US" dirty="0"/>
              <a:t>If 5-15 </a:t>
            </a:r>
            <a:r>
              <a:rPr lang="en-US" dirty="0" err="1"/>
              <a:t>eos/hpf</a:t>
            </a:r>
            <a:r>
              <a:rPr lang="en-US" dirty="0"/>
              <a:t> initially (1mg/kg BID): 50% maintained remission</a:t>
            </a:r>
          </a:p>
        </p:txBody>
      </p:sp>
      <p:pic>
        <p:nvPicPr>
          <p:cNvPr id="4" name="Picture 3" descr="Screen Shot 2018-08-25 at 4.38.0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27" y="122180"/>
            <a:ext cx="8569037" cy="18209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394038" y="6361607"/>
            <a:ext cx="42927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C Gutierrez-</a:t>
            </a:r>
            <a:r>
              <a:rPr lang="en-US" sz="1600" dirty="0" err="1">
                <a:solidFill>
                  <a:srgbClr val="0000FF"/>
                </a:solidFill>
              </a:rPr>
              <a:t>Junquera</a:t>
            </a:r>
            <a:r>
              <a:rPr lang="en-US" sz="1600" dirty="0">
                <a:solidFill>
                  <a:srgbClr val="0000FF"/>
                </a:solidFill>
              </a:rPr>
              <a:t> et al. JPGN 2018; 67:210-6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PPIs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: First line therapy?</a:t>
            </a:r>
          </a:p>
        </p:txBody>
      </p:sp>
      <p:pic>
        <p:nvPicPr>
          <p:cNvPr id="4" name="Content Placeholder 3" descr="Screen Shot 2018-08-25 at 4.18.54 PM.png"/>
          <p:cNvPicPr>
            <a:picLocks noGrp="1" noChangeAspect="1"/>
          </p:cNvPicPr>
          <p:nvPr>
            <p:ph idx="1"/>
          </p:nvPr>
        </p:nvPicPr>
        <p:blipFill>
          <a:blip r:embed="rId3"/>
          <a:srcRect l="-5250" r="-5250"/>
          <a:stretch>
            <a:fillRect/>
          </a:stretch>
        </p:blipFill>
        <p:spPr>
          <a:xfrm>
            <a:off x="457200" y="1417638"/>
            <a:ext cx="8229600" cy="4525963"/>
          </a:xfrm>
        </p:spPr>
      </p:pic>
      <p:sp>
        <p:nvSpPr>
          <p:cNvPr id="5" name="TextBox 4"/>
          <p:cNvSpPr txBox="1"/>
          <p:nvPr/>
        </p:nvSpPr>
        <p:spPr>
          <a:xfrm>
            <a:off x="5766109" y="6215359"/>
            <a:ext cx="29206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Ellison et al. JPGN 2018;67:146-7</a:t>
            </a:r>
          </a:p>
        </p:txBody>
      </p:sp>
      <p:sp>
        <p:nvSpPr>
          <p:cNvPr id="7" name="Left Arrow 6"/>
          <p:cNvSpPr/>
          <p:nvPr/>
        </p:nvSpPr>
        <p:spPr>
          <a:xfrm>
            <a:off x="5998793" y="2414244"/>
            <a:ext cx="732206" cy="480561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414398" y="2468880"/>
            <a:ext cx="2261621" cy="48056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1866" y="450273"/>
            <a:ext cx="4807527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Treatment: Topical Corticosteroids</a:t>
            </a:r>
          </a:p>
        </p:txBody>
      </p:sp>
      <p:pic>
        <p:nvPicPr>
          <p:cNvPr id="4" name="Picture 3" descr="Screen Shot 2018-08-12 at 8.25.16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2728" y="274638"/>
            <a:ext cx="4446189" cy="15839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 descr="Screen Shot 2018-08-12 at 4.06.39 PM.png"/>
          <p:cNvPicPr>
            <a:picLocks noChangeAspect="1"/>
          </p:cNvPicPr>
          <p:nvPr/>
        </p:nvPicPr>
        <p:blipFill>
          <a:blip r:embed="rId4"/>
          <a:srcRect b="10009"/>
          <a:stretch>
            <a:fillRect/>
          </a:stretch>
        </p:blipFill>
        <p:spPr>
          <a:xfrm>
            <a:off x="63709" y="2149787"/>
            <a:ext cx="8070948" cy="303639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74827" y="2613422"/>
            <a:ext cx="364202" cy="215444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FF0000"/>
                </a:solidFill>
              </a:rPr>
              <a:t>50%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74827" y="2998143"/>
            <a:ext cx="364202" cy="215444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FF0000"/>
                </a:solidFill>
              </a:rPr>
              <a:t>87%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74827" y="2659589"/>
            <a:ext cx="364202" cy="338554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FF0000"/>
                </a:solidFill>
              </a:rPr>
              <a:t>  72%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15956" y="2336423"/>
            <a:ext cx="14629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Histologic</a:t>
            </a:r>
            <a:r>
              <a:rPr lang="en-US" sz="1200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Remission</a:t>
            </a:r>
          </a:p>
        </p:txBody>
      </p:sp>
      <p:sp>
        <p:nvSpPr>
          <p:cNvPr id="12" name="Up Arrow 11"/>
          <p:cNvSpPr/>
          <p:nvPr/>
        </p:nvSpPr>
        <p:spPr>
          <a:xfrm>
            <a:off x="3246674" y="4778809"/>
            <a:ext cx="209656" cy="407376"/>
          </a:xfrm>
          <a:prstGeom prst="up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05499" y="5867830"/>
            <a:ext cx="57797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</a:rPr>
              <a:t>WMD (Weighted Mean Difference) = </a:t>
            </a:r>
          </a:p>
          <a:p>
            <a:r>
              <a:rPr lang="en-US" sz="1200" dirty="0">
                <a:solidFill>
                  <a:srgbClr val="0000FF"/>
                </a:solidFill>
              </a:rPr>
              <a:t>Change in </a:t>
            </a:r>
            <a:r>
              <a:rPr lang="en-US" sz="1200" dirty="0" err="1">
                <a:solidFill>
                  <a:srgbClr val="0000FF"/>
                </a:solidFill>
              </a:rPr>
              <a:t>eos</a:t>
            </a:r>
            <a:r>
              <a:rPr lang="en-US" sz="1200" dirty="0">
                <a:solidFill>
                  <a:srgbClr val="0000FF"/>
                </a:solidFill>
              </a:rPr>
              <a:t> count following treatment (TCS) – Change in </a:t>
            </a:r>
            <a:r>
              <a:rPr lang="en-US" sz="1200" dirty="0" err="1">
                <a:solidFill>
                  <a:srgbClr val="0000FF"/>
                </a:solidFill>
              </a:rPr>
              <a:t>eos</a:t>
            </a:r>
            <a:r>
              <a:rPr lang="en-US" sz="1200" dirty="0">
                <a:solidFill>
                  <a:srgbClr val="0000FF"/>
                </a:solidFill>
              </a:rPr>
              <a:t> count following placebo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Oral </a:t>
            </a:r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vs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Nebulized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Budesonide</a:t>
            </a:r>
            <a:endParaRPr lang="en-US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119" y="1970451"/>
            <a:ext cx="8229600" cy="3432758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err="1">
                <a:solidFill>
                  <a:srgbClr val="0000FF"/>
                </a:solidFill>
              </a:rPr>
              <a:t>Budesonide</a:t>
            </a:r>
            <a:r>
              <a:rPr lang="en-US" b="1" dirty="0">
                <a:solidFill>
                  <a:srgbClr val="0000FF"/>
                </a:solidFill>
              </a:rPr>
              <a:t> 1mg BID </a:t>
            </a:r>
            <a:r>
              <a:rPr lang="en-US" b="1" dirty="0" err="1">
                <a:solidFill>
                  <a:srgbClr val="0000FF"/>
                </a:solidFill>
              </a:rPr>
              <a:t>x</a:t>
            </a:r>
            <a:r>
              <a:rPr lang="en-US" b="1" dirty="0">
                <a:solidFill>
                  <a:srgbClr val="0000FF"/>
                </a:solidFill>
              </a:rPr>
              <a:t> 8 weeks</a:t>
            </a:r>
          </a:p>
          <a:p>
            <a:pPr lvl="1"/>
            <a:r>
              <a:rPr lang="en-US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Nebulized</a:t>
            </a:r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(NEB) </a:t>
            </a:r>
            <a:r>
              <a:rPr lang="en-US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vs</a:t>
            </a:r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Oral Viscous (OVB)</a:t>
            </a:r>
          </a:p>
          <a:p>
            <a:pPr lvl="1"/>
            <a:r>
              <a:rPr lang="en-US" dirty="0" err="1"/>
              <a:t>n</a:t>
            </a:r>
            <a:r>
              <a:rPr lang="en-US" dirty="0"/>
              <a:t> = 25</a:t>
            </a:r>
          </a:p>
          <a:p>
            <a:pPr lvl="1"/>
            <a:r>
              <a:rPr lang="en-US" dirty="0">
                <a:sym typeface="Wingdings"/>
              </a:rPr>
              <a:t>NEB: 101 </a:t>
            </a:r>
            <a:r>
              <a:rPr lang="en-US" dirty="0" err="1">
                <a:sym typeface="Wingdings"/>
              </a:rPr>
              <a:t></a:t>
            </a:r>
            <a:r>
              <a:rPr lang="en-US" dirty="0">
                <a:sym typeface="Wingdings"/>
              </a:rPr>
              <a:t> 89 </a:t>
            </a:r>
            <a:r>
              <a:rPr lang="en-US" dirty="0" err="1">
                <a:sym typeface="Wingdings"/>
              </a:rPr>
              <a:t>eos/hpf</a:t>
            </a:r>
            <a:r>
              <a:rPr lang="en-US" dirty="0">
                <a:sym typeface="Wingdings"/>
              </a:rPr>
              <a:t> (</a:t>
            </a:r>
            <a:r>
              <a:rPr lang="en-US" dirty="0" err="1">
                <a:sym typeface="Wingdings"/>
              </a:rPr>
              <a:t>p</a:t>
            </a:r>
            <a:r>
              <a:rPr lang="en-US" dirty="0">
                <a:sym typeface="Wingdings"/>
              </a:rPr>
              <a:t>=0.62)</a:t>
            </a:r>
          </a:p>
          <a:p>
            <a:pPr lvl="1"/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OVB: 83</a:t>
            </a:r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sym typeface="Wingdings"/>
              </a:rPr>
              <a:t> 11 </a:t>
            </a:r>
            <a:r>
              <a:rPr lang="en-US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sym typeface="Wingdings"/>
              </a:rPr>
              <a:t>eos/hpf</a:t>
            </a:r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sym typeface="Wingdings"/>
              </a:rPr>
              <a:t> (</a:t>
            </a:r>
            <a:r>
              <a:rPr lang="en-US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sym typeface="Wingdings"/>
              </a:rPr>
              <a:t>p</a:t>
            </a:r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sym typeface="Wingdings"/>
              </a:rPr>
              <a:t>=0.02)</a:t>
            </a:r>
          </a:p>
          <a:p>
            <a:pPr lvl="1"/>
            <a:r>
              <a:rPr lang="en-US" dirty="0">
                <a:sym typeface="Wingdings"/>
              </a:rPr>
              <a:t>Mucosal medication contact time                         (measured by </a:t>
            </a:r>
            <a:r>
              <a:rPr lang="en-US" dirty="0" err="1">
                <a:sym typeface="Wingdings"/>
              </a:rPr>
              <a:t>scintigraphy</a:t>
            </a:r>
            <a:r>
              <a:rPr lang="en-US" dirty="0">
                <a:sym typeface="Wingdings"/>
              </a:rPr>
              <a:t>) was higher                            for OVB (A) than NEB (B), (</a:t>
            </a:r>
            <a:r>
              <a:rPr lang="en-US" dirty="0" err="1">
                <a:sym typeface="Wingdings"/>
              </a:rPr>
              <a:t>p</a:t>
            </a:r>
            <a:r>
              <a:rPr lang="en-US" dirty="0">
                <a:sym typeface="Wingdings"/>
              </a:rPr>
              <a:t>&lt;0.005)</a:t>
            </a:r>
            <a:endParaRPr lang="en-US" dirty="0"/>
          </a:p>
        </p:txBody>
      </p:sp>
      <p:pic>
        <p:nvPicPr>
          <p:cNvPr id="4" name="Picture 3" descr="Screen Shot 2018-08-13 at 6.31.09 PM.png"/>
          <p:cNvPicPr>
            <a:picLocks noChangeAspect="1"/>
          </p:cNvPicPr>
          <p:nvPr/>
        </p:nvPicPr>
        <p:blipFill>
          <a:blip r:embed="rId3"/>
          <a:srcRect b="17056"/>
          <a:stretch>
            <a:fillRect/>
          </a:stretch>
        </p:blipFill>
        <p:spPr>
          <a:xfrm>
            <a:off x="6453909" y="1600200"/>
            <a:ext cx="2690091" cy="40671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36919" y="6406806"/>
            <a:ext cx="42498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rgbClr val="0000FF"/>
                </a:solidFill>
              </a:rPr>
              <a:t>Dellon</a:t>
            </a:r>
            <a:r>
              <a:rPr lang="en-US" sz="1600" dirty="0">
                <a:solidFill>
                  <a:srgbClr val="0000FF"/>
                </a:solidFill>
              </a:rPr>
              <a:t> et al. Gastroenterology 2012;143:321-324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Other forms of </a:t>
            </a:r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Budesonide</a:t>
            </a:r>
            <a:endParaRPr lang="en-US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Pre-made </a:t>
            </a:r>
            <a:r>
              <a:rPr lang="en-US" dirty="0" err="1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Budesonide</a:t>
            </a:r>
            <a:r>
              <a:rPr lang="en-US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Oral Suspension </a:t>
            </a:r>
          </a:p>
          <a:p>
            <a:pPr lvl="1"/>
            <a:r>
              <a:rPr lang="en-US" dirty="0"/>
              <a:t>1mg </a:t>
            </a:r>
            <a:r>
              <a:rPr lang="en-US" dirty="0" err="1"/>
              <a:t>Budesonide</a:t>
            </a:r>
            <a:r>
              <a:rPr lang="en-US" dirty="0"/>
              <a:t> BID (BOS) </a:t>
            </a:r>
            <a:r>
              <a:rPr lang="en-US" dirty="0" err="1"/>
              <a:t>vs</a:t>
            </a:r>
            <a:r>
              <a:rPr lang="en-US" dirty="0"/>
              <a:t> Placebo </a:t>
            </a:r>
            <a:r>
              <a:rPr lang="en-US" dirty="0" err="1"/>
              <a:t>x</a:t>
            </a:r>
            <a:r>
              <a:rPr lang="en-US" dirty="0"/>
              <a:t> 12w</a:t>
            </a:r>
          </a:p>
          <a:p>
            <a:pPr lvl="1"/>
            <a:r>
              <a:rPr lang="en-US" dirty="0" err="1"/>
              <a:t>Histologic</a:t>
            </a:r>
            <a:r>
              <a:rPr lang="en-US" dirty="0"/>
              <a:t> Response (&lt;6 </a:t>
            </a:r>
            <a:r>
              <a:rPr lang="en-US" dirty="0" err="1"/>
              <a:t>eos/hpf</a:t>
            </a:r>
            <a:r>
              <a:rPr lang="en-US" dirty="0"/>
              <a:t>) </a:t>
            </a:r>
          </a:p>
          <a:p>
            <a:pPr lvl="2"/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39% (BOS) </a:t>
            </a:r>
            <a:r>
              <a:rPr lang="en-US" dirty="0" err="1"/>
              <a:t>vs</a:t>
            </a:r>
            <a:r>
              <a:rPr lang="en-US" dirty="0"/>
              <a:t> 3% (Placebo), </a:t>
            </a:r>
            <a:r>
              <a:rPr lang="en-US" dirty="0" err="1"/>
              <a:t>p</a:t>
            </a:r>
            <a:r>
              <a:rPr lang="en-US" dirty="0"/>
              <a:t>&lt;0.0001</a:t>
            </a:r>
          </a:p>
          <a:p>
            <a:pPr lvl="1"/>
            <a:r>
              <a:rPr lang="en-US" dirty="0"/>
              <a:t>Adverse events were similar between groups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Oro-dispersible </a:t>
            </a:r>
            <a:r>
              <a:rPr lang="en-US" dirty="0" err="1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Budesonide</a:t>
            </a:r>
            <a:r>
              <a:rPr lang="en-US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Tablets</a:t>
            </a:r>
          </a:p>
          <a:p>
            <a:pPr lvl="1"/>
            <a:r>
              <a:rPr lang="en-US" dirty="0"/>
              <a:t>1mg </a:t>
            </a:r>
            <a:r>
              <a:rPr lang="en-US" dirty="0" err="1"/>
              <a:t>Budesonide</a:t>
            </a:r>
            <a:r>
              <a:rPr lang="en-US" dirty="0"/>
              <a:t> BID (ODB) </a:t>
            </a:r>
            <a:r>
              <a:rPr lang="en-US" dirty="0" err="1"/>
              <a:t>vs</a:t>
            </a:r>
            <a:r>
              <a:rPr lang="en-US" dirty="0"/>
              <a:t> Placebo </a:t>
            </a:r>
            <a:r>
              <a:rPr lang="en-US" dirty="0" err="1"/>
              <a:t>x</a:t>
            </a:r>
            <a:r>
              <a:rPr lang="en-US" dirty="0"/>
              <a:t> 6w</a:t>
            </a:r>
          </a:p>
          <a:p>
            <a:pPr lvl="1"/>
            <a:r>
              <a:rPr lang="en-US" dirty="0" err="1"/>
              <a:t>Clinicohistologic</a:t>
            </a:r>
            <a:r>
              <a:rPr lang="en-US" dirty="0"/>
              <a:t> remission </a:t>
            </a:r>
          </a:p>
          <a:p>
            <a:pPr lvl="2"/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58% (ODB) </a:t>
            </a:r>
            <a:r>
              <a:rPr lang="en-US" dirty="0" err="1"/>
              <a:t>vs</a:t>
            </a:r>
            <a:r>
              <a:rPr lang="en-US" dirty="0"/>
              <a:t> 0% (Placebo), </a:t>
            </a:r>
            <a:r>
              <a:rPr lang="en-US" dirty="0" err="1"/>
              <a:t>p</a:t>
            </a:r>
            <a:r>
              <a:rPr lang="en-US" dirty="0"/>
              <a:t>&lt;0.0001</a:t>
            </a:r>
          </a:p>
          <a:p>
            <a:pPr lvl="1"/>
            <a:r>
              <a:rPr lang="en-US" dirty="0"/>
              <a:t>5% local fungal infections (none with placebo)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50331" y="5956886"/>
            <a:ext cx="41364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rgbClr val="008000"/>
                </a:solidFill>
              </a:rPr>
              <a:t>Lucendo</a:t>
            </a:r>
            <a:r>
              <a:rPr lang="en-US" sz="1600" dirty="0">
                <a:solidFill>
                  <a:srgbClr val="008000"/>
                </a:solidFill>
              </a:rPr>
              <a:t> et al. Gastroenterology 2017;152:S207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8021" y="3544516"/>
            <a:ext cx="4248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rgbClr val="008000"/>
                </a:solidFill>
              </a:rPr>
              <a:t>Dellon</a:t>
            </a:r>
            <a:r>
              <a:rPr lang="en-US" sz="1600" dirty="0">
                <a:solidFill>
                  <a:srgbClr val="008000"/>
                </a:solidFill>
              </a:rPr>
              <a:t> et al. Gastroenterology 2017;152:776-786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5074008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Topical Corticosteroids </a:t>
            </a:r>
            <a:b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(GI Care for Kids)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018" y="2144716"/>
            <a:ext cx="8569104" cy="3020667"/>
          </a:xfrm>
        </p:spPr>
        <p:txBody>
          <a:bodyPr>
            <a:normAutofit/>
          </a:bodyPr>
          <a:lstStyle/>
          <a:p>
            <a:r>
              <a:rPr lang="en-US" u="sng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Duration</a:t>
            </a:r>
            <a:r>
              <a:rPr lang="en-US" dirty="0"/>
              <a:t> of TCS therapy? Indefinite?</a:t>
            </a:r>
          </a:p>
          <a:p>
            <a:r>
              <a:rPr lang="en-US" u="sng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How low do you go</a:t>
            </a:r>
            <a:r>
              <a:rPr lang="en-US" dirty="0"/>
              <a:t>? 500mcg QD / 440mcg QD?</a:t>
            </a:r>
          </a:p>
          <a:p>
            <a:r>
              <a:rPr lang="en-US" u="sng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Continue PPI</a:t>
            </a:r>
            <a:r>
              <a:rPr lang="en-US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dirty="0"/>
              <a:t>therapy on maintenance TCS?</a:t>
            </a:r>
          </a:p>
        </p:txBody>
      </p:sp>
      <p:pic>
        <p:nvPicPr>
          <p:cNvPr id="5" name="Picture 4" descr="GI CARE FOR KIDS FINAL LOG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2845" y="284677"/>
            <a:ext cx="3212277" cy="113296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815411" y="5904046"/>
            <a:ext cx="54315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rgbClr val="0000FF"/>
                </a:solidFill>
              </a:rPr>
              <a:t>Straumann</a:t>
            </a:r>
            <a:r>
              <a:rPr lang="en-US" sz="1600" dirty="0">
                <a:solidFill>
                  <a:srgbClr val="0000FF"/>
                </a:solidFill>
              </a:rPr>
              <a:t> et al. </a:t>
            </a:r>
            <a:r>
              <a:rPr lang="en-US" sz="1600" dirty="0" err="1">
                <a:solidFill>
                  <a:srgbClr val="0000FF"/>
                </a:solidFill>
              </a:rPr>
              <a:t>Clin</a:t>
            </a:r>
            <a:r>
              <a:rPr lang="en-US" sz="1600" dirty="0">
                <a:solidFill>
                  <a:srgbClr val="0000FF"/>
                </a:solidFill>
              </a:rPr>
              <a:t> </a:t>
            </a:r>
            <a:r>
              <a:rPr lang="en-US" sz="1600" dirty="0" err="1">
                <a:solidFill>
                  <a:srgbClr val="0000FF"/>
                </a:solidFill>
              </a:rPr>
              <a:t>Gastroenterol</a:t>
            </a:r>
            <a:r>
              <a:rPr lang="en-US" sz="1600" dirty="0">
                <a:solidFill>
                  <a:srgbClr val="0000FF"/>
                </a:solidFill>
              </a:rPr>
              <a:t> </a:t>
            </a:r>
            <a:r>
              <a:rPr lang="en-US" sz="1600" dirty="0" err="1">
                <a:solidFill>
                  <a:srgbClr val="0000FF"/>
                </a:solidFill>
              </a:rPr>
              <a:t>Hepatol</a:t>
            </a:r>
            <a:r>
              <a:rPr lang="en-US" sz="1600" dirty="0">
                <a:solidFill>
                  <a:srgbClr val="0000FF"/>
                </a:solidFill>
              </a:rPr>
              <a:t> 2011;9:400-409 e1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231" y="4426719"/>
            <a:ext cx="7184775" cy="1477327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         </a:t>
            </a:r>
            <a:r>
              <a:rPr lang="en-US" sz="2400" u="sng" dirty="0"/>
              <a:t>Low dose maintenance TCS therapy (Adults)</a:t>
            </a:r>
          </a:p>
          <a:p>
            <a:pPr>
              <a:buFont typeface="Arial"/>
              <a:buChar char="•"/>
            </a:pPr>
            <a:r>
              <a:rPr lang="en-US" sz="2400" dirty="0"/>
              <a:t> </a:t>
            </a:r>
            <a:r>
              <a:rPr lang="en-US" sz="2400" dirty="0" err="1"/>
              <a:t>Budesonide</a:t>
            </a:r>
            <a:r>
              <a:rPr lang="en-US" sz="2400" dirty="0"/>
              <a:t> 250mcg BID</a:t>
            </a:r>
          </a:p>
          <a:p>
            <a:pPr>
              <a:buFont typeface="Arial"/>
              <a:buChar char="•"/>
            </a:pPr>
            <a:r>
              <a:rPr lang="en-US" sz="2400" dirty="0"/>
              <a:t> Maintained complete remission in only 35.7% (1 year)  </a:t>
            </a:r>
          </a:p>
          <a:p>
            <a:pPr>
              <a:buFont typeface="Arial"/>
              <a:buChar char="•"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5844463" cy="1143000"/>
          </a:xfrm>
        </p:spPr>
        <p:txBody>
          <a:bodyPr/>
          <a:lstStyle/>
          <a:p>
            <a:r>
              <a:rPr lang="en-US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Dietary Therapy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5358"/>
            <a:ext cx="8229600" cy="4525963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Targeted elimination diet</a:t>
            </a:r>
          </a:p>
          <a:p>
            <a:r>
              <a:rPr lang="en-US" dirty="0">
                <a:solidFill>
                  <a:srgbClr val="0000FF"/>
                </a:solidFill>
              </a:rPr>
              <a:t>Milk elimination diet</a:t>
            </a:r>
          </a:p>
          <a:p>
            <a:r>
              <a:rPr lang="en-US" dirty="0">
                <a:solidFill>
                  <a:srgbClr val="0000FF"/>
                </a:solidFill>
              </a:rPr>
              <a:t>2-4-6 Step up diet</a:t>
            </a:r>
          </a:p>
          <a:p>
            <a:r>
              <a:rPr lang="en-US" dirty="0">
                <a:solidFill>
                  <a:srgbClr val="0000FF"/>
                </a:solidFill>
              </a:rPr>
              <a:t>4-Food elimination diet (4FED)</a:t>
            </a:r>
          </a:p>
          <a:p>
            <a:r>
              <a:rPr lang="en-US" dirty="0">
                <a:solidFill>
                  <a:srgbClr val="0000FF"/>
                </a:solidFill>
              </a:rPr>
              <a:t>6-Food elimination diet (SFED)</a:t>
            </a:r>
          </a:p>
          <a:p>
            <a:r>
              <a:rPr lang="en-US" dirty="0">
                <a:solidFill>
                  <a:srgbClr val="0000FF"/>
                </a:solidFill>
              </a:rPr>
              <a:t>Elemental diet </a:t>
            </a:r>
          </a:p>
        </p:txBody>
      </p:sp>
      <p:pic>
        <p:nvPicPr>
          <p:cNvPr id="4" name="Picture 3" descr="Screen Shot 2018-09-09 at 10.11.1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6460" y="453019"/>
            <a:ext cx="3450340" cy="260084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Treatment: Dietary</a:t>
            </a:r>
          </a:p>
        </p:txBody>
      </p:sp>
      <p:pic>
        <p:nvPicPr>
          <p:cNvPr id="5" name="Picture 4" descr="Screen Shot 2018-08-14 at 9.27.4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986" y="0"/>
            <a:ext cx="7191375" cy="2864066"/>
          </a:xfrm>
          <a:prstGeom prst="rect">
            <a:avLst/>
          </a:prstGeom>
        </p:spPr>
      </p:pic>
      <p:pic>
        <p:nvPicPr>
          <p:cNvPr id="7" name="Picture 6" descr="Screen Shot 2018-08-14 at 9.32.09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170" y="3010134"/>
            <a:ext cx="2988490" cy="232808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9039" y="5426149"/>
            <a:ext cx="26831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Targeted </a:t>
            </a:r>
            <a:r>
              <a:rPr lang="en-US" sz="1400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Elim</a:t>
            </a:r>
            <a:r>
              <a:rPr lang="en-US" sz="1400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Diet: Effect Size 45%</a:t>
            </a:r>
          </a:p>
        </p:txBody>
      </p:sp>
      <p:pic>
        <p:nvPicPr>
          <p:cNvPr id="9" name="Picture 8" descr="Screen Shot 2018-08-14 at 9.33.33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23" y="3557473"/>
            <a:ext cx="3175552" cy="232808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3417075" y="5984030"/>
            <a:ext cx="17186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SFED: Effect Size 72%</a:t>
            </a:r>
          </a:p>
        </p:txBody>
      </p:sp>
      <p:pic>
        <p:nvPicPr>
          <p:cNvPr id="11" name="Picture 10" descr="Screen Shot 2018-08-14 at 9.36.42 P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8656" y="4015302"/>
            <a:ext cx="3185088" cy="22765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6120788" y="6420070"/>
            <a:ext cx="24730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Elemental Diet: Effect Size: 91%</a:t>
            </a:r>
          </a:p>
        </p:txBody>
      </p:sp>
      <p:sp>
        <p:nvSpPr>
          <p:cNvPr id="13" name="Oval 12"/>
          <p:cNvSpPr/>
          <p:nvPr/>
        </p:nvSpPr>
        <p:spPr>
          <a:xfrm>
            <a:off x="1524000" y="4837545"/>
            <a:ext cx="311727" cy="500676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595091" y="5338221"/>
            <a:ext cx="311727" cy="500676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8011497" y="5791131"/>
            <a:ext cx="311727" cy="500676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 animBg="1"/>
      <p:bldP spid="1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8-08-16 at 11.50.31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478" y="0"/>
            <a:ext cx="5997114" cy="2486303"/>
          </a:xfrm>
          <a:prstGeom prst="rect">
            <a:avLst/>
          </a:prstGeom>
        </p:spPr>
      </p:pic>
      <p:pic>
        <p:nvPicPr>
          <p:cNvPr id="5" name="Picture 4" descr="Screen Shot 2018-08-16 at 11.51.00 A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5621" y="2334151"/>
            <a:ext cx="3684061" cy="261849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933" y="2689134"/>
            <a:ext cx="8717833" cy="3857140"/>
          </a:xfrm>
        </p:spPr>
        <p:txBody>
          <a:bodyPr>
            <a:normAutofit/>
          </a:bodyPr>
          <a:lstStyle/>
          <a:p>
            <a:r>
              <a:rPr lang="en-US" sz="2595" dirty="0"/>
              <a:t>78 subjects (~40% atopic)</a:t>
            </a:r>
          </a:p>
          <a:p>
            <a:pPr lvl="1"/>
            <a:r>
              <a:rPr lang="en-US" sz="2162" dirty="0"/>
              <a:t>4FED </a:t>
            </a:r>
            <a:r>
              <a:rPr lang="en-US" sz="2162" dirty="0" err="1"/>
              <a:t>x</a:t>
            </a:r>
            <a:r>
              <a:rPr lang="en-US" sz="2162" dirty="0"/>
              <a:t> 8 weeks</a:t>
            </a:r>
          </a:p>
          <a:p>
            <a:pPr lvl="1"/>
            <a:r>
              <a:rPr lang="en-US" sz="2162" dirty="0"/>
              <a:t>Assisted by RD</a:t>
            </a:r>
          </a:p>
          <a:p>
            <a:pPr lvl="1"/>
            <a:r>
              <a:rPr lang="en-US" sz="2162" dirty="0"/>
              <a:t>Continued PPI daily</a:t>
            </a:r>
          </a:p>
          <a:p>
            <a:pPr lvl="1"/>
            <a:r>
              <a:rPr lang="en-US" sz="2162" dirty="0"/>
              <a:t>20-30% SPT (+) for milk, soy, egg or wheat</a:t>
            </a:r>
          </a:p>
          <a:p>
            <a:r>
              <a:rPr lang="en-US" sz="2595" dirty="0"/>
              <a:t>Results:</a:t>
            </a:r>
          </a:p>
          <a:p>
            <a:pPr lvl="1"/>
            <a:r>
              <a:rPr lang="en-US" sz="2000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Histologic</a:t>
            </a:r>
            <a:r>
              <a:rPr lang="en-US" sz="2000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Remission (all 4 foods </a:t>
            </a:r>
            <a:r>
              <a:rPr lang="en-US" sz="2000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x</a:t>
            </a:r>
            <a:r>
              <a:rPr lang="en-US" sz="2000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8w): 64% (50/78) </a:t>
            </a:r>
          </a:p>
          <a:p>
            <a:pPr lvl="1"/>
            <a:r>
              <a:rPr lang="en-US" sz="2000" dirty="0"/>
              <a:t>Most common food triggers: </a:t>
            </a:r>
            <a:r>
              <a:rPr lang="en-US" sz="2000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Milk (85%)</a:t>
            </a:r>
            <a:r>
              <a:rPr lang="en-US" sz="2000" dirty="0"/>
              <a:t>, egg (35%), wheat (33%), soy (19%)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1 food trigger (62%)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89442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Empiric Milk Elimination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2321"/>
            <a:ext cx="8229600" cy="4525963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Combined effectiveness of 68.2%</a:t>
            </a:r>
          </a:p>
          <a:p>
            <a:pPr lvl="1"/>
            <a:r>
              <a:rPr lang="en-US" dirty="0"/>
              <a:t>Small sample sizes and </a:t>
            </a:r>
            <a:r>
              <a:rPr lang="en-US" dirty="0" err="1"/>
              <a:t>heterogenous</a:t>
            </a:r>
            <a:r>
              <a:rPr lang="en-US" dirty="0"/>
              <a:t> results</a:t>
            </a:r>
          </a:p>
          <a:p>
            <a:pPr lvl="1"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 err="1"/>
              <a:t>Kagalwalla</a:t>
            </a:r>
            <a:r>
              <a:rPr lang="en-US" dirty="0"/>
              <a:t> et al (Northwestern) </a:t>
            </a:r>
          </a:p>
          <a:p>
            <a:pPr lvl="1"/>
            <a:r>
              <a:rPr lang="en-US" dirty="0"/>
              <a:t>46 patients recruited, results pending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77700" y="3050638"/>
            <a:ext cx="685231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rgbClr val="0000FF"/>
                </a:solidFill>
              </a:rPr>
              <a:t>Kagalwalla</a:t>
            </a:r>
            <a:r>
              <a:rPr lang="en-US" sz="1600" dirty="0">
                <a:solidFill>
                  <a:srgbClr val="0000FF"/>
                </a:solidFill>
              </a:rPr>
              <a:t> et al. J </a:t>
            </a:r>
            <a:r>
              <a:rPr lang="en-US" sz="1600" dirty="0" err="1">
                <a:solidFill>
                  <a:srgbClr val="0000FF"/>
                </a:solidFill>
              </a:rPr>
              <a:t>Pediatr</a:t>
            </a:r>
            <a:r>
              <a:rPr lang="en-US" sz="1600" dirty="0">
                <a:solidFill>
                  <a:srgbClr val="0000FF"/>
                </a:solidFill>
              </a:rPr>
              <a:t> </a:t>
            </a:r>
            <a:r>
              <a:rPr lang="en-US" sz="1600" dirty="0" err="1">
                <a:solidFill>
                  <a:srgbClr val="0000FF"/>
                </a:solidFill>
              </a:rPr>
              <a:t>Gastroenterol</a:t>
            </a:r>
            <a:r>
              <a:rPr lang="en-US" sz="1600" dirty="0">
                <a:solidFill>
                  <a:srgbClr val="0000FF"/>
                </a:solidFill>
              </a:rPr>
              <a:t> </a:t>
            </a:r>
            <a:r>
              <a:rPr lang="en-US" sz="1600" dirty="0" err="1">
                <a:solidFill>
                  <a:srgbClr val="0000FF"/>
                </a:solidFill>
              </a:rPr>
              <a:t>Nutr</a:t>
            </a:r>
            <a:r>
              <a:rPr lang="en-US" sz="1600" dirty="0">
                <a:solidFill>
                  <a:srgbClr val="0000FF"/>
                </a:solidFill>
              </a:rPr>
              <a:t> 2012; 55:711–716</a:t>
            </a:r>
          </a:p>
          <a:p>
            <a:r>
              <a:rPr lang="en-US" sz="1600" dirty="0" err="1">
                <a:solidFill>
                  <a:srgbClr val="0000FF"/>
                </a:solidFill>
              </a:rPr>
              <a:t>Maggadottir</a:t>
            </a:r>
            <a:r>
              <a:rPr lang="en-US" sz="1600" dirty="0">
                <a:solidFill>
                  <a:srgbClr val="0000FF"/>
                </a:solidFill>
              </a:rPr>
              <a:t> et al. Ann Allergy Asthma </a:t>
            </a:r>
            <a:r>
              <a:rPr lang="en-US" sz="1600" dirty="0" err="1">
                <a:solidFill>
                  <a:srgbClr val="0000FF"/>
                </a:solidFill>
              </a:rPr>
              <a:t>Immunol</a:t>
            </a:r>
            <a:r>
              <a:rPr lang="en-US" sz="1600" dirty="0">
                <a:solidFill>
                  <a:srgbClr val="0000FF"/>
                </a:solidFill>
              </a:rPr>
              <a:t> 2012;109(Suppl):A114. </a:t>
            </a:r>
          </a:p>
          <a:p>
            <a:r>
              <a:rPr lang="en-US" sz="1600" dirty="0">
                <a:solidFill>
                  <a:srgbClr val="0000FF"/>
                </a:solidFill>
              </a:rPr>
              <a:t>Alonso-</a:t>
            </a:r>
            <a:r>
              <a:rPr lang="en-US" sz="1600" dirty="0" err="1">
                <a:solidFill>
                  <a:srgbClr val="0000FF"/>
                </a:solidFill>
              </a:rPr>
              <a:t>Llamazares</a:t>
            </a:r>
            <a:r>
              <a:rPr lang="en-US" sz="1600" dirty="0">
                <a:solidFill>
                  <a:srgbClr val="0000FF"/>
                </a:solidFill>
              </a:rPr>
              <a:t> et al. Allergy 2010;65(Suppl s92):419. </a:t>
            </a:r>
          </a:p>
          <a:p>
            <a:r>
              <a:rPr lang="en-US" dirty="0"/>
              <a:t>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 descr="images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1247" y="274638"/>
            <a:ext cx="2096593" cy="1952621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729" y="3096120"/>
            <a:ext cx="8538071" cy="156152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Multicenter and Prospective</a:t>
            </a:r>
          </a:p>
          <a:p>
            <a:r>
              <a:rPr lang="en-US" dirty="0"/>
              <a:t>2-FED: Milk and Gluten (wheat) elimination </a:t>
            </a:r>
          </a:p>
          <a:p>
            <a:endParaRPr lang="en-US" dirty="0"/>
          </a:p>
          <a:p>
            <a:pPr>
              <a:buClr>
                <a:schemeClr val="tx1"/>
              </a:buClr>
            </a:pPr>
            <a:r>
              <a:rPr lang="en-US" dirty="0">
                <a:solidFill>
                  <a:srgbClr val="008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2-FED </a:t>
            </a:r>
            <a:r>
              <a:rPr lang="en-US" sz="2000" dirty="0"/>
              <a:t>(</a:t>
            </a:r>
            <a:r>
              <a:rPr lang="en-US" sz="2000" dirty="0" err="1"/>
              <a:t>n</a:t>
            </a:r>
            <a:r>
              <a:rPr lang="en-US" sz="2000" dirty="0"/>
              <a:t>=130) </a:t>
            </a:r>
            <a:r>
              <a:rPr lang="en-US" dirty="0" err="1">
                <a:sym typeface="Wingdings"/>
              </a:rPr>
              <a:t></a:t>
            </a:r>
            <a:r>
              <a:rPr lang="en-US" dirty="0">
                <a:sym typeface="Wingdings"/>
              </a:rPr>
              <a:t> </a:t>
            </a:r>
            <a:r>
              <a:rPr lang="en-US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sym typeface="Wingdings"/>
              </a:rPr>
              <a:t>4-FED </a:t>
            </a:r>
            <a:r>
              <a:rPr lang="en-US" sz="2000" dirty="0">
                <a:sym typeface="Wingdings"/>
              </a:rPr>
              <a:t>(</a:t>
            </a:r>
            <a:r>
              <a:rPr lang="en-US" sz="2000" dirty="0" err="1">
                <a:sym typeface="Wingdings"/>
              </a:rPr>
              <a:t>n</a:t>
            </a:r>
            <a:r>
              <a:rPr lang="en-US" sz="2000" dirty="0">
                <a:sym typeface="Wingdings"/>
              </a:rPr>
              <a:t>=54) </a:t>
            </a:r>
            <a:r>
              <a:rPr lang="en-US" dirty="0" err="1">
                <a:sym typeface="Wingdings"/>
              </a:rPr>
              <a:t></a:t>
            </a:r>
            <a:r>
              <a:rPr lang="en-US" dirty="0">
                <a:sym typeface="Wingdings"/>
              </a:rPr>
              <a:t> </a:t>
            </a:r>
            <a:r>
              <a:rPr lang="en-US" dirty="0">
                <a:solidFill>
                  <a:srgbClr val="FF66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sym typeface="Wingdings"/>
              </a:rPr>
              <a:t>6-FED </a:t>
            </a:r>
            <a:r>
              <a:rPr lang="en-US" sz="2000" dirty="0">
                <a:sym typeface="Wingdings"/>
              </a:rPr>
              <a:t>(</a:t>
            </a:r>
            <a:r>
              <a:rPr lang="en-US" sz="2000" dirty="0" err="1">
                <a:sym typeface="Wingdings"/>
              </a:rPr>
              <a:t>n</a:t>
            </a:r>
            <a:r>
              <a:rPr lang="en-US" sz="2000" dirty="0">
                <a:sym typeface="Wingdings"/>
              </a:rPr>
              <a:t>=27)</a:t>
            </a:r>
            <a:endParaRPr lang="en-US" sz="3097" dirty="0">
              <a:sym typeface="Wingdings"/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Screen Shot 2018-08-16 at 12.10.4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902" y="190940"/>
            <a:ext cx="7260178" cy="24629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58208" y="6156509"/>
            <a:ext cx="35951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J Allergy </a:t>
            </a:r>
            <a:r>
              <a:rPr lang="en-US" sz="1600" dirty="0" err="1">
                <a:solidFill>
                  <a:srgbClr val="0000FF"/>
                </a:solidFill>
              </a:rPr>
              <a:t>Clin</a:t>
            </a:r>
            <a:r>
              <a:rPr lang="en-US" sz="1600" dirty="0">
                <a:solidFill>
                  <a:srgbClr val="0000FF"/>
                </a:solidFill>
              </a:rPr>
              <a:t> </a:t>
            </a:r>
            <a:r>
              <a:rPr lang="en-US" sz="1600" dirty="0" err="1">
                <a:solidFill>
                  <a:srgbClr val="0000FF"/>
                </a:solidFill>
              </a:rPr>
              <a:t>Immunol</a:t>
            </a:r>
            <a:r>
              <a:rPr lang="en-US" sz="1600" dirty="0">
                <a:solidFill>
                  <a:srgbClr val="0000FF"/>
                </a:solidFill>
              </a:rPr>
              <a:t> 2018;141:1365-72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779" y="3983306"/>
            <a:ext cx="7267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  <a:r>
              <a:rPr lang="en-US" sz="2000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43%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18200" y="3983306"/>
            <a:ext cx="913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</a:t>
            </a:r>
            <a:r>
              <a:rPr lang="en-US" sz="2000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60%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62706" y="3983306"/>
            <a:ext cx="9910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</a:t>
            </a:r>
            <a:r>
              <a:rPr lang="en-US" sz="2000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79%</a:t>
            </a:r>
          </a:p>
        </p:txBody>
      </p:sp>
      <p:pic>
        <p:nvPicPr>
          <p:cNvPr id="10" name="Picture 9" descr="Screen Shot 2018-08-16 at 12.23.50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3709" y="3983306"/>
            <a:ext cx="3281582" cy="183592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Biologics in </a:t>
            </a:r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endParaRPr lang="en-US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715000"/>
          </a:xfrm>
        </p:spPr>
        <p:txBody>
          <a:bodyPr>
            <a:normAutofit fontScale="55000" lnSpcReduction="20000"/>
          </a:bodyPr>
          <a:lstStyle/>
          <a:p>
            <a:r>
              <a:rPr lang="en-US" sz="3840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Anti-IL5</a:t>
            </a:r>
          </a:p>
          <a:p>
            <a:pPr lvl="1"/>
            <a:r>
              <a:rPr lang="en-US" sz="3273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Mepolizumab</a:t>
            </a:r>
            <a:r>
              <a:rPr lang="en-US" baseline="30000" dirty="0"/>
              <a:t>1</a:t>
            </a:r>
          </a:p>
          <a:p>
            <a:pPr lvl="2"/>
            <a:r>
              <a:rPr lang="en-US" dirty="0"/>
              <a:t>Reduced esophageal </a:t>
            </a:r>
            <a:r>
              <a:rPr lang="en-US" dirty="0" err="1"/>
              <a:t>eosinophilia</a:t>
            </a:r>
            <a:r>
              <a:rPr lang="en-US" dirty="0"/>
              <a:t> by ~50%</a:t>
            </a:r>
          </a:p>
          <a:p>
            <a:pPr lvl="2"/>
            <a:r>
              <a:rPr lang="en-US" dirty="0"/>
              <a:t>Minimal clinical improvement (</a:t>
            </a:r>
            <a:r>
              <a:rPr lang="en-US" dirty="0" err="1"/>
              <a:t>dysphagia</a:t>
            </a:r>
            <a:r>
              <a:rPr lang="en-US" dirty="0"/>
              <a:t>)</a:t>
            </a:r>
          </a:p>
          <a:p>
            <a:pPr lvl="1"/>
            <a:r>
              <a:rPr lang="en-US" sz="3273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Reslizumab</a:t>
            </a:r>
            <a:r>
              <a:rPr lang="en-US" baseline="30000" dirty="0"/>
              <a:t>2</a:t>
            </a:r>
            <a:r>
              <a:rPr lang="en-US" dirty="0"/>
              <a:t> </a:t>
            </a:r>
            <a:r>
              <a:rPr lang="en-US" sz="2545" dirty="0"/>
              <a:t>(</a:t>
            </a:r>
            <a:r>
              <a:rPr lang="en-US" sz="2545" dirty="0" err="1"/>
              <a:t>n</a:t>
            </a:r>
            <a:r>
              <a:rPr lang="en-US" sz="2545" dirty="0"/>
              <a:t>=10, open label extension trial over 9 years)</a:t>
            </a:r>
          </a:p>
          <a:p>
            <a:pPr lvl="2"/>
            <a:r>
              <a:rPr lang="en-US" dirty="0"/>
              <a:t>Reduced median </a:t>
            </a:r>
            <a:r>
              <a:rPr lang="en-US" dirty="0" err="1"/>
              <a:t>eosinophil</a:t>
            </a:r>
            <a:r>
              <a:rPr lang="en-US" dirty="0"/>
              <a:t> count from 35 to 3</a:t>
            </a:r>
          </a:p>
          <a:p>
            <a:pPr lvl="2"/>
            <a:r>
              <a:rPr lang="en-US" dirty="0"/>
              <a:t>Demonstrated clinical improvement (</a:t>
            </a:r>
            <a:r>
              <a:rPr lang="en-US" dirty="0" err="1"/>
              <a:t>dysphagia</a:t>
            </a:r>
            <a:r>
              <a:rPr lang="en-US" dirty="0"/>
              <a:t> and vomiting)</a:t>
            </a:r>
          </a:p>
          <a:p>
            <a:pPr lvl="1"/>
            <a:r>
              <a:rPr lang="en-US" sz="3273" dirty="0" err="1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Benralizumab</a:t>
            </a:r>
            <a:r>
              <a:rPr lang="en-US" sz="3273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(</a:t>
            </a:r>
            <a:r>
              <a:rPr lang="en-US" sz="3273" dirty="0" err="1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Fasenra</a:t>
            </a:r>
            <a:r>
              <a:rPr lang="en-US" sz="3273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)</a:t>
            </a:r>
            <a:endParaRPr lang="en-US" sz="1400" dirty="0">
              <a:solidFill>
                <a:srgbClr val="0000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 lvl="2"/>
            <a:r>
              <a:rPr lang="en-US" sz="2364" dirty="0"/>
              <a:t>Anti-IL5(R) on </a:t>
            </a:r>
            <a:r>
              <a:rPr lang="en-US" sz="2364" dirty="0" err="1"/>
              <a:t>eosinophils</a:t>
            </a:r>
            <a:r>
              <a:rPr lang="en-US" sz="2364" dirty="0"/>
              <a:t>, leads to apoptosis by NK cells (Asthma)</a:t>
            </a:r>
          </a:p>
          <a:p>
            <a:pPr lvl="1"/>
            <a:endParaRPr lang="en-US" dirty="0"/>
          </a:p>
          <a:p>
            <a:r>
              <a:rPr lang="en-US" sz="3840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Anti-</a:t>
            </a:r>
            <a:r>
              <a:rPr lang="en-US" sz="3840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TNFa</a:t>
            </a:r>
            <a:r>
              <a:rPr lang="en-US" sz="3840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3273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(</a:t>
            </a:r>
            <a:r>
              <a:rPr lang="en-US" sz="3273" dirty="0" err="1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Infliximab</a:t>
            </a:r>
            <a:r>
              <a:rPr lang="en-US" sz="3273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)</a:t>
            </a:r>
          </a:p>
          <a:p>
            <a:pPr lvl="1"/>
            <a:r>
              <a:rPr lang="en-US" dirty="0"/>
              <a:t>Not effective for symptoms or esophageal </a:t>
            </a:r>
            <a:r>
              <a:rPr lang="en-US" dirty="0" err="1"/>
              <a:t>eosinophilia</a:t>
            </a:r>
            <a:endParaRPr lang="en-US" dirty="0"/>
          </a:p>
          <a:p>
            <a:pPr lvl="1"/>
            <a:endParaRPr lang="en-US" dirty="0"/>
          </a:p>
          <a:p>
            <a:r>
              <a:rPr lang="en-US" sz="3840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Anti-IL13 </a:t>
            </a:r>
            <a:r>
              <a:rPr lang="en-US" sz="3273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(QAX576)</a:t>
            </a:r>
          </a:p>
          <a:p>
            <a:pPr lvl="1"/>
            <a:r>
              <a:rPr lang="en-US" dirty="0"/>
              <a:t>3 infusions (over 8w) reduced esophageal </a:t>
            </a:r>
            <a:r>
              <a:rPr lang="en-US" dirty="0" err="1"/>
              <a:t>eosinophils</a:t>
            </a:r>
            <a:r>
              <a:rPr lang="en-US" dirty="0"/>
              <a:t> by 60% (placebo increased by 23%)</a:t>
            </a:r>
          </a:p>
          <a:p>
            <a:pPr lvl="1"/>
            <a:r>
              <a:rPr lang="en-US" dirty="0"/>
              <a:t>Trend toward reduced symptoms</a:t>
            </a:r>
          </a:p>
          <a:p>
            <a:pPr lvl="1"/>
            <a:r>
              <a:rPr lang="en-US" dirty="0"/>
              <a:t>Effect sustained 6 months</a:t>
            </a:r>
          </a:p>
          <a:p>
            <a:pPr lvl="1"/>
            <a:endParaRPr lang="en-US" dirty="0"/>
          </a:p>
          <a:p>
            <a:r>
              <a:rPr lang="en-US" sz="3840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Anti-IL4Ra </a:t>
            </a:r>
            <a:r>
              <a:rPr lang="en-US" sz="3273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(</a:t>
            </a:r>
            <a:r>
              <a:rPr lang="en-US" sz="3273" dirty="0" err="1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Dupilumab</a:t>
            </a:r>
            <a:r>
              <a:rPr lang="en-US" sz="3273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, inhibits IL4 and IL13, subcutaneous)</a:t>
            </a:r>
          </a:p>
          <a:p>
            <a:pPr lvl="1"/>
            <a:r>
              <a:rPr lang="en-US" dirty="0"/>
              <a:t>Pilot study: 93% reduction in peak </a:t>
            </a:r>
            <a:r>
              <a:rPr lang="en-US" dirty="0" err="1"/>
              <a:t>eosinophils</a:t>
            </a:r>
            <a:r>
              <a:rPr lang="en-US" dirty="0"/>
              <a:t> and symptom scores at week 12</a:t>
            </a:r>
          </a:p>
          <a:p>
            <a:pPr lvl="1"/>
            <a:r>
              <a:rPr lang="en-US" dirty="0"/>
              <a:t>Double blind placebo controlled RCT beginning soon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302088" y="6130636"/>
            <a:ext cx="24627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30000" dirty="0">
                <a:solidFill>
                  <a:srgbClr val="008000"/>
                </a:solidFill>
              </a:rPr>
              <a:t>1</a:t>
            </a:r>
            <a:r>
              <a:rPr lang="en-US" sz="1200" dirty="0">
                <a:solidFill>
                  <a:srgbClr val="008000"/>
                </a:solidFill>
              </a:rPr>
              <a:t>Straumann et al Gut 2010;59:21-30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13485" y="6407635"/>
            <a:ext cx="2729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30000" dirty="0">
                <a:solidFill>
                  <a:srgbClr val="008000"/>
                </a:solidFill>
              </a:rPr>
              <a:t>2</a:t>
            </a:r>
            <a:r>
              <a:rPr lang="en-US" sz="1200" dirty="0">
                <a:solidFill>
                  <a:srgbClr val="008000"/>
                </a:solidFill>
              </a:rPr>
              <a:t>Markowitz et al. JPGN 2018;66:893-897</a:t>
            </a:r>
          </a:p>
        </p:txBody>
      </p:sp>
      <p:pic>
        <p:nvPicPr>
          <p:cNvPr id="6" name="Picture 5" descr="Screen Shot 2018-08-31 at 4.40.58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9179" y="1281545"/>
            <a:ext cx="1878193" cy="222812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: Natural History</a:t>
            </a:r>
          </a:p>
        </p:txBody>
      </p:sp>
      <p:pic>
        <p:nvPicPr>
          <p:cNvPr id="5" name="Picture 4" descr="Screen Shot 2018-08-11 at 1.46.1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364" y="1143000"/>
            <a:ext cx="4999371" cy="511541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92792" y="6325786"/>
            <a:ext cx="4851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rgbClr val="0000FF"/>
                </a:solidFill>
              </a:rPr>
              <a:t>Dellon</a:t>
            </a:r>
            <a:r>
              <a:rPr lang="en-US" sz="1600" dirty="0">
                <a:solidFill>
                  <a:srgbClr val="0000FF"/>
                </a:solidFill>
              </a:rPr>
              <a:t> and Hirano. Gastroenterology 2018;154:319-332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46593" y="2899561"/>
            <a:ext cx="8229600" cy="2685495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lang="en-US" dirty="0"/>
              <a:t>Retrospective chart review</a:t>
            </a:r>
          </a:p>
          <a:p>
            <a:pPr lvl="1"/>
            <a:r>
              <a:rPr lang="en-US" dirty="0"/>
              <a:t>613 </a:t>
            </a:r>
            <a:r>
              <a:rPr lang="en-US" dirty="0" err="1"/>
              <a:t>EoE</a:t>
            </a:r>
            <a:r>
              <a:rPr lang="en-US" dirty="0"/>
              <a:t> patients (1996-2015)</a:t>
            </a:r>
          </a:p>
          <a:p>
            <a:pPr lvl="1"/>
            <a:r>
              <a:rPr lang="en-US" dirty="0" err="1"/>
              <a:t>DxDelay</a:t>
            </a:r>
            <a:r>
              <a:rPr lang="en-US" dirty="0"/>
              <a:t> (DD): Onset symptoms to diagnosis</a:t>
            </a:r>
          </a:p>
          <a:p>
            <a:pPr lvl="1"/>
            <a:r>
              <a:rPr lang="en-US" dirty="0" err="1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Fibrostenotic</a:t>
            </a:r>
            <a:r>
              <a:rPr lang="en-US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features</a:t>
            </a:r>
            <a:r>
              <a:rPr lang="en-US" dirty="0"/>
              <a:t> </a:t>
            </a:r>
          </a:p>
          <a:p>
            <a:pPr lvl="2"/>
            <a:r>
              <a:rPr lang="en-US" sz="2824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56%</a:t>
            </a:r>
            <a:r>
              <a:rPr lang="en-US" sz="2824" dirty="0"/>
              <a:t> </a:t>
            </a:r>
            <a:r>
              <a:rPr lang="en-US" dirty="0"/>
              <a:t>(DD &lt; 2yrs) </a:t>
            </a:r>
            <a:r>
              <a:rPr lang="en-US" dirty="0" err="1">
                <a:sym typeface="Wingdings"/>
              </a:rPr>
              <a:t></a:t>
            </a:r>
            <a:r>
              <a:rPr lang="en-US" dirty="0">
                <a:sym typeface="Wingdings"/>
              </a:rPr>
              <a:t> </a:t>
            </a:r>
            <a:r>
              <a:rPr lang="en-US" sz="2824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sym typeface="Wingdings"/>
              </a:rPr>
              <a:t>92%</a:t>
            </a:r>
            <a:r>
              <a:rPr lang="en-US" dirty="0">
                <a:sym typeface="Wingdings"/>
              </a:rPr>
              <a:t> (</a:t>
            </a:r>
            <a:r>
              <a:rPr lang="en-US" dirty="0"/>
              <a:t>DD &gt;21 years, </a:t>
            </a:r>
            <a:r>
              <a:rPr lang="en-US" dirty="0" err="1"/>
              <a:t>p</a:t>
            </a:r>
            <a:r>
              <a:rPr lang="en-US" dirty="0"/>
              <a:t>&lt;0.001)</a:t>
            </a:r>
          </a:p>
          <a:p>
            <a:pPr lvl="1"/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Strictures</a:t>
            </a:r>
            <a:r>
              <a:rPr lang="en-US" dirty="0"/>
              <a:t> </a:t>
            </a:r>
          </a:p>
          <a:p>
            <a:pPr lvl="2"/>
            <a:r>
              <a:rPr lang="en-US" sz="2824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19%</a:t>
            </a:r>
            <a:r>
              <a:rPr lang="en-US" dirty="0"/>
              <a:t> (DD &lt; 2 yrs) </a:t>
            </a:r>
            <a:r>
              <a:rPr lang="en-US" dirty="0" err="1">
                <a:sym typeface="Wingdings"/>
              </a:rPr>
              <a:t></a:t>
            </a:r>
            <a:r>
              <a:rPr lang="en-US" dirty="0">
                <a:sym typeface="Wingdings"/>
              </a:rPr>
              <a:t> </a:t>
            </a:r>
            <a:r>
              <a:rPr lang="en-US" sz="2824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sym typeface="Wingdings"/>
              </a:rPr>
              <a:t>52%</a:t>
            </a:r>
            <a:r>
              <a:rPr lang="en-US" dirty="0">
                <a:sym typeface="Wingdings"/>
              </a:rPr>
              <a:t> (DD &gt; 21 years, </a:t>
            </a:r>
            <a:r>
              <a:rPr lang="en-US" dirty="0" err="1">
                <a:sym typeface="Wingdings"/>
              </a:rPr>
              <a:t>p</a:t>
            </a:r>
            <a:r>
              <a:rPr lang="en-US" dirty="0">
                <a:sym typeface="Wingdings"/>
              </a:rPr>
              <a:t>&lt;0.001)</a:t>
            </a:r>
            <a:endParaRPr lang="en-US" dirty="0"/>
          </a:p>
          <a:p>
            <a:pPr lvl="1"/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421620" y="6495495"/>
            <a:ext cx="45576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rgbClr val="0000FF"/>
                </a:solidFill>
              </a:rPr>
              <a:t>Warners</a:t>
            </a:r>
            <a:r>
              <a:rPr lang="en-US" sz="1600" dirty="0">
                <a:solidFill>
                  <a:srgbClr val="0000FF"/>
                </a:solidFill>
              </a:rPr>
              <a:t> et al. Am J </a:t>
            </a:r>
            <a:r>
              <a:rPr lang="en-US" sz="1600" dirty="0" err="1">
                <a:solidFill>
                  <a:srgbClr val="0000FF"/>
                </a:solidFill>
              </a:rPr>
              <a:t>Gastroenterol</a:t>
            </a:r>
            <a:r>
              <a:rPr lang="en-US" sz="1600" dirty="0">
                <a:solidFill>
                  <a:srgbClr val="0000FF"/>
                </a:solidFill>
              </a:rPr>
              <a:t> 2018;113:836-844</a:t>
            </a:r>
          </a:p>
        </p:txBody>
      </p:sp>
      <p:pic>
        <p:nvPicPr>
          <p:cNvPr id="8" name="Picture 7" descr="Screen Shot 2018-09-08 at 7.06.06 AM.png"/>
          <p:cNvPicPr>
            <a:picLocks noChangeAspect="1"/>
          </p:cNvPicPr>
          <p:nvPr/>
        </p:nvPicPr>
        <p:blipFill>
          <a:blip r:embed="rId3"/>
          <a:srcRect b="17225"/>
          <a:stretch>
            <a:fillRect/>
          </a:stretch>
        </p:blipFill>
        <p:spPr>
          <a:xfrm>
            <a:off x="1196980" y="179388"/>
            <a:ext cx="7223466" cy="22494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 descr="IMG_8600.jpg"/>
          <p:cNvPicPr>
            <a:picLocks noChangeAspect="1"/>
          </p:cNvPicPr>
          <p:nvPr/>
        </p:nvPicPr>
        <p:blipFill>
          <a:blip r:embed="rId4">
            <a:lum bright="29000" contrast="44000"/>
          </a:blip>
          <a:srcRect l="51444" t="27862" r="5654" b="24474"/>
          <a:stretch>
            <a:fillRect/>
          </a:stretch>
        </p:blipFill>
        <p:spPr>
          <a:xfrm>
            <a:off x="6349786" y="3063839"/>
            <a:ext cx="2629492" cy="219103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: Natural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645" y="1833193"/>
            <a:ext cx="8709713" cy="4450536"/>
          </a:xfrm>
        </p:spPr>
        <p:txBody>
          <a:bodyPr>
            <a:normAutofit fontScale="70000" lnSpcReduction="20000"/>
          </a:bodyPr>
          <a:lstStyle/>
          <a:p>
            <a:r>
              <a:rPr lang="en-US" sz="4000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No cases of esophageal </a:t>
            </a:r>
            <a:r>
              <a:rPr lang="en-US" sz="4000" dirty="0" err="1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neoplasia</a:t>
            </a:r>
            <a:endParaRPr lang="en-US" sz="4000" dirty="0">
              <a:solidFill>
                <a:srgbClr val="0000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endParaRPr lang="en-US" dirty="0"/>
          </a:p>
          <a:p>
            <a:r>
              <a:rPr lang="en-US" sz="4000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Effective treatment can normalize </a:t>
            </a:r>
            <a:r>
              <a:rPr lang="en-US" sz="4000" dirty="0" err="1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transcriptome</a:t>
            </a:r>
            <a:r>
              <a:rPr lang="en-US" sz="4000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, reduce remodeling and </a:t>
            </a:r>
            <a:r>
              <a:rPr lang="en-US" sz="4000" dirty="0" err="1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dec</a:t>
            </a:r>
            <a:r>
              <a:rPr lang="en-US" sz="4000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risk of strictures / food impactions</a:t>
            </a:r>
          </a:p>
          <a:p>
            <a:pPr lvl="1"/>
            <a:r>
              <a:rPr lang="en-US" dirty="0"/>
              <a:t>Unknown for dietary therapy</a:t>
            </a:r>
          </a:p>
          <a:p>
            <a:pPr lvl="1"/>
            <a:endParaRPr lang="en-US" dirty="0"/>
          </a:p>
          <a:p>
            <a:r>
              <a:rPr lang="en-US" sz="4000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Most patients do not “outgrow” their </a:t>
            </a:r>
            <a:r>
              <a:rPr lang="en-US" sz="4000" dirty="0" err="1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r>
              <a:rPr lang="en-US" sz="4000" dirty="0">
                <a:solidFill>
                  <a:srgbClr val="000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food triggers</a:t>
            </a:r>
          </a:p>
          <a:p>
            <a:pPr lvl="1"/>
            <a:r>
              <a:rPr lang="en-US" dirty="0"/>
              <a:t>2 children at CHOP (2/24) had evidence of tolerance to foods previously identified as triggers of their </a:t>
            </a:r>
            <a:r>
              <a:rPr lang="en-US" dirty="0" err="1"/>
              <a:t>EoE</a:t>
            </a:r>
            <a:r>
              <a:rPr lang="en-US" dirty="0"/>
              <a:t>. Longer </a:t>
            </a:r>
            <a:r>
              <a:rPr lang="en-US" dirty="0" err="1"/>
              <a:t>followup</a:t>
            </a:r>
            <a:r>
              <a:rPr lang="en-US" dirty="0"/>
              <a:t> needed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68" y="274638"/>
            <a:ext cx="4370880" cy="1143000"/>
          </a:xfrm>
          <a:solidFill>
            <a:srgbClr val="FFFF66"/>
          </a:solidFill>
          <a:ln w="25400">
            <a:solidFill>
              <a:srgbClr val="FF0000"/>
            </a:solidFill>
          </a:ln>
        </p:spPr>
        <p:txBody>
          <a:bodyPr/>
          <a:lstStyle/>
          <a:p>
            <a:r>
              <a:rPr lang="en-US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Key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16080" cy="5257800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PPI-REE </a:t>
            </a:r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Lucida Grande"/>
                <a:ea typeface="Lucida Grande"/>
                <a:cs typeface="Lucida Grande"/>
              </a:rPr>
              <a:t>=</a:t>
            </a:r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endParaRPr lang="en-US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 lvl="1"/>
            <a:r>
              <a:rPr lang="en-US" dirty="0"/>
              <a:t>No longer called </a:t>
            </a:r>
            <a:r>
              <a:rPr lang="en-US" strike="sngStrike" dirty="0"/>
              <a:t>PPI-REE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No longer need a PPI trial to diagnose </a:t>
            </a:r>
            <a:r>
              <a:rPr lang="en-US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endParaRPr lang="en-US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 lvl="1"/>
            <a:r>
              <a:rPr lang="en-US" dirty="0"/>
              <a:t>First EGD should be </a:t>
            </a:r>
            <a:r>
              <a:rPr lang="en-US" u="sng" dirty="0"/>
              <a:t>off</a:t>
            </a:r>
            <a:r>
              <a:rPr lang="en-US" dirty="0"/>
              <a:t> PPI therapy</a:t>
            </a:r>
          </a:p>
          <a:p>
            <a:pPr lvl="1"/>
            <a:r>
              <a:rPr lang="en-US" dirty="0" err="1"/>
              <a:t>PPIs</a:t>
            </a:r>
            <a:r>
              <a:rPr lang="en-US" dirty="0"/>
              <a:t> should be considered as primary therapy for </a:t>
            </a:r>
            <a:r>
              <a:rPr lang="en-US" dirty="0" err="1"/>
              <a:t>EoE</a:t>
            </a:r>
            <a:endParaRPr lang="en-US" dirty="0"/>
          </a:p>
          <a:p>
            <a:pPr lvl="1">
              <a:buNone/>
            </a:pPr>
            <a:endParaRPr lang="en-US" dirty="0"/>
          </a:p>
          <a:p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Dietary therapy can be effective and realistic</a:t>
            </a:r>
          </a:p>
          <a:p>
            <a:pPr lvl="1"/>
            <a:r>
              <a:rPr lang="en-US" dirty="0"/>
              <a:t>Milk still most common food</a:t>
            </a:r>
          </a:p>
          <a:p>
            <a:pPr lvl="1"/>
            <a:r>
              <a:rPr lang="en-US" dirty="0"/>
              <a:t>Often only 1 food trigger, making diet therapy sustainable</a:t>
            </a:r>
          </a:p>
          <a:p>
            <a:pPr>
              <a:buNone/>
            </a:pPr>
            <a:endParaRPr lang="en-US" sz="2839" dirty="0"/>
          </a:p>
          <a:p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Up to 50% of untreated </a:t>
            </a:r>
            <a:r>
              <a:rPr lang="en-US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EoE</a:t>
            </a:r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will develop strictures</a:t>
            </a:r>
          </a:p>
          <a:p>
            <a:pPr>
              <a:buNone/>
            </a:pPr>
            <a:endParaRPr lang="en-US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en-US" dirty="0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Lots of biologics in pipeline</a:t>
            </a:r>
          </a:p>
          <a:p>
            <a:pPr>
              <a:buNone/>
            </a:pPr>
            <a:endParaRPr lang="en-US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4" name="Picture 3" descr="Unknown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9631" y="430237"/>
            <a:ext cx="2037352" cy="1974802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8-09-04 at 1.10.19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575" y="1364250"/>
            <a:ext cx="8670923" cy="390492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85800" y="4965793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The Evolution of EoE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16581</TotalTime>
  <Words>2416</Words>
  <Application>Microsoft Office PowerPoint</Application>
  <PresentationFormat>On-screen Show (4:3)</PresentationFormat>
  <Paragraphs>454</Paragraphs>
  <Slides>50</Slides>
  <Notes>49</Notes>
  <HiddenSlides>2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8" baseType="lpstr">
      <vt:lpstr>ＭＳ Ｐゴシック</vt:lpstr>
      <vt:lpstr>Arial</vt:lpstr>
      <vt:lpstr>Calibri</vt:lpstr>
      <vt:lpstr>Calibri (Body)</vt:lpstr>
      <vt:lpstr>Lucida Grande</vt:lpstr>
      <vt:lpstr>Wingdings</vt:lpstr>
      <vt:lpstr>Zapf Dingbats</vt:lpstr>
      <vt:lpstr>Office Theme</vt:lpstr>
      <vt:lpstr>The Evolution of EoE</vt:lpstr>
      <vt:lpstr>Objectives</vt:lpstr>
      <vt:lpstr>Definition of EoE 2006-2007</vt:lpstr>
      <vt:lpstr>2006-2007</vt:lpstr>
      <vt:lpstr>Definition of EoE 2011</vt:lpstr>
      <vt:lpstr>2011</vt:lpstr>
      <vt:lpstr>Definitions of EoE 2013-14</vt:lpstr>
      <vt:lpstr>Is PPI-REE a subtype of EoE?</vt:lpstr>
      <vt:lpstr>Definition of EoE 2017</vt:lpstr>
      <vt:lpstr>Definition of EoE 2018</vt:lpstr>
      <vt:lpstr>PowerPoint Presentation</vt:lpstr>
      <vt:lpstr>2018 (Current)</vt:lpstr>
      <vt:lpstr>   Epidemiology of EoE</vt:lpstr>
      <vt:lpstr>PowerPoint Presentation</vt:lpstr>
      <vt:lpstr>Eosinophilic Esophagitis GI Care For Kids</vt:lpstr>
      <vt:lpstr>EoE: Healthcare Utilization</vt:lpstr>
      <vt:lpstr>Etiopathogenesis: Factors Contributing to EoE</vt:lpstr>
      <vt:lpstr>Cellular Pathology of EoE</vt:lpstr>
      <vt:lpstr>Candidate Genes in EoE</vt:lpstr>
      <vt:lpstr>Heritability of EoE</vt:lpstr>
      <vt:lpstr>Environmental Risk factors for EoE</vt:lpstr>
      <vt:lpstr>EoE: Diagnostic Pathway</vt:lpstr>
      <vt:lpstr>  Suggested Pathway for Diagnosing Eosinophilic Esophagitis</vt:lpstr>
      <vt:lpstr>  Suggested Pathway for Diagnosing Eosinophilic Esophagitis</vt:lpstr>
      <vt:lpstr>PowerPoint Presentation</vt:lpstr>
      <vt:lpstr>  Suggested Pathway for Diagnosing Eosinophilic Esophagitis</vt:lpstr>
      <vt:lpstr>EoE: Diagnostic Pathway</vt:lpstr>
      <vt:lpstr>EoE: Other Studies</vt:lpstr>
      <vt:lpstr>Allergy Testing in EoE</vt:lpstr>
      <vt:lpstr>EoE: Diagnosis</vt:lpstr>
      <vt:lpstr>EoE Diagnosis: Less Invasive Tests</vt:lpstr>
      <vt:lpstr>EoE: Treatment</vt:lpstr>
      <vt:lpstr>Treatment: PPI</vt:lpstr>
      <vt:lpstr>Longterm PPI maintenance</vt:lpstr>
      <vt:lpstr>PPIs: First line therapy?</vt:lpstr>
      <vt:lpstr>Treatment: Topical Corticosteroids</vt:lpstr>
      <vt:lpstr>Oral vs Nebulized Budesonide</vt:lpstr>
      <vt:lpstr>Other forms of Budesonide</vt:lpstr>
      <vt:lpstr>Topical Corticosteroids  (GI Care for Kids)</vt:lpstr>
      <vt:lpstr>Dietary Therapy</vt:lpstr>
      <vt:lpstr>Treatment: Dietary</vt:lpstr>
      <vt:lpstr>PowerPoint Presentation</vt:lpstr>
      <vt:lpstr>Empiric Milk Elimination</vt:lpstr>
      <vt:lpstr>PowerPoint Presentation</vt:lpstr>
      <vt:lpstr>Biologics in EoE</vt:lpstr>
      <vt:lpstr>EoE: Natural History</vt:lpstr>
      <vt:lpstr>PowerPoint Presentation</vt:lpstr>
      <vt:lpstr>EoE: Natural History</vt:lpstr>
      <vt:lpstr>Key Points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What’s new in EoE?</dc:title>
  <dc:creator>Seth Marcus</dc:creator>
  <cp:lastModifiedBy>Jay Hochman</cp:lastModifiedBy>
  <cp:revision>508</cp:revision>
  <dcterms:created xsi:type="dcterms:W3CDTF">2018-09-17T13:46:21Z</dcterms:created>
  <dcterms:modified xsi:type="dcterms:W3CDTF">2018-09-17T15:09:13Z</dcterms:modified>
</cp:coreProperties>
</file>