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453" r:id="rId3"/>
    <p:sldId id="1078" r:id="rId4"/>
    <p:sldId id="461" r:id="rId5"/>
    <p:sldId id="525" r:id="rId6"/>
    <p:sldId id="1079" r:id="rId7"/>
    <p:sldId id="494" r:id="rId8"/>
    <p:sldId id="460" r:id="rId9"/>
    <p:sldId id="257" r:id="rId10"/>
    <p:sldId id="276" r:id="rId11"/>
    <p:sldId id="268" r:id="rId12"/>
    <p:sldId id="269" r:id="rId13"/>
    <p:sldId id="272" r:id="rId14"/>
    <p:sldId id="271" r:id="rId15"/>
    <p:sldId id="280" r:id="rId16"/>
    <p:sldId id="283" r:id="rId17"/>
    <p:sldId id="288" r:id="rId18"/>
    <p:sldId id="289" r:id="rId19"/>
    <p:sldId id="492" r:id="rId20"/>
    <p:sldId id="493" r:id="rId21"/>
    <p:sldId id="495" r:id="rId22"/>
    <p:sldId id="496" r:id="rId23"/>
    <p:sldId id="281" r:id="rId24"/>
    <p:sldId id="924" r:id="rId25"/>
    <p:sldId id="925" r:id="rId26"/>
    <p:sldId id="1087" r:id="rId27"/>
    <p:sldId id="931" r:id="rId28"/>
    <p:sldId id="1066" r:id="rId29"/>
    <p:sldId id="1067" r:id="rId30"/>
    <p:sldId id="930" r:id="rId31"/>
    <p:sldId id="1075" r:id="rId32"/>
    <p:sldId id="261" r:id="rId33"/>
    <p:sldId id="1070" r:id="rId34"/>
    <p:sldId id="1071" r:id="rId35"/>
    <p:sldId id="926" r:id="rId36"/>
    <p:sldId id="927" r:id="rId37"/>
    <p:sldId id="1068" r:id="rId38"/>
    <p:sldId id="1072" r:id="rId39"/>
    <p:sldId id="270" r:id="rId40"/>
    <p:sldId id="1073" r:id="rId41"/>
    <p:sldId id="1069" r:id="rId42"/>
    <p:sldId id="1076" r:id="rId43"/>
    <p:sldId id="468" r:id="rId44"/>
    <p:sldId id="469" r:id="rId45"/>
    <p:sldId id="470" r:id="rId46"/>
    <p:sldId id="521" r:id="rId47"/>
    <p:sldId id="1080" r:id="rId48"/>
    <p:sldId id="509" r:id="rId49"/>
    <p:sldId id="1081" r:id="rId50"/>
    <p:sldId id="1082" r:id="rId51"/>
    <p:sldId id="1083" r:id="rId52"/>
    <p:sldId id="1084" r:id="rId53"/>
    <p:sldId id="1085" r:id="rId54"/>
    <p:sldId id="1086" r:id="rId55"/>
    <p:sldId id="491"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44"/>
    <p:restoredTop sz="81308" autoAdjust="0"/>
  </p:normalViewPr>
  <p:slideViewPr>
    <p:cSldViewPr>
      <p:cViewPr varScale="1">
        <p:scale>
          <a:sx n="93" d="100"/>
          <a:sy n="93" d="100"/>
        </p:scale>
        <p:origin x="172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ceb_upenn\resources\jlewis\LEWIS\TALKS\IBD%20misc%20talks\Diet%20and%20IBD\elemental%20and%20non-elemental%20die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Polymeric diet - Pre</c:v>
                </c:pt>
              </c:strCache>
            </c:strRef>
          </c:tx>
          <c:spPr>
            <a:solidFill>
              <a:schemeClr val="accent1"/>
            </a:solidFill>
            <a:ln>
              <a:noFill/>
            </a:ln>
            <a:effectLst/>
          </c:spPr>
          <c:invertIfNegative val="0"/>
          <c:cat>
            <c:strRef>
              <c:f>Sheet1!$A$2:$A$6</c:f>
              <c:strCache>
                <c:ptCount val="5"/>
                <c:pt idx="0">
                  <c:v>PCDAI</c:v>
                </c:pt>
                <c:pt idx="1">
                  <c:v>CRP</c:v>
                </c:pt>
                <c:pt idx="2">
                  <c:v>CDEIS</c:v>
                </c:pt>
                <c:pt idx="3">
                  <c:v>Histol - Ileum</c:v>
                </c:pt>
                <c:pt idx="4">
                  <c:v>Histol - Colon</c:v>
                </c:pt>
              </c:strCache>
            </c:strRef>
          </c:cat>
          <c:val>
            <c:numRef>
              <c:f>Sheet1!$B$2:$B$6</c:f>
              <c:numCache>
                <c:formatCode>General</c:formatCode>
                <c:ptCount val="5"/>
                <c:pt idx="0">
                  <c:v>38.1</c:v>
                </c:pt>
                <c:pt idx="1">
                  <c:v>10.4</c:v>
                </c:pt>
                <c:pt idx="2">
                  <c:v>12.9</c:v>
                </c:pt>
                <c:pt idx="3">
                  <c:v>10.4</c:v>
                </c:pt>
                <c:pt idx="4">
                  <c:v>10.7</c:v>
                </c:pt>
              </c:numCache>
            </c:numRef>
          </c:val>
          <c:extLst>
            <c:ext xmlns:c16="http://schemas.microsoft.com/office/drawing/2014/chart" uri="{C3380CC4-5D6E-409C-BE32-E72D297353CC}">
              <c16:uniqueId val="{00000000-7231-4347-BC00-C1B60252F598}"/>
            </c:ext>
          </c:extLst>
        </c:ser>
        <c:ser>
          <c:idx val="1"/>
          <c:order val="1"/>
          <c:tx>
            <c:strRef>
              <c:f>Sheet1!$C$1</c:f>
              <c:strCache>
                <c:ptCount val="1"/>
                <c:pt idx="0">
                  <c:v>Polymeric diet - Post</c:v>
                </c:pt>
              </c:strCache>
            </c:strRef>
          </c:tx>
          <c:spPr>
            <a:solidFill>
              <a:schemeClr val="accent2"/>
            </a:solidFill>
            <a:ln>
              <a:noFill/>
            </a:ln>
            <a:effectLst/>
          </c:spPr>
          <c:invertIfNegative val="0"/>
          <c:cat>
            <c:strRef>
              <c:f>Sheet1!$A$2:$A$6</c:f>
              <c:strCache>
                <c:ptCount val="5"/>
                <c:pt idx="0">
                  <c:v>PCDAI</c:v>
                </c:pt>
                <c:pt idx="1">
                  <c:v>CRP</c:v>
                </c:pt>
                <c:pt idx="2">
                  <c:v>CDEIS</c:v>
                </c:pt>
                <c:pt idx="3">
                  <c:v>Histol - Ileum</c:v>
                </c:pt>
                <c:pt idx="4">
                  <c:v>Histol - Colon</c:v>
                </c:pt>
              </c:strCache>
            </c:strRef>
          </c:cat>
          <c:val>
            <c:numRef>
              <c:f>Sheet1!$C$2:$C$6</c:f>
              <c:numCache>
                <c:formatCode>General</c:formatCode>
                <c:ptCount val="5"/>
                <c:pt idx="0">
                  <c:v>6.53</c:v>
                </c:pt>
                <c:pt idx="1">
                  <c:v>2</c:v>
                </c:pt>
                <c:pt idx="2">
                  <c:v>5.9</c:v>
                </c:pt>
                <c:pt idx="3">
                  <c:v>3.8</c:v>
                </c:pt>
                <c:pt idx="4">
                  <c:v>4.5999999999999996</c:v>
                </c:pt>
              </c:numCache>
            </c:numRef>
          </c:val>
          <c:extLst>
            <c:ext xmlns:c16="http://schemas.microsoft.com/office/drawing/2014/chart" uri="{C3380CC4-5D6E-409C-BE32-E72D297353CC}">
              <c16:uniqueId val="{00000001-7231-4347-BC00-C1B60252F598}"/>
            </c:ext>
          </c:extLst>
        </c:ser>
        <c:ser>
          <c:idx val="2"/>
          <c:order val="2"/>
          <c:tx>
            <c:strRef>
              <c:f>Sheet1!$D$1</c:f>
              <c:strCache>
                <c:ptCount val="1"/>
                <c:pt idx="0">
                  <c:v>Corticosteroids - Pre</c:v>
                </c:pt>
              </c:strCache>
            </c:strRef>
          </c:tx>
          <c:spPr>
            <a:solidFill>
              <a:schemeClr val="accent3"/>
            </a:solidFill>
            <a:ln>
              <a:noFill/>
            </a:ln>
            <a:effectLst/>
          </c:spPr>
          <c:invertIfNegative val="0"/>
          <c:cat>
            <c:strRef>
              <c:f>Sheet1!$A$2:$A$6</c:f>
              <c:strCache>
                <c:ptCount val="5"/>
                <c:pt idx="0">
                  <c:v>PCDAI</c:v>
                </c:pt>
                <c:pt idx="1">
                  <c:v>CRP</c:v>
                </c:pt>
                <c:pt idx="2">
                  <c:v>CDEIS</c:v>
                </c:pt>
                <c:pt idx="3">
                  <c:v>Histol - Ileum</c:v>
                </c:pt>
                <c:pt idx="4">
                  <c:v>Histol - Colon</c:v>
                </c:pt>
              </c:strCache>
            </c:strRef>
          </c:cat>
          <c:val>
            <c:numRef>
              <c:f>Sheet1!$D$2:$D$6</c:f>
              <c:numCache>
                <c:formatCode>General</c:formatCode>
                <c:ptCount val="5"/>
                <c:pt idx="0">
                  <c:v>35.5</c:v>
                </c:pt>
                <c:pt idx="1">
                  <c:v>11.9</c:v>
                </c:pt>
                <c:pt idx="2">
                  <c:v>12.7</c:v>
                </c:pt>
                <c:pt idx="3">
                  <c:v>11</c:v>
                </c:pt>
                <c:pt idx="4">
                  <c:v>11.1</c:v>
                </c:pt>
              </c:numCache>
            </c:numRef>
          </c:val>
          <c:extLst>
            <c:ext xmlns:c16="http://schemas.microsoft.com/office/drawing/2014/chart" uri="{C3380CC4-5D6E-409C-BE32-E72D297353CC}">
              <c16:uniqueId val="{00000002-7231-4347-BC00-C1B60252F598}"/>
            </c:ext>
          </c:extLst>
        </c:ser>
        <c:ser>
          <c:idx val="3"/>
          <c:order val="3"/>
          <c:tx>
            <c:strRef>
              <c:f>Sheet1!$E$1</c:f>
              <c:strCache>
                <c:ptCount val="1"/>
                <c:pt idx="0">
                  <c:v>Corticosteroids - Post</c:v>
                </c:pt>
              </c:strCache>
            </c:strRef>
          </c:tx>
          <c:spPr>
            <a:solidFill>
              <a:schemeClr val="accent4"/>
            </a:solidFill>
            <a:ln>
              <a:noFill/>
            </a:ln>
            <a:effectLst/>
          </c:spPr>
          <c:invertIfNegative val="0"/>
          <c:cat>
            <c:strRef>
              <c:f>Sheet1!$A$2:$A$6</c:f>
              <c:strCache>
                <c:ptCount val="5"/>
                <c:pt idx="0">
                  <c:v>PCDAI</c:v>
                </c:pt>
                <c:pt idx="1">
                  <c:v>CRP</c:v>
                </c:pt>
                <c:pt idx="2">
                  <c:v>CDEIS</c:v>
                </c:pt>
                <c:pt idx="3">
                  <c:v>Histol - Ileum</c:v>
                </c:pt>
                <c:pt idx="4">
                  <c:v>Histol - Colon</c:v>
                </c:pt>
              </c:strCache>
            </c:strRef>
          </c:cat>
          <c:val>
            <c:numRef>
              <c:f>Sheet1!$E$2:$E$6</c:f>
              <c:numCache>
                <c:formatCode>General</c:formatCode>
                <c:ptCount val="5"/>
                <c:pt idx="0">
                  <c:v>7.5</c:v>
                </c:pt>
                <c:pt idx="1">
                  <c:v>2.2000000000000002</c:v>
                </c:pt>
                <c:pt idx="2">
                  <c:v>9.8000000000000007</c:v>
                </c:pt>
                <c:pt idx="3">
                  <c:v>9.6</c:v>
                </c:pt>
                <c:pt idx="4">
                  <c:v>8.8000000000000007</c:v>
                </c:pt>
              </c:numCache>
            </c:numRef>
          </c:val>
          <c:extLst>
            <c:ext xmlns:c16="http://schemas.microsoft.com/office/drawing/2014/chart" uri="{C3380CC4-5D6E-409C-BE32-E72D297353CC}">
              <c16:uniqueId val="{00000003-7231-4347-BC00-C1B60252F598}"/>
            </c:ext>
          </c:extLst>
        </c:ser>
        <c:dLbls>
          <c:showLegendKey val="0"/>
          <c:showVal val="0"/>
          <c:showCatName val="0"/>
          <c:showSerName val="0"/>
          <c:showPercent val="0"/>
          <c:showBubbleSize val="0"/>
        </c:dLbls>
        <c:gapWidth val="150"/>
        <c:axId val="-682089792"/>
        <c:axId val="-682086960"/>
      </c:barChart>
      <c:catAx>
        <c:axId val="-682089792"/>
        <c:scaling>
          <c:orientation val="minMax"/>
        </c:scaling>
        <c:delete val="0"/>
        <c:axPos val="b"/>
        <c:numFmt formatCode="General" sourceLinked="0"/>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82086960"/>
        <c:crosses val="autoZero"/>
        <c:auto val="1"/>
        <c:lblAlgn val="ctr"/>
        <c:lblOffset val="100"/>
        <c:noMultiLvlLbl val="0"/>
      </c:catAx>
      <c:valAx>
        <c:axId val="-682086960"/>
        <c:scaling>
          <c:orientation val="minMax"/>
        </c:scaling>
        <c:delete val="0"/>
        <c:axPos val="l"/>
        <c:majorGridlines>
          <c:spPr>
            <a:ln w="9525" cap="flat" cmpd="sng" algn="ctr">
              <a:noFill/>
              <a:prstDash val="solid"/>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US"/>
                  <a:t>Group Mean</a:t>
                </a:r>
              </a:p>
            </c:rich>
          </c:tx>
          <c:layout>
            <c:manualLayout>
              <c:xMode val="edge"/>
              <c:yMode val="edge"/>
              <c:x val="0.16975308641975301"/>
              <c:y val="0.12558919395218801"/>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82089792"/>
        <c:crosses val="autoZero"/>
        <c:crossBetween val="between"/>
      </c:valAx>
      <c:dTable>
        <c:showHorzBorder val="1"/>
        <c:showVertBorder val="1"/>
        <c:showOutline val="1"/>
        <c:showKeys val="1"/>
        <c:spPr>
          <a:noFill/>
          <a:ln w="9525" cap="flat" cmpd="sng" algn="ctr">
            <a:solidFill>
              <a:schemeClr val="tx1">
                <a:tint val="75000"/>
                <a:shade val="95000"/>
                <a:satMod val="105000"/>
              </a:schemeClr>
            </a:solidFill>
            <a:prstDash val="solid"/>
            <a:round/>
          </a:ln>
          <a:effectLst/>
        </c:spPr>
        <c:txPr>
          <a:bodyPr rot="0" spcFirstLastPara="1" vertOverflow="ellipsis" vert="horz" wrap="square" anchor="ctr" anchorCtr="1"/>
          <a:lstStyle/>
          <a:p>
            <a:pPr rtl="0">
              <a:defRPr sz="2000" b="0" i="0" u="none" strike="noStrike" kern="1200" baseline="0">
                <a:solidFill>
                  <a:schemeClr val="tx1"/>
                </a:solidFill>
                <a:latin typeface="+mn-lt"/>
                <a:ea typeface="+mn-ea"/>
                <a:cs typeface="+mn-cs"/>
              </a:defRPr>
            </a:pPr>
            <a:endParaRPr lang="en-US"/>
          </a:p>
        </c:txPr>
      </c:dTable>
      <c:spPr>
        <a:noFill/>
        <a:ln>
          <a:noFill/>
        </a:ln>
        <a:effectLst/>
      </c:spPr>
    </c:plotArea>
    <c:plotVisOnly val="1"/>
    <c:dispBlanksAs val="gap"/>
    <c:showDLblsOverMax val="0"/>
  </c:chart>
  <c:spPr>
    <a:noFill/>
    <a:ln w="9525" cap="flat" cmpd="sng" algn="ctr">
      <a:noFill/>
      <a:prstDash val="solid"/>
    </a:ln>
    <a:effectLst/>
  </c:spPr>
  <c:txPr>
    <a:bodyPr/>
    <a:lstStyle/>
    <a:p>
      <a:pPr>
        <a:defRPr sz="20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Sheet1!$K$1</c:f>
              <c:strCache>
                <c:ptCount val="1"/>
                <c:pt idx="0">
                  <c:v>Elemental</c:v>
                </c:pt>
              </c:strCache>
            </c:strRef>
          </c:tx>
          <c:spPr>
            <a:solidFill>
              <a:schemeClr val="accent1"/>
            </a:solidFill>
            <a:ln>
              <a:noFill/>
            </a:ln>
            <a:effectLst/>
          </c:spPr>
          <c:invertIfNegative val="0"/>
          <c:cat>
            <c:strRef>
              <c:f>Sheet1!$J$2:$J$11</c:f>
              <c:strCache>
                <c:ptCount val="10"/>
                <c:pt idx="0">
                  <c:v>Giaffer, 1990</c:v>
                </c:pt>
                <c:pt idx="1">
                  <c:v>Kobayashi, 1998</c:v>
                </c:pt>
                <c:pt idx="2">
                  <c:v>Mansfield, 1995</c:v>
                </c:pt>
                <c:pt idx="3">
                  <c:v>Middleton, 1995</c:v>
                </c:pt>
                <c:pt idx="4">
                  <c:v>Park, 1991</c:v>
                </c:pt>
                <c:pt idx="5">
                  <c:v>Raouf, 1991</c:v>
                </c:pt>
                <c:pt idx="6">
                  <c:v>Rigaud, 1991</c:v>
                </c:pt>
                <c:pt idx="7">
                  <c:v>Royall, 1994</c:v>
                </c:pt>
                <c:pt idx="8">
                  <c:v>Verma, 2000</c:v>
                </c:pt>
                <c:pt idx="9">
                  <c:v>Sakurai, 2002</c:v>
                </c:pt>
              </c:strCache>
            </c:strRef>
          </c:cat>
          <c:val>
            <c:numRef>
              <c:f>Sheet1!$K$2:$K$11</c:f>
              <c:numCache>
                <c:formatCode>General</c:formatCode>
                <c:ptCount val="10"/>
                <c:pt idx="0">
                  <c:v>75</c:v>
                </c:pt>
                <c:pt idx="1">
                  <c:v>70</c:v>
                </c:pt>
                <c:pt idx="2">
                  <c:v>36.363636363635997</c:v>
                </c:pt>
                <c:pt idx="3">
                  <c:v>62.068965517241345</c:v>
                </c:pt>
                <c:pt idx="4">
                  <c:v>28.571428571428569</c:v>
                </c:pt>
                <c:pt idx="5">
                  <c:v>69.230769230769212</c:v>
                </c:pt>
                <c:pt idx="6">
                  <c:v>66.666666666666657</c:v>
                </c:pt>
                <c:pt idx="7">
                  <c:v>84.210526315789451</c:v>
                </c:pt>
                <c:pt idx="8">
                  <c:v>80</c:v>
                </c:pt>
                <c:pt idx="9">
                  <c:v>66.666666666666657</c:v>
                </c:pt>
              </c:numCache>
            </c:numRef>
          </c:val>
          <c:extLst>
            <c:ext xmlns:c16="http://schemas.microsoft.com/office/drawing/2014/chart" uri="{C3380CC4-5D6E-409C-BE32-E72D297353CC}">
              <c16:uniqueId val="{00000000-7327-C74D-992B-8B7FAB47F35F}"/>
            </c:ext>
          </c:extLst>
        </c:ser>
        <c:ser>
          <c:idx val="1"/>
          <c:order val="1"/>
          <c:tx>
            <c:strRef>
              <c:f>Sheet1!$L$1</c:f>
              <c:strCache>
                <c:ptCount val="1"/>
                <c:pt idx="0">
                  <c:v>Nonelemental</c:v>
                </c:pt>
              </c:strCache>
            </c:strRef>
          </c:tx>
          <c:spPr>
            <a:solidFill>
              <a:schemeClr val="accent2"/>
            </a:solidFill>
            <a:ln>
              <a:noFill/>
            </a:ln>
            <a:effectLst/>
          </c:spPr>
          <c:invertIfNegative val="0"/>
          <c:cat>
            <c:strRef>
              <c:f>Sheet1!$J$2:$J$11</c:f>
              <c:strCache>
                <c:ptCount val="10"/>
                <c:pt idx="0">
                  <c:v>Giaffer, 1990</c:v>
                </c:pt>
                <c:pt idx="1">
                  <c:v>Kobayashi, 1998</c:v>
                </c:pt>
                <c:pt idx="2">
                  <c:v>Mansfield, 1995</c:v>
                </c:pt>
                <c:pt idx="3">
                  <c:v>Middleton, 1995</c:v>
                </c:pt>
                <c:pt idx="4">
                  <c:v>Park, 1991</c:v>
                </c:pt>
                <c:pt idx="5">
                  <c:v>Raouf, 1991</c:v>
                </c:pt>
                <c:pt idx="6">
                  <c:v>Rigaud, 1991</c:v>
                </c:pt>
                <c:pt idx="7">
                  <c:v>Royall, 1994</c:v>
                </c:pt>
                <c:pt idx="8">
                  <c:v>Verma, 2000</c:v>
                </c:pt>
                <c:pt idx="9">
                  <c:v>Sakurai, 2002</c:v>
                </c:pt>
              </c:strCache>
            </c:strRef>
          </c:cat>
          <c:val>
            <c:numRef>
              <c:f>Sheet1!$L$2:$L$11</c:f>
              <c:numCache>
                <c:formatCode>General</c:formatCode>
                <c:ptCount val="10"/>
                <c:pt idx="0">
                  <c:v>35.714285714285722</c:v>
                </c:pt>
                <c:pt idx="1">
                  <c:v>66.666666666666657</c:v>
                </c:pt>
                <c:pt idx="2">
                  <c:v>36.363636363635997</c:v>
                </c:pt>
                <c:pt idx="3">
                  <c:v>72.222222222222214</c:v>
                </c:pt>
                <c:pt idx="4">
                  <c:v>71.428571428571288</c:v>
                </c:pt>
                <c:pt idx="5">
                  <c:v>72.727272727272734</c:v>
                </c:pt>
                <c:pt idx="6">
                  <c:v>73.333333333332959</c:v>
                </c:pt>
                <c:pt idx="7">
                  <c:v>71.428571428571288</c:v>
                </c:pt>
                <c:pt idx="8">
                  <c:v>54.54545454545454</c:v>
                </c:pt>
                <c:pt idx="9">
                  <c:v>72.222222222222214</c:v>
                </c:pt>
              </c:numCache>
            </c:numRef>
          </c:val>
          <c:extLst>
            <c:ext xmlns:c16="http://schemas.microsoft.com/office/drawing/2014/chart" uri="{C3380CC4-5D6E-409C-BE32-E72D297353CC}">
              <c16:uniqueId val="{00000001-7327-C74D-992B-8B7FAB47F35F}"/>
            </c:ext>
          </c:extLst>
        </c:ser>
        <c:dLbls>
          <c:showLegendKey val="0"/>
          <c:showVal val="0"/>
          <c:showCatName val="0"/>
          <c:showSerName val="0"/>
          <c:showPercent val="0"/>
          <c:showBubbleSize val="0"/>
        </c:dLbls>
        <c:gapWidth val="219"/>
        <c:overlap val="-27"/>
        <c:axId val="98009856"/>
        <c:axId val="98011392"/>
      </c:barChart>
      <c:catAx>
        <c:axId val="9800985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8011392"/>
        <c:crosses val="autoZero"/>
        <c:auto val="1"/>
        <c:lblAlgn val="ctr"/>
        <c:lblOffset val="100"/>
        <c:noMultiLvlLbl val="0"/>
      </c:catAx>
      <c:valAx>
        <c:axId val="9801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8009856"/>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Partial Enteral Nutrition (n=16)</c:v>
                </c:pt>
              </c:strCache>
            </c:strRef>
          </c:tx>
          <c:spPr>
            <a:solidFill>
              <a:srgbClr val="FF0000"/>
            </a:solidFill>
          </c:spPr>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FCP&lt;50</c:v>
                </c:pt>
                <c:pt idx="1">
                  <c:v>FCP&lt;250</c:v>
                </c:pt>
              </c:strCache>
            </c:strRef>
          </c:cat>
          <c:val>
            <c:numRef>
              <c:f>Sheet1!$B$2:$B$3</c:f>
              <c:numCache>
                <c:formatCode>General</c:formatCode>
                <c:ptCount val="2"/>
                <c:pt idx="0">
                  <c:v>0</c:v>
                </c:pt>
                <c:pt idx="1">
                  <c:v>14</c:v>
                </c:pt>
              </c:numCache>
            </c:numRef>
          </c:val>
          <c:extLst>
            <c:ext xmlns:c16="http://schemas.microsoft.com/office/drawing/2014/chart" uri="{C3380CC4-5D6E-409C-BE32-E72D297353CC}">
              <c16:uniqueId val="{00000000-3D0A-F148-9125-BFB18C5E656E}"/>
            </c:ext>
          </c:extLst>
        </c:ser>
        <c:ser>
          <c:idx val="1"/>
          <c:order val="1"/>
          <c:tx>
            <c:strRef>
              <c:f>Sheet1!$C$1</c:f>
              <c:strCache>
                <c:ptCount val="1"/>
                <c:pt idx="0">
                  <c:v>Exclusive Enteral Nutrition (n=22)</c:v>
                </c:pt>
              </c:strCache>
            </c:strRef>
          </c:tx>
          <c:spPr>
            <a:solidFill>
              <a:schemeClr val="accent5"/>
            </a:solidFill>
          </c:spPr>
          <c:invertIfNegative val="0"/>
          <c:dPt>
            <c:idx val="1"/>
            <c:invertIfNegative val="0"/>
            <c:bubble3D val="0"/>
            <c:spPr>
              <a:solidFill>
                <a:schemeClr val="accent5"/>
              </a:solidFill>
              <a:ln>
                <a:solidFill>
                  <a:schemeClr val="accent2"/>
                </a:solidFill>
              </a:ln>
            </c:spPr>
            <c:extLst>
              <c:ext xmlns:c16="http://schemas.microsoft.com/office/drawing/2014/chart" uri="{C3380CC4-5D6E-409C-BE32-E72D297353CC}">
                <c16:uniqueId val="{00000002-3D0A-F148-9125-BFB18C5E656E}"/>
              </c:ext>
            </c:extLst>
          </c:dPt>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FCP&lt;50</c:v>
                </c:pt>
                <c:pt idx="1">
                  <c:v>FCP&lt;250</c:v>
                </c:pt>
              </c:strCache>
            </c:strRef>
          </c:cat>
          <c:val>
            <c:numRef>
              <c:f>Sheet1!$C$2:$C$3</c:f>
              <c:numCache>
                <c:formatCode>General</c:formatCode>
                <c:ptCount val="2"/>
                <c:pt idx="0">
                  <c:v>5</c:v>
                </c:pt>
                <c:pt idx="1">
                  <c:v>45</c:v>
                </c:pt>
              </c:numCache>
            </c:numRef>
          </c:val>
          <c:extLst>
            <c:ext xmlns:c16="http://schemas.microsoft.com/office/drawing/2014/chart" uri="{C3380CC4-5D6E-409C-BE32-E72D297353CC}">
              <c16:uniqueId val="{00000003-3D0A-F148-9125-BFB18C5E656E}"/>
            </c:ext>
          </c:extLst>
        </c:ser>
        <c:ser>
          <c:idx val="2"/>
          <c:order val="2"/>
          <c:tx>
            <c:strRef>
              <c:f>Sheet1!$D$1</c:f>
              <c:strCache>
                <c:ptCount val="1"/>
                <c:pt idx="0">
                  <c:v>Anti-TNF (n=52)</c:v>
                </c:pt>
              </c:strCache>
            </c:strRef>
          </c:tx>
          <c:spPr>
            <a:solidFill>
              <a:srgbClr val="00B050"/>
            </a:solidFill>
          </c:spPr>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FCP&lt;50</c:v>
                </c:pt>
                <c:pt idx="1">
                  <c:v>FCP&lt;250</c:v>
                </c:pt>
              </c:strCache>
            </c:strRef>
          </c:cat>
          <c:val>
            <c:numRef>
              <c:f>Sheet1!$D$2:$D$3</c:f>
              <c:numCache>
                <c:formatCode>General</c:formatCode>
                <c:ptCount val="2"/>
                <c:pt idx="0">
                  <c:v>30</c:v>
                </c:pt>
                <c:pt idx="1">
                  <c:v>62</c:v>
                </c:pt>
              </c:numCache>
            </c:numRef>
          </c:val>
          <c:extLst>
            <c:ext xmlns:c16="http://schemas.microsoft.com/office/drawing/2014/chart" uri="{C3380CC4-5D6E-409C-BE32-E72D297353CC}">
              <c16:uniqueId val="{00000004-3D0A-F148-9125-BFB18C5E656E}"/>
            </c:ext>
          </c:extLst>
        </c:ser>
        <c:dLbls>
          <c:showLegendKey val="0"/>
          <c:showVal val="0"/>
          <c:showCatName val="0"/>
          <c:showSerName val="0"/>
          <c:showPercent val="0"/>
          <c:showBubbleSize val="0"/>
        </c:dLbls>
        <c:gapWidth val="150"/>
        <c:shape val="box"/>
        <c:axId val="521143680"/>
        <c:axId val="521144464"/>
        <c:axId val="0"/>
      </c:bar3DChart>
      <c:catAx>
        <c:axId val="521143680"/>
        <c:scaling>
          <c:orientation val="minMax"/>
        </c:scaling>
        <c:delete val="0"/>
        <c:axPos val="b"/>
        <c:title>
          <c:tx>
            <c:rich>
              <a:bodyPr/>
              <a:lstStyle/>
              <a:p>
                <a:pPr>
                  <a:defRPr>
                    <a:solidFill>
                      <a:schemeClr val="tx1"/>
                    </a:solidFill>
                  </a:defRPr>
                </a:pPr>
                <a:r>
                  <a:rPr lang="en-US" dirty="0" err="1">
                    <a:solidFill>
                      <a:schemeClr val="tx1"/>
                    </a:solidFill>
                  </a:rPr>
                  <a:t>Calprotectin</a:t>
                </a:r>
                <a:r>
                  <a:rPr lang="en-US" baseline="0" dirty="0">
                    <a:solidFill>
                      <a:schemeClr val="tx1"/>
                    </a:solidFill>
                  </a:rPr>
                  <a:t> Concentration at Week 8 (mcg/g)</a:t>
                </a:r>
                <a:endParaRPr lang="en-US" dirty="0">
                  <a:solidFill>
                    <a:schemeClr val="tx1"/>
                  </a:solidFill>
                </a:endParaRPr>
              </a:p>
            </c:rich>
          </c:tx>
          <c:layout>
            <c:manualLayout>
              <c:xMode val="edge"/>
              <c:yMode val="edge"/>
              <c:x val="9.4279790026246715E-2"/>
              <c:y val="0.87721176686596869"/>
            </c:manualLayout>
          </c:layout>
          <c:overlay val="0"/>
        </c:title>
        <c:numFmt formatCode="General" sourceLinked="0"/>
        <c:majorTickMark val="none"/>
        <c:minorTickMark val="none"/>
        <c:tickLblPos val="nextTo"/>
        <c:txPr>
          <a:bodyPr/>
          <a:lstStyle/>
          <a:p>
            <a:pPr>
              <a:defRPr>
                <a:solidFill>
                  <a:schemeClr val="tx1"/>
                </a:solidFill>
              </a:defRPr>
            </a:pPr>
            <a:endParaRPr lang="en-US"/>
          </a:p>
        </c:txPr>
        <c:crossAx val="521144464"/>
        <c:crosses val="autoZero"/>
        <c:auto val="1"/>
        <c:lblAlgn val="ctr"/>
        <c:lblOffset val="100"/>
        <c:noMultiLvlLbl val="0"/>
      </c:catAx>
      <c:valAx>
        <c:axId val="521144464"/>
        <c:scaling>
          <c:orientation val="minMax"/>
        </c:scaling>
        <c:delete val="0"/>
        <c:axPos val="l"/>
        <c:majorGridlines>
          <c:spPr>
            <a:ln>
              <a:noFill/>
            </a:ln>
          </c:spPr>
        </c:majorGridlines>
        <c:title>
          <c:tx>
            <c:rich>
              <a:bodyPr/>
              <a:lstStyle/>
              <a:p>
                <a:pPr>
                  <a:defRPr>
                    <a:solidFill>
                      <a:schemeClr val="tx1"/>
                    </a:solidFill>
                  </a:defRPr>
                </a:pPr>
                <a:r>
                  <a:rPr lang="en-US" dirty="0">
                    <a:solidFill>
                      <a:schemeClr val="tx1"/>
                    </a:solidFill>
                  </a:rPr>
                  <a:t>Percentage</a:t>
                </a:r>
                <a:r>
                  <a:rPr lang="en-US" baseline="0" dirty="0">
                    <a:solidFill>
                      <a:schemeClr val="tx1"/>
                    </a:solidFill>
                  </a:rPr>
                  <a:t> of Patients</a:t>
                </a:r>
                <a:endParaRPr lang="en-US" dirty="0">
                  <a:solidFill>
                    <a:schemeClr val="tx1"/>
                  </a:solidFill>
                </a:endParaRPr>
              </a:p>
            </c:rich>
          </c:tx>
          <c:overlay val="0"/>
        </c:title>
        <c:numFmt formatCode="General" sourceLinked="1"/>
        <c:majorTickMark val="out"/>
        <c:minorTickMark val="none"/>
        <c:tickLblPos val="nextTo"/>
        <c:txPr>
          <a:bodyPr/>
          <a:lstStyle/>
          <a:p>
            <a:pPr>
              <a:defRPr>
                <a:solidFill>
                  <a:schemeClr val="tx1"/>
                </a:solidFill>
              </a:defRPr>
            </a:pPr>
            <a:endParaRPr lang="en-US"/>
          </a:p>
        </c:txPr>
        <c:crossAx val="521143680"/>
        <c:crosses val="autoZero"/>
        <c:crossBetween val="between"/>
      </c:valAx>
    </c:plotArea>
    <c:legend>
      <c:legendPos val="r"/>
      <c:layout>
        <c:manualLayout>
          <c:xMode val="edge"/>
          <c:yMode val="edge"/>
          <c:x val="0.64145039370078727"/>
          <c:y val="0.30637258855187283"/>
          <c:w val="0.29410516185476815"/>
          <c:h val="0.37603047130522277"/>
        </c:manualLayout>
      </c:layout>
      <c:overlay val="0"/>
      <c:txPr>
        <a:bodyPr/>
        <a:lstStyle/>
        <a:p>
          <a:pPr>
            <a:defRPr sz="1600" baseline="0">
              <a:solidFill>
                <a:schemeClr val="tx1"/>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D7892F-57F5-4A90-B1A1-AFC0356E710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49BEC959-B4C3-4520-894B-5902CC22C8DB}">
      <dgm:prSet/>
      <dgm:spPr/>
      <dgm:t>
        <a:bodyPr/>
        <a:lstStyle/>
        <a:p>
          <a:pPr rtl="0"/>
          <a:r>
            <a:rPr lang="en-US" dirty="0"/>
            <a:t>80% of calories from formula</a:t>
          </a:r>
        </a:p>
      </dgm:t>
    </dgm:pt>
    <dgm:pt modelId="{4A6713D3-7D9E-4C7D-8118-BAA087BEF679}" type="parTrans" cxnId="{FB3B3EF4-1B5B-40A9-94EC-8178FE036322}">
      <dgm:prSet/>
      <dgm:spPr/>
      <dgm:t>
        <a:bodyPr/>
        <a:lstStyle/>
        <a:p>
          <a:endParaRPr lang="en-US"/>
        </a:p>
      </dgm:t>
    </dgm:pt>
    <dgm:pt modelId="{2480463D-08AE-4C0A-82CD-17B3AEBF1174}" type="sibTrans" cxnId="{FB3B3EF4-1B5B-40A9-94EC-8178FE036322}">
      <dgm:prSet/>
      <dgm:spPr/>
      <dgm:t>
        <a:bodyPr/>
        <a:lstStyle/>
        <a:p>
          <a:endParaRPr lang="en-US"/>
        </a:p>
      </dgm:t>
    </dgm:pt>
    <dgm:pt modelId="{AE7725AA-E7EE-43B3-962E-A6ECC0BD3056}">
      <dgm:prSet/>
      <dgm:spPr/>
      <dgm:t>
        <a:bodyPr/>
        <a:lstStyle/>
        <a:p>
          <a:pPr rtl="0"/>
          <a:r>
            <a:rPr lang="en-US" dirty="0"/>
            <a:t>1600 calories</a:t>
          </a:r>
        </a:p>
        <a:p>
          <a:pPr rtl="0"/>
          <a:r>
            <a:rPr lang="en-US" dirty="0"/>
            <a:t>~4-5 cans of concentrated (1.5 kcal/mL) formula</a:t>
          </a:r>
        </a:p>
        <a:p>
          <a:pPr rtl="0"/>
          <a:endParaRPr lang="en-US" dirty="0"/>
        </a:p>
      </dgm:t>
    </dgm:pt>
    <dgm:pt modelId="{587824FC-BFE4-4239-BA31-A5F4E24FD020}" type="parTrans" cxnId="{439D4BB2-D157-47D0-9BA6-3C86E40DF359}">
      <dgm:prSet/>
      <dgm:spPr/>
      <dgm:t>
        <a:bodyPr/>
        <a:lstStyle/>
        <a:p>
          <a:endParaRPr lang="en-US"/>
        </a:p>
      </dgm:t>
    </dgm:pt>
    <dgm:pt modelId="{C167C93C-86E5-458F-AE0B-36CD3CD7B5DA}" type="sibTrans" cxnId="{439D4BB2-D157-47D0-9BA6-3C86E40DF359}">
      <dgm:prSet/>
      <dgm:spPr/>
      <dgm:t>
        <a:bodyPr/>
        <a:lstStyle/>
        <a:p>
          <a:endParaRPr lang="en-US"/>
        </a:p>
      </dgm:t>
    </dgm:pt>
    <dgm:pt modelId="{0021C5FC-969D-489B-9AD5-DA340015AA44}">
      <dgm:prSet/>
      <dgm:spPr/>
      <dgm:t>
        <a:bodyPr/>
        <a:lstStyle/>
        <a:p>
          <a:pPr rtl="0"/>
          <a:r>
            <a:rPr lang="en-US" dirty="0"/>
            <a:t>20 % of calories from food</a:t>
          </a:r>
        </a:p>
      </dgm:t>
    </dgm:pt>
    <dgm:pt modelId="{938EC41E-6378-4946-9517-349809794C2B}" type="parTrans" cxnId="{1276E95C-FD7D-49B3-A6A7-2111E5F42D88}">
      <dgm:prSet/>
      <dgm:spPr/>
      <dgm:t>
        <a:bodyPr/>
        <a:lstStyle/>
        <a:p>
          <a:endParaRPr lang="en-US"/>
        </a:p>
      </dgm:t>
    </dgm:pt>
    <dgm:pt modelId="{B331E2D8-06BA-42AF-B1E2-24B0F1252899}" type="sibTrans" cxnId="{1276E95C-FD7D-49B3-A6A7-2111E5F42D88}">
      <dgm:prSet/>
      <dgm:spPr/>
      <dgm:t>
        <a:bodyPr/>
        <a:lstStyle/>
        <a:p>
          <a:endParaRPr lang="en-US"/>
        </a:p>
      </dgm:t>
    </dgm:pt>
    <dgm:pt modelId="{107D40E9-DC6A-4693-BC21-7E0315CA549F}">
      <dgm:prSet/>
      <dgm:spPr/>
      <dgm:t>
        <a:bodyPr/>
        <a:lstStyle/>
        <a:p>
          <a:pPr rtl="0"/>
          <a:r>
            <a:rPr lang="en-US" dirty="0"/>
            <a:t>400 calories</a:t>
          </a:r>
        </a:p>
        <a:p>
          <a:pPr rtl="0"/>
          <a:r>
            <a:rPr lang="en-US" dirty="0"/>
            <a:t>3-4 snacks or mini meals</a:t>
          </a:r>
        </a:p>
      </dgm:t>
    </dgm:pt>
    <dgm:pt modelId="{D5049771-1D25-4F17-B3F6-0619AD5B0233}" type="parTrans" cxnId="{4C2DCFF7-3E27-4ECB-A164-A3037A43CCC8}">
      <dgm:prSet/>
      <dgm:spPr/>
      <dgm:t>
        <a:bodyPr/>
        <a:lstStyle/>
        <a:p>
          <a:endParaRPr lang="en-US"/>
        </a:p>
      </dgm:t>
    </dgm:pt>
    <dgm:pt modelId="{4D0744DB-0365-40A9-98AD-CBC1BF94A107}" type="sibTrans" cxnId="{4C2DCFF7-3E27-4ECB-A164-A3037A43CCC8}">
      <dgm:prSet/>
      <dgm:spPr/>
      <dgm:t>
        <a:bodyPr/>
        <a:lstStyle/>
        <a:p>
          <a:endParaRPr lang="en-US"/>
        </a:p>
      </dgm:t>
    </dgm:pt>
    <dgm:pt modelId="{2A5560F8-6596-4B6A-A485-594D58052FED}" type="pres">
      <dgm:prSet presAssocID="{03D7892F-57F5-4A90-B1A1-AFC0356E7102}" presName="diagram" presStyleCnt="0">
        <dgm:presLayoutVars>
          <dgm:chPref val="1"/>
          <dgm:dir/>
          <dgm:animOne val="branch"/>
          <dgm:animLvl val="lvl"/>
          <dgm:resizeHandles/>
        </dgm:presLayoutVars>
      </dgm:prSet>
      <dgm:spPr/>
    </dgm:pt>
    <dgm:pt modelId="{D6525743-4051-4753-B9C7-05A1C8F41963}" type="pres">
      <dgm:prSet presAssocID="{49BEC959-B4C3-4520-894B-5902CC22C8DB}" presName="root" presStyleCnt="0"/>
      <dgm:spPr/>
    </dgm:pt>
    <dgm:pt modelId="{53C80617-8FE7-43C4-B34A-54397D19D246}" type="pres">
      <dgm:prSet presAssocID="{49BEC959-B4C3-4520-894B-5902CC22C8DB}" presName="rootComposite" presStyleCnt="0"/>
      <dgm:spPr/>
    </dgm:pt>
    <dgm:pt modelId="{31A1D4AE-AFE7-407A-BDD8-D2224B8DD890}" type="pres">
      <dgm:prSet presAssocID="{49BEC959-B4C3-4520-894B-5902CC22C8DB}" presName="rootText" presStyleLbl="node1" presStyleIdx="0" presStyleCnt="2"/>
      <dgm:spPr/>
    </dgm:pt>
    <dgm:pt modelId="{68AB9E37-135C-4FDD-B11C-F3809F272352}" type="pres">
      <dgm:prSet presAssocID="{49BEC959-B4C3-4520-894B-5902CC22C8DB}" presName="rootConnector" presStyleLbl="node1" presStyleIdx="0" presStyleCnt="2"/>
      <dgm:spPr/>
    </dgm:pt>
    <dgm:pt modelId="{282A5CF4-E8A5-47EF-B2A9-A5AED020B7EA}" type="pres">
      <dgm:prSet presAssocID="{49BEC959-B4C3-4520-894B-5902CC22C8DB}" presName="childShape" presStyleCnt="0"/>
      <dgm:spPr/>
    </dgm:pt>
    <dgm:pt modelId="{4DFFA475-2AB9-4BD0-9949-7811320EDFC4}" type="pres">
      <dgm:prSet presAssocID="{587824FC-BFE4-4239-BA31-A5F4E24FD020}" presName="Name13" presStyleLbl="parChTrans1D2" presStyleIdx="0" presStyleCnt="2"/>
      <dgm:spPr/>
    </dgm:pt>
    <dgm:pt modelId="{757B505C-898E-4832-ABA5-ACDEC95E0008}" type="pres">
      <dgm:prSet presAssocID="{AE7725AA-E7EE-43B3-962E-A6ECC0BD3056}" presName="childText" presStyleLbl="bgAcc1" presStyleIdx="0" presStyleCnt="2">
        <dgm:presLayoutVars>
          <dgm:bulletEnabled val="1"/>
        </dgm:presLayoutVars>
      </dgm:prSet>
      <dgm:spPr/>
    </dgm:pt>
    <dgm:pt modelId="{B5F5F7F5-758F-47EB-95F6-4B7B87AE52D2}" type="pres">
      <dgm:prSet presAssocID="{0021C5FC-969D-489B-9AD5-DA340015AA44}" presName="root" presStyleCnt="0"/>
      <dgm:spPr/>
    </dgm:pt>
    <dgm:pt modelId="{AC725149-1810-4F09-B5AB-1B0F82575180}" type="pres">
      <dgm:prSet presAssocID="{0021C5FC-969D-489B-9AD5-DA340015AA44}" presName="rootComposite" presStyleCnt="0"/>
      <dgm:spPr/>
    </dgm:pt>
    <dgm:pt modelId="{B947F5E5-D6A7-434C-934F-9AB2584309AA}" type="pres">
      <dgm:prSet presAssocID="{0021C5FC-969D-489B-9AD5-DA340015AA44}" presName="rootText" presStyleLbl="node1" presStyleIdx="1" presStyleCnt="2"/>
      <dgm:spPr/>
    </dgm:pt>
    <dgm:pt modelId="{3A8CE18D-E7E7-48BD-B0A1-793CE0FBC409}" type="pres">
      <dgm:prSet presAssocID="{0021C5FC-969D-489B-9AD5-DA340015AA44}" presName="rootConnector" presStyleLbl="node1" presStyleIdx="1" presStyleCnt="2"/>
      <dgm:spPr/>
    </dgm:pt>
    <dgm:pt modelId="{D406C7F8-AB87-4B8D-A0FA-6DE608680821}" type="pres">
      <dgm:prSet presAssocID="{0021C5FC-969D-489B-9AD5-DA340015AA44}" presName="childShape" presStyleCnt="0"/>
      <dgm:spPr/>
    </dgm:pt>
    <dgm:pt modelId="{B9BB82B7-AFBE-4384-9DBD-5EC07170951A}" type="pres">
      <dgm:prSet presAssocID="{D5049771-1D25-4F17-B3F6-0619AD5B0233}" presName="Name13" presStyleLbl="parChTrans1D2" presStyleIdx="1" presStyleCnt="2"/>
      <dgm:spPr/>
    </dgm:pt>
    <dgm:pt modelId="{07827559-C130-4990-A3DC-8EA4494B4EE6}" type="pres">
      <dgm:prSet presAssocID="{107D40E9-DC6A-4693-BC21-7E0315CA549F}" presName="childText" presStyleLbl="bgAcc1" presStyleIdx="1" presStyleCnt="2">
        <dgm:presLayoutVars>
          <dgm:bulletEnabled val="1"/>
        </dgm:presLayoutVars>
      </dgm:prSet>
      <dgm:spPr/>
    </dgm:pt>
  </dgm:ptLst>
  <dgm:cxnLst>
    <dgm:cxn modelId="{0CDDD60E-11D5-4663-8A56-B85BCEAE8A9F}" type="presOf" srcId="{D5049771-1D25-4F17-B3F6-0619AD5B0233}" destId="{B9BB82B7-AFBE-4384-9DBD-5EC07170951A}" srcOrd="0" destOrd="0" presId="urn:microsoft.com/office/officeart/2005/8/layout/hierarchy3"/>
    <dgm:cxn modelId="{622A093F-2303-40C0-B6E0-A93FFED19636}" type="presOf" srcId="{107D40E9-DC6A-4693-BC21-7E0315CA549F}" destId="{07827559-C130-4990-A3DC-8EA4494B4EE6}" srcOrd="0" destOrd="0" presId="urn:microsoft.com/office/officeart/2005/8/layout/hierarchy3"/>
    <dgm:cxn modelId="{1276E95C-FD7D-49B3-A6A7-2111E5F42D88}" srcId="{03D7892F-57F5-4A90-B1A1-AFC0356E7102}" destId="{0021C5FC-969D-489B-9AD5-DA340015AA44}" srcOrd="1" destOrd="0" parTransId="{938EC41E-6378-4946-9517-349809794C2B}" sibTransId="{B331E2D8-06BA-42AF-B1E2-24B0F1252899}"/>
    <dgm:cxn modelId="{2BC19861-C07B-4A23-AA81-12CC02B8C771}" type="presOf" srcId="{0021C5FC-969D-489B-9AD5-DA340015AA44}" destId="{3A8CE18D-E7E7-48BD-B0A1-793CE0FBC409}" srcOrd="1" destOrd="0" presId="urn:microsoft.com/office/officeart/2005/8/layout/hierarchy3"/>
    <dgm:cxn modelId="{124F5150-DADC-4331-A3EC-80C98AAF723C}" type="presOf" srcId="{49BEC959-B4C3-4520-894B-5902CC22C8DB}" destId="{68AB9E37-135C-4FDD-B11C-F3809F272352}" srcOrd="1" destOrd="0" presId="urn:microsoft.com/office/officeart/2005/8/layout/hierarchy3"/>
    <dgm:cxn modelId="{16AF6B9F-8267-4028-B328-826A5233765B}" type="presOf" srcId="{49BEC959-B4C3-4520-894B-5902CC22C8DB}" destId="{31A1D4AE-AFE7-407A-BDD8-D2224B8DD890}" srcOrd="0" destOrd="0" presId="urn:microsoft.com/office/officeart/2005/8/layout/hierarchy3"/>
    <dgm:cxn modelId="{4BE356A8-A6FC-48D5-840B-7D8F595CAB91}" type="presOf" srcId="{03D7892F-57F5-4A90-B1A1-AFC0356E7102}" destId="{2A5560F8-6596-4B6A-A485-594D58052FED}" srcOrd="0" destOrd="0" presId="urn:microsoft.com/office/officeart/2005/8/layout/hierarchy3"/>
    <dgm:cxn modelId="{439D4BB2-D157-47D0-9BA6-3C86E40DF359}" srcId="{49BEC959-B4C3-4520-894B-5902CC22C8DB}" destId="{AE7725AA-E7EE-43B3-962E-A6ECC0BD3056}" srcOrd="0" destOrd="0" parTransId="{587824FC-BFE4-4239-BA31-A5F4E24FD020}" sibTransId="{C167C93C-86E5-458F-AE0B-36CD3CD7B5DA}"/>
    <dgm:cxn modelId="{03A9B4D4-AF67-436F-A97A-08246C482407}" type="presOf" srcId="{0021C5FC-969D-489B-9AD5-DA340015AA44}" destId="{B947F5E5-D6A7-434C-934F-9AB2584309AA}" srcOrd="0" destOrd="0" presId="urn:microsoft.com/office/officeart/2005/8/layout/hierarchy3"/>
    <dgm:cxn modelId="{FB3B3EF4-1B5B-40A9-94EC-8178FE036322}" srcId="{03D7892F-57F5-4A90-B1A1-AFC0356E7102}" destId="{49BEC959-B4C3-4520-894B-5902CC22C8DB}" srcOrd="0" destOrd="0" parTransId="{4A6713D3-7D9E-4C7D-8118-BAA087BEF679}" sibTransId="{2480463D-08AE-4C0A-82CD-17B3AEBF1174}"/>
    <dgm:cxn modelId="{4C2DCFF7-3E27-4ECB-A164-A3037A43CCC8}" srcId="{0021C5FC-969D-489B-9AD5-DA340015AA44}" destId="{107D40E9-DC6A-4693-BC21-7E0315CA549F}" srcOrd="0" destOrd="0" parTransId="{D5049771-1D25-4F17-B3F6-0619AD5B0233}" sibTransId="{4D0744DB-0365-40A9-98AD-CBC1BF94A107}"/>
    <dgm:cxn modelId="{8D111FF9-0D69-4BFF-A1C9-096E352AC2A5}" type="presOf" srcId="{AE7725AA-E7EE-43B3-962E-A6ECC0BD3056}" destId="{757B505C-898E-4832-ABA5-ACDEC95E0008}" srcOrd="0" destOrd="0" presId="urn:microsoft.com/office/officeart/2005/8/layout/hierarchy3"/>
    <dgm:cxn modelId="{77E773FE-AD31-43C3-B5AC-39F58F592746}" type="presOf" srcId="{587824FC-BFE4-4239-BA31-A5F4E24FD020}" destId="{4DFFA475-2AB9-4BD0-9949-7811320EDFC4}" srcOrd="0" destOrd="0" presId="urn:microsoft.com/office/officeart/2005/8/layout/hierarchy3"/>
    <dgm:cxn modelId="{13C13BE6-CCA0-4A20-A54C-F67BAE703A4F}" type="presParOf" srcId="{2A5560F8-6596-4B6A-A485-594D58052FED}" destId="{D6525743-4051-4753-B9C7-05A1C8F41963}" srcOrd="0" destOrd="0" presId="urn:microsoft.com/office/officeart/2005/8/layout/hierarchy3"/>
    <dgm:cxn modelId="{DA3B5F10-835A-4086-BADD-CB2CF6E76BFB}" type="presParOf" srcId="{D6525743-4051-4753-B9C7-05A1C8F41963}" destId="{53C80617-8FE7-43C4-B34A-54397D19D246}" srcOrd="0" destOrd="0" presId="urn:microsoft.com/office/officeart/2005/8/layout/hierarchy3"/>
    <dgm:cxn modelId="{868471DB-A7C3-414A-81A7-ED4183C53421}" type="presParOf" srcId="{53C80617-8FE7-43C4-B34A-54397D19D246}" destId="{31A1D4AE-AFE7-407A-BDD8-D2224B8DD890}" srcOrd="0" destOrd="0" presId="urn:microsoft.com/office/officeart/2005/8/layout/hierarchy3"/>
    <dgm:cxn modelId="{C70CA495-C269-49B2-B56E-F6D9498AE373}" type="presParOf" srcId="{53C80617-8FE7-43C4-B34A-54397D19D246}" destId="{68AB9E37-135C-4FDD-B11C-F3809F272352}" srcOrd="1" destOrd="0" presId="urn:microsoft.com/office/officeart/2005/8/layout/hierarchy3"/>
    <dgm:cxn modelId="{B0ADAF59-2B3F-410A-AE0C-356AEB7E9518}" type="presParOf" srcId="{D6525743-4051-4753-B9C7-05A1C8F41963}" destId="{282A5CF4-E8A5-47EF-B2A9-A5AED020B7EA}" srcOrd="1" destOrd="0" presId="urn:microsoft.com/office/officeart/2005/8/layout/hierarchy3"/>
    <dgm:cxn modelId="{7013DD44-2129-4BF5-8A8B-E5701EFD90A6}" type="presParOf" srcId="{282A5CF4-E8A5-47EF-B2A9-A5AED020B7EA}" destId="{4DFFA475-2AB9-4BD0-9949-7811320EDFC4}" srcOrd="0" destOrd="0" presId="urn:microsoft.com/office/officeart/2005/8/layout/hierarchy3"/>
    <dgm:cxn modelId="{C0E102B4-F810-4A06-87EC-DC9FFB357969}" type="presParOf" srcId="{282A5CF4-E8A5-47EF-B2A9-A5AED020B7EA}" destId="{757B505C-898E-4832-ABA5-ACDEC95E0008}" srcOrd="1" destOrd="0" presId="urn:microsoft.com/office/officeart/2005/8/layout/hierarchy3"/>
    <dgm:cxn modelId="{8F1E13AF-3951-4B81-BB92-FE6560C96653}" type="presParOf" srcId="{2A5560F8-6596-4B6A-A485-594D58052FED}" destId="{B5F5F7F5-758F-47EB-95F6-4B7B87AE52D2}" srcOrd="1" destOrd="0" presId="urn:microsoft.com/office/officeart/2005/8/layout/hierarchy3"/>
    <dgm:cxn modelId="{2B4CC9A2-DA8E-4798-820C-ED0C966B1132}" type="presParOf" srcId="{B5F5F7F5-758F-47EB-95F6-4B7B87AE52D2}" destId="{AC725149-1810-4F09-B5AB-1B0F82575180}" srcOrd="0" destOrd="0" presId="urn:microsoft.com/office/officeart/2005/8/layout/hierarchy3"/>
    <dgm:cxn modelId="{20EE19DD-8F9C-4B2C-A6DE-E8D8E8FDE3D8}" type="presParOf" srcId="{AC725149-1810-4F09-B5AB-1B0F82575180}" destId="{B947F5E5-D6A7-434C-934F-9AB2584309AA}" srcOrd="0" destOrd="0" presId="urn:microsoft.com/office/officeart/2005/8/layout/hierarchy3"/>
    <dgm:cxn modelId="{A8650DB0-1F4C-4BC9-ABE0-9F4764005A43}" type="presParOf" srcId="{AC725149-1810-4F09-B5AB-1B0F82575180}" destId="{3A8CE18D-E7E7-48BD-B0A1-793CE0FBC409}" srcOrd="1" destOrd="0" presId="urn:microsoft.com/office/officeart/2005/8/layout/hierarchy3"/>
    <dgm:cxn modelId="{C37B170E-C506-4A13-97EE-C63D40BAD8A6}" type="presParOf" srcId="{B5F5F7F5-758F-47EB-95F6-4B7B87AE52D2}" destId="{D406C7F8-AB87-4B8D-A0FA-6DE608680821}" srcOrd="1" destOrd="0" presId="urn:microsoft.com/office/officeart/2005/8/layout/hierarchy3"/>
    <dgm:cxn modelId="{5F441BD7-FF6D-4995-8288-4A4583457A32}" type="presParOf" srcId="{D406C7F8-AB87-4B8D-A0FA-6DE608680821}" destId="{B9BB82B7-AFBE-4384-9DBD-5EC07170951A}" srcOrd="0" destOrd="0" presId="urn:microsoft.com/office/officeart/2005/8/layout/hierarchy3"/>
    <dgm:cxn modelId="{9E94768F-2777-4C74-83C9-59FDAD14FF95}" type="presParOf" srcId="{D406C7F8-AB87-4B8D-A0FA-6DE608680821}" destId="{07827559-C130-4990-A3DC-8EA4494B4EE6}"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1D4AE-AFE7-407A-BDD8-D2224B8DD890}">
      <dsp:nvSpPr>
        <dsp:cNvPr id="0" name=""/>
        <dsp:cNvSpPr/>
      </dsp:nvSpPr>
      <dsp:spPr>
        <a:xfrm>
          <a:off x="586" y="146055"/>
          <a:ext cx="2133079" cy="10665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rtl="0">
            <a:lnSpc>
              <a:spcPct val="90000"/>
            </a:lnSpc>
            <a:spcBef>
              <a:spcPct val="0"/>
            </a:spcBef>
            <a:spcAft>
              <a:spcPct val="35000"/>
            </a:spcAft>
            <a:buNone/>
          </a:pPr>
          <a:r>
            <a:rPr lang="en-US" sz="2400" kern="1200" dirty="0"/>
            <a:t>80% of calories from formula</a:t>
          </a:r>
        </a:p>
      </dsp:txBody>
      <dsp:txXfrm>
        <a:off x="31824" y="177293"/>
        <a:ext cx="2070603" cy="1004063"/>
      </dsp:txXfrm>
    </dsp:sp>
    <dsp:sp modelId="{4DFFA475-2AB9-4BD0-9949-7811320EDFC4}">
      <dsp:nvSpPr>
        <dsp:cNvPr id="0" name=""/>
        <dsp:cNvSpPr/>
      </dsp:nvSpPr>
      <dsp:spPr>
        <a:xfrm>
          <a:off x="213893" y="1212595"/>
          <a:ext cx="213307" cy="799904"/>
        </a:xfrm>
        <a:custGeom>
          <a:avLst/>
          <a:gdLst/>
          <a:ahLst/>
          <a:cxnLst/>
          <a:rect l="0" t="0" r="0" b="0"/>
          <a:pathLst>
            <a:path>
              <a:moveTo>
                <a:pt x="0" y="0"/>
              </a:moveTo>
              <a:lnTo>
                <a:pt x="0" y="799904"/>
              </a:lnTo>
              <a:lnTo>
                <a:pt x="213307" y="79990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7B505C-898E-4832-ABA5-ACDEC95E0008}">
      <dsp:nvSpPr>
        <dsp:cNvPr id="0" name=""/>
        <dsp:cNvSpPr/>
      </dsp:nvSpPr>
      <dsp:spPr>
        <a:xfrm>
          <a:off x="427201" y="1479230"/>
          <a:ext cx="1706463" cy="10665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en-US" sz="1200" kern="1200" dirty="0"/>
            <a:t>1600 calories</a:t>
          </a:r>
        </a:p>
        <a:p>
          <a:pPr marL="0" lvl="0" indent="0" algn="ctr" defTabSz="533400" rtl="0">
            <a:lnSpc>
              <a:spcPct val="90000"/>
            </a:lnSpc>
            <a:spcBef>
              <a:spcPct val="0"/>
            </a:spcBef>
            <a:spcAft>
              <a:spcPct val="35000"/>
            </a:spcAft>
            <a:buNone/>
          </a:pPr>
          <a:r>
            <a:rPr lang="en-US" sz="1200" kern="1200" dirty="0"/>
            <a:t>~4-5 cans of concentrated (1.5 kcal/mL) formula</a:t>
          </a:r>
        </a:p>
        <a:p>
          <a:pPr marL="0" lvl="0" indent="0" algn="ctr" defTabSz="533400" rtl="0">
            <a:lnSpc>
              <a:spcPct val="90000"/>
            </a:lnSpc>
            <a:spcBef>
              <a:spcPct val="0"/>
            </a:spcBef>
            <a:spcAft>
              <a:spcPct val="35000"/>
            </a:spcAft>
            <a:buNone/>
          </a:pPr>
          <a:endParaRPr lang="en-US" sz="1200" kern="1200" dirty="0"/>
        </a:p>
      </dsp:txBody>
      <dsp:txXfrm>
        <a:off x="458439" y="1510468"/>
        <a:ext cx="1643987" cy="1004063"/>
      </dsp:txXfrm>
    </dsp:sp>
    <dsp:sp modelId="{B947F5E5-D6A7-434C-934F-9AB2584309AA}">
      <dsp:nvSpPr>
        <dsp:cNvPr id="0" name=""/>
        <dsp:cNvSpPr/>
      </dsp:nvSpPr>
      <dsp:spPr>
        <a:xfrm>
          <a:off x="2666935" y="146055"/>
          <a:ext cx="2133079" cy="10665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rtl="0">
            <a:lnSpc>
              <a:spcPct val="90000"/>
            </a:lnSpc>
            <a:spcBef>
              <a:spcPct val="0"/>
            </a:spcBef>
            <a:spcAft>
              <a:spcPct val="35000"/>
            </a:spcAft>
            <a:buNone/>
          </a:pPr>
          <a:r>
            <a:rPr lang="en-US" sz="2400" kern="1200" dirty="0"/>
            <a:t>20 % of calories from food</a:t>
          </a:r>
        </a:p>
      </dsp:txBody>
      <dsp:txXfrm>
        <a:off x="2698173" y="177293"/>
        <a:ext cx="2070603" cy="1004063"/>
      </dsp:txXfrm>
    </dsp:sp>
    <dsp:sp modelId="{B9BB82B7-AFBE-4384-9DBD-5EC07170951A}">
      <dsp:nvSpPr>
        <dsp:cNvPr id="0" name=""/>
        <dsp:cNvSpPr/>
      </dsp:nvSpPr>
      <dsp:spPr>
        <a:xfrm>
          <a:off x="2880243" y="1212595"/>
          <a:ext cx="213307" cy="799904"/>
        </a:xfrm>
        <a:custGeom>
          <a:avLst/>
          <a:gdLst/>
          <a:ahLst/>
          <a:cxnLst/>
          <a:rect l="0" t="0" r="0" b="0"/>
          <a:pathLst>
            <a:path>
              <a:moveTo>
                <a:pt x="0" y="0"/>
              </a:moveTo>
              <a:lnTo>
                <a:pt x="0" y="799904"/>
              </a:lnTo>
              <a:lnTo>
                <a:pt x="213307" y="79990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827559-C130-4990-A3DC-8EA4494B4EE6}">
      <dsp:nvSpPr>
        <dsp:cNvPr id="0" name=""/>
        <dsp:cNvSpPr/>
      </dsp:nvSpPr>
      <dsp:spPr>
        <a:xfrm>
          <a:off x="3093551" y="1479230"/>
          <a:ext cx="1706463" cy="10665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rtl="0">
            <a:lnSpc>
              <a:spcPct val="90000"/>
            </a:lnSpc>
            <a:spcBef>
              <a:spcPct val="0"/>
            </a:spcBef>
            <a:spcAft>
              <a:spcPct val="35000"/>
            </a:spcAft>
            <a:buNone/>
          </a:pPr>
          <a:r>
            <a:rPr lang="en-US" sz="1200" kern="1200" dirty="0"/>
            <a:t>400 calories</a:t>
          </a:r>
        </a:p>
        <a:p>
          <a:pPr marL="0" lvl="0" indent="0" algn="ctr" defTabSz="533400" rtl="0">
            <a:lnSpc>
              <a:spcPct val="90000"/>
            </a:lnSpc>
            <a:spcBef>
              <a:spcPct val="0"/>
            </a:spcBef>
            <a:spcAft>
              <a:spcPct val="35000"/>
            </a:spcAft>
            <a:buNone/>
          </a:pPr>
          <a:r>
            <a:rPr lang="en-US" sz="1200" kern="1200" dirty="0"/>
            <a:t>3-4 snacks or mini meals</a:t>
          </a:r>
        </a:p>
      </dsp:txBody>
      <dsp:txXfrm>
        <a:off x="3124789" y="1510468"/>
        <a:ext cx="1643987" cy="10040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0.42917</cdr:x>
      <cdr:y>0.77804</cdr:y>
    </cdr:from>
    <cdr:to>
      <cdr:x>0.45694</cdr:x>
      <cdr:y>0.8401</cdr:y>
    </cdr:to>
    <cdr:sp macro="" textlink="">
      <cdr:nvSpPr>
        <cdr:cNvPr id="2" name="TextBox 1"/>
        <cdr:cNvSpPr txBox="1"/>
      </cdr:nvSpPr>
      <cdr:spPr>
        <a:xfrm xmlns:a="http://schemas.openxmlformats.org/drawingml/2006/main" flipV="1">
          <a:off x="3531870" y="3726180"/>
          <a:ext cx="228600" cy="2971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0.42917</cdr:x>
      <cdr:y>0.91992</cdr:y>
    </cdr:from>
    <cdr:to>
      <cdr:x>0.45694</cdr:x>
      <cdr:y>0.98197</cdr:y>
    </cdr:to>
    <cdr:sp macro="" textlink="">
      <cdr:nvSpPr>
        <cdr:cNvPr id="3" name="TextBox 1"/>
        <cdr:cNvSpPr txBox="1"/>
      </cdr:nvSpPr>
      <cdr:spPr>
        <a:xfrm xmlns:a="http://schemas.openxmlformats.org/drawingml/2006/main" flipV="1">
          <a:off x="3531870" y="4405630"/>
          <a:ext cx="228600" cy="2971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0.55478</cdr:x>
      <cdr:y>0.77194</cdr:y>
    </cdr:from>
    <cdr:to>
      <cdr:x>0.58256</cdr:x>
      <cdr:y>0.834</cdr:y>
    </cdr:to>
    <cdr:sp macro="" textlink="">
      <cdr:nvSpPr>
        <cdr:cNvPr id="4" name="TextBox 1"/>
        <cdr:cNvSpPr txBox="1"/>
      </cdr:nvSpPr>
      <cdr:spPr>
        <a:xfrm xmlns:a="http://schemas.openxmlformats.org/drawingml/2006/main" flipV="1">
          <a:off x="4565650" y="3696970"/>
          <a:ext cx="228600" cy="2971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0.6679</cdr:x>
      <cdr:y>0.76611</cdr:y>
    </cdr:from>
    <cdr:to>
      <cdr:x>0.72083</cdr:x>
      <cdr:y>0.83532</cdr:y>
    </cdr:to>
    <cdr:sp macro="" textlink="">
      <cdr:nvSpPr>
        <cdr:cNvPr id="6" name="TextBox 1"/>
        <cdr:cNvSpPr txBox="1"/>
      </cdr:nvSpPr>
      <cdr:spPr>
        <a:xfrm xmlns:a="http://schemas.openxmlformats.org/drawingml/2006/main" flipV="1">
          <a:off x="5496560" y="3669030"/>
          <a:ext cx="435610" cy="33147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0.82068</cdr:x>
      <cdr:y>0.76823</cdr:y>
    </cdr:from>
    <cdr:to>
      <cdr:x>0.84846</cdr:x>
      <cdr:y>0.83028</cdr:y>
    </cdr:to>
    <cdr:sp macro="" textlink="">
      <cdr:nvSpPr>
        <cdr:cNvPr id="7" name="TextBox 1"/>
        <cdr:cNvSpPr txBox="1"/>
      </cdr:nvSpPr>
      <cdr:spPr>
        <a:xfrm xmlns:a="http://schemas.openxmlformats.org/drawingml/2006/main" flipV="1">
          <a:off x="6753860" y="3679190"/>
          <a:ext cx="228600" cy="2971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0.94012</cdr:x>
      <cdr:y>0.76823</cdr:y>
    </cdr:from>
    <cdr:to>
      <cdr:x>0.9679</cdr:x>
      <cdr:y>0.83028</cdr:y>
    </cdr:to>
    <cdr:sp macro="" textlink="">
      <cdr:nvSpPr>
        <cdr:cNvPr id="8" name="TextBox 1"/>
        <cdr:cNvSpPr txBox="1"/>
      </cdr:nvSpPr>
      <cdr:spPr>
        <a:xfrm xmlns:a="http://schemas.openxmlformats.org/drawingml/2006/main" flipV="1">
          <a:off x="7736840" y="3679190"/>
          <a:ext cx="228600" cy="2971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0.5554</cdr:x>
      <cdr:y>0.92098</cdr:y>
    </cdr:from>
    <cdr:to>
      <cdr:x>0.58318</cdr:x>
      <cdr:y>0.98303</cdr:y>
    </cdr:to>
    <cdr:sp macro="" textlink="">
      <cdr:nvSpPr>
        <cdr:cNvPr id="9" name="TextBox 1"/>
        <cdr:cNvSpPr txBox="1"/>
      </cdr:nvSpPr>
      <cdr:spPr>
        <a:xfrm xmlns:a="http://schemas.openxmlformats.org/drawingml/2006/main" flipV="1">
          <a:off x="4570730" y="4410710"/>
          <a:ext cx="228600" cy="2971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t>
          </a:r>
        </a:p>
      </cdr:txBody>
    </cdr:sp>
  </cdr:relSizeAnchor>
  <cdr:relSizeAnchor xmlns:cdr="http://schemas.openxmlformats.org/drawingml/2006/chartDrawing">
    <cdr:from>
      <cdr:x>0.4537</cdr:x>
      <cdr:y>0.05801</cdr:y>
    </cdr:from>
    <cdr:to>
      <cdr:x>0.98287</cdr:x>
      <cdr:y>0.27009</cdr:y>
    </cdr:to>
    <cdr:sp macro="" textlink="">
      <cdr:nvSpPr>
        <cdr:cNvPr id="10" name="TextBox 8">
          <a:extLst xmlns:a="http://schemas.openxmlformats.org/drawingml/2006/main">
            <a:ext uri="{FF2B5EF4-FFF2-40B4-BE49-F238E27FC236}">
              <a16:creationId xmlns:a16="http://schemas.microsoft.com/office/drawing/2014/main" id="{09C83801-C496-4D47-9CCC-E02C5C1D2F86}"/>
            </a:ext>
          </a:extLst>
        </cdr:cNvPr>
        <cdr:cNvSpPr txBox="1"/>
      </cdr:nvSpPr>
      <cdr:spPr>
        <a:xfrm xmlns:a="http://schemas.openxmlformats.org/drawingml/2006/main">
          <a:off x="3733800" y="277840"/>
          <a:ext cx="4354830" cy="1015663"/>
        </a:xfrm>
        <a:prstGeom xmlns:a="http://schemas.openxmlformats.org/drawingml/2006/main" prst="rect">
          <a:avLst/>
        </a:prstGeom>
        <a:noFill xmlns:a="http://schemas.openxmlformats.org/drawingml/2006/main"/>
        <a:ln xmlns:a="http://schemas.openxmlformats.org/drawingml/2006/main">
          <a:solidFill>
            <a:schemeClr val="bg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pitchFamily="34" charset="0"/>
              <a:ea typeface="ＭＳ Ｐゴシック" pitchFamily="-8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8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8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8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84" charset="-128"/>
              <a:cs typeface="+mn-cs"/>
            </a:defRPr>
          </a:lvl5pPr>
          <a:lvl6pPr marL="2286000" algn="l" defTabSz="914400" rtl="0" eaLnBrk="1" latinLnBrk="0" hangingPunct="1">
            <a:defRPr kern="1200">
              <a:solidFill>
                <a:schemeClr val="tx1"/>
              </a:solidFill>
              <a:latin typeface="Arial" pitchFamily="34" charset="0"/>
              <a:ea typeface="ＭＳ Ｐゴシック" pitchFamily="-84" charset="-128"/>
              <a:cs typeface="+mn-cs"/>
            </a:defRPr>
          </a:lvl6pPr>
          <a:lvl7pPr marL="2743200" algn="l" defTabSz="914400" rtl="0" eaLnBrk="1" latinLnBrk="0" hangingPunct="1">
            <a:defRPr kern="1200">
              <a:solidFill>
                <a:schemeClr val="tx1"/>
              </a:solidFill>
              <a:latin typeface="Arial" pitchFamily="34" charset="0"/>
              <a:ea typeface="ＭＳ Ｐゴシック" pitchFamily="-84" charset="-128"/>
              <a:cs typeface="+mn-cs"/>
            </a:defRPr>
          </a:lvl7pPr>
          <a:lvl8pPr marL="3200400" algn="l" defTabSz="914400" rtl="0" eaLnBrk="1" latinLnBrk="0" hangingPunct="1">
            <a:defRPr kern="1200">
              <a:solidFill>
                <a:schemeClr val="tx1"/>
              </a:solidFill>
              <a:latin typeface="Arial" pitchFamily="34" charset="0"/>
              <a:ea typeface="ＭＳ Ｐゴシック" pitchFamily="-84" charset="-128"/>
              <a:cs typeface="+mn-cs"/>
            </a:defRPr>
          </a:lvl8pPr>
          <a:lvl9pPr marL="3657600" algn="l" defTabSz="914400" rtl="0" eaLnBrk="1" latinLnBrk="0" hangingPunct="1">
            <a:defRPr kern="1200">
              <a:solidFill>
                <a:schemeClr val="tx1"/>
              </a:solidFill>
              <a:latin typeface="Arial" pitchFamily="34" charset="0"/>
              <a:ea typeface="ＭＳ Ｐゴシック" pitchFamily="-84" charset="-128"/>
              <a:cs typeface="+mn-cs"/>
            </a:defRPr>
          </a:lvl9pPr>
        </a:lstStyle>
        <a:p xmlns:a="http://schemas.openxmlformats.org/drawingml/2006/main">
          <a:pPr fontAlgn="auto">
            <a:spcBef>
              <a:spcPts val="0"/>
            </a:spcBef>
            <a:spcAft>
              <a:spcPts val="0"/>
            </a:spcAft>
          </a:pPr>
          <a:r>
            <a:rPr lang="en-US" sz="2000" dirty="0">
              <a:solidFill>
                <a:schemeClr val="tx1"/>
              </a:solidFill>
              <a:latin typeface="Calibri"/>
              <a:ea typeface="+mn-ea"/>
            </a:rPr>
            <a:t>10 Week open label RCT in newly diagnosed children with Crohn’s</a:t>
          </a:r>
        </a:p>
        <a:p xmlns:a="http://schemas.openxmlformats.org/drawingml/2006/main">
          <a:pPr fontAlgn="auto">
            <a:spcBef>
              <a:spcPts val="0"/>
            </a:spcBef>
            <a:spcAft>
              <a:spcPts val="0"/>
            </a:spcAft>
          </a:pPr>
          <a:r>
            <a:rPr lang="en-US" sz="2000" dirty="0">
              <a:solidFill>
                <a:schemeClr val="tx1"/>
              </a:solidFill>
              <a:latin typeface="Calibri"/>
              <a:ea typeface="+mn-ea"/>
            </a:rPr>
            <a:t>Polymeric diet (n=19) vs. Steroids (n=18)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B45B2-3BB0-41A0-AB89-B607E575999A}" type="datetimeFigureOut">
              <a:rPr lang="en-US" smtClean="0"/>
              <a:t>9/26/2019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1550A5-8B96-458D-BEF7-7B5186257474}" type="slidenum">
              <a:rPr lang="en-US" smtClean="0"/>
              <a:t>‹#›</a:t>
            </a:fld>
            <a:endParaRPr lang="en-US"/>
          </a:p>
        </p:txBody>
      </p:sp>
    </p:spTree>
    <p:extLst>
      <p:ext uri="{BB962C8B-B14F-4D97-AF65-F5344CB8AC3E}">
        <p14:creationId xmlns:p14="http://schemas.microsoft.com/office/powerpoint/2010/main" val="1200520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a:xfrm>
            <a:off x="917575" y="744538"/>
            <a:ext cx="4962525" cy="3722687"/>
          </a:xfrm>
          <a:ln/>
        </p:spPr>
      </p:sp>
      <p:sp>
        <p:nvSpPr>
          <p:cNvPr id="272387" name="Notes Placeholder 2"/>
          <p:cNvSpPr>
            <a:spLocks noGrp="1"/>
          </p:cNvSpPr>
          <p:nvPr>
            <p:ph type="body" idx="1"/>
          </p:nvPr>
        </p:nvSpPr>
        <p:spPr>
          <a:noFill/>
          <a:ln/>
        </p:spPr>
        <p:txBody>
          <a:bodyPr/>
          <a:lstStyle/>
          <a:p>
            <a:endParaRPr lang="en-US" altLang="en-US" dirty="0"/>
          </a:p>
        </p:txBody>
      </p:sp>
      <p:sp>
        <p:nvSpPr>
          <p:cNvPr id="272388" name="Slide Number Placeholder 3"/>
          <p:cNvSpPr>
            <a:spLocks noGrp="1"/>
          </p:cNvSpPr>
          <p:nvPr>
            <p:ph type="sldNum" sz="quarter" idx="5"/>
          </p:nvPr>
        </p:nvSpPr>
        <p:spPr>
          <a:noFill/>
        </p:spPr>
        <p:txBody>
          <a:bodyPr/>
          <a:lstStyle/>
          <a:p>
            <a:fld id="{6A88CA5C-32AE-4D25-8A33-D4F806641FA1}" type="slidenum">
              <a:rPr lang="zh-TW" altLang="en-US">
                <a:solidFill>
                  <a:prstClr val="black"/>
                </a:solidFill>
              </a:rPr>
              <a:pPr/>
              <a:t>3</a:t>
            </a:fld>
            <a:endParaRPr lang="en-US" altLang="zh-TW">
              <a:solidFill>
                <a:prstClr val="black"/>
              </a:solidFill>
            </a:endParaRPr>
          </a:p>
        </p:txBody>
      </p:sp>
    </p:spTree>
    <p:extLst>
      <p:ext uri="{BB962C8B-B14F-4D97-AF65-F5344CB8AC3E}">
        <p14:creationId xmlns:p14="http://schemas.microsoft.com/office/powerpoint/2010/main" val="4045934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C328A58-9350-434C-92D6-828A49736A9C}" type="slidenum">
              <a:rPr lang="en-US">
                <a:solidFill>
                  <a:prstClr val="black"/>
                </a:solidFill>
              </a:rPr>
              <a:pPr/>
              <a:t>4</a:t>
            </a:fld>
            <a:endParaRPr lang="en-US">
              <a:solidFill>
                <a:prstClr val="black"/>
              </a:solidFill>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This is too fast to be explained by human genetics!</a:t>
            </a:r>
          </a:p>
          <a:p>
            <a:pPr eaLnBrk="1" hangingPunct="1"/>
            <a:endParaRPr lang="en-US" dirty="0"/>
          </a:p>
          <a:p>
            <a:pPr eaLnBrk="1" hangingPunct="1"/>
            <a:r>
              <a:rPr lang="en-US" dirty="0"/>
              <a:t>This is important because the genetic…</a:t>
            </a:r>
          </a:p>
          <a:p>
            <a:pPr eaLnBrk="1" hangingPunct="1"/>
            <a:r>
              <a:rPr lang="en-US" dirty="0"/>
              <a:t>Suggesting that these are really environmental diseases in most cases and clearly something is changing fundamentally in our environment.</a:t>
            </a:r>
          </a:p>
          <a:p>
            <a:pPr eaLnBrk="1" hangingPunct="1"/>
            <a:endParaRPr lang="en-US" dirty="0"/>
          </a:p>
          <a:p>
            <a:pPr eaLnBrk="1" hangingPunct="1"/>
            <a:r>
              <a:rPr lang="en-US" dirty="0"/>
              <a:t>Despite this, the mainstays of IBD therapy is immune suppression when the environment is the bigger problem</a:t>
            </a:r>
          </a:p>
        </p:txBody>
      </p:sp>
    </p:spTree>
    <p:extLst>
      <p:ext uri="{BB962C8B-B14F-4D97-AF65-F5344CB8AC3E}">
        <p14:creationId xmlns:p14="http://schemas.microsoft.com/office/powerpoint/2010/main" val="1873135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Thus far, our therapeutic approach has focused on immunosuppressive medications, but increasingly, attention is being placed on the environment – the gut microbiome, and diet.</a:t>
            </a:r>
            <a:endParaRPr lang="en-US" dirty="0"/>
          </a:p>
        </p:txBody>
      </p:sp>
      <p:sp>
        <p:nvSpPr>
          <p:cNvPr id="4" name="Slide Number Placeholder 3"/>
          <p:cNvSpPr>
            <a:spLocks noGrp="1"/>
          </p:cNvSpPr>
          <p:nvPr>
            <p:ph type="sldNum" sz="quarter" idx="5"/>
          </p:nvPr>
        </p:nvSpPr>
        <p:spPr/>
        <p:txBody>
          <a:bodyPr/>
          <a:lstStyle/>
          <a:p>
            <a:fld id="{87E8EB8B-B78C-4FCA-B737-0D9226F57ED2}" type="slidenum">
              <a:rPr lang="en-US" smtClean="0"/>
              <a:t>5</a:t>
            </a:fld>
            <a:endParaRPr lang="en-US"/>
          </a:p>
        </p:txBody>
      </p:sp>
    </p:spTree>
    <p:extLst>
      <p:ext uri="{BB962C8B-B14F-4D97-AF65-F5344CB8AC3E}">
        <p14:creationId xmlns:p14="http://schemas.microsoft.com/office/powerpoint/2010/main" val="3158335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I think this is appropriate because…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medications are not good enough. For example in the SONIC trial which was RCT of azathioprine monotherapy, infliximab monotherapy, and the two drugs combined in patients with moderate to severe Crohn disease, even with combination therapy which was superior, there is a big gap here. Corticosteroid free clinical remission at week 26 occurred in 56.8% and mucosal healing in less than 50%.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AF4D521-4F12-9248-9242-A582B3C28403}" type="slidenum">
              <a:rPr lang="en-US" smtClean="0"/>
              <a:t>6</a:t>
            </a:fld>
            <a:endParaRPr lang="en-US"/>
          </a:p>
        </p:txBody>
      </p:sp>
    </p:spTree>
    <p:extLst>
      <p:ext uri="{BB962C8B-B14F-4D97-AF65-F5344CB8AC3E}">
        <p14:creationId xmlns:p14="http://schemas.microsoft.com/office/powerpoint/2010/main" val="1663153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E8EB8B-B78C-4FCA-B737-0D9226F57ED2}" type="slidenum">
              <a:rPr lang="en-US" smtClean="0"/>
              <a:t>7</a:t>
            </a:fld>
            <a:endParaRPr lang="en-US"/>
          </a:p>
        </p:txBody>
      </p:sp>
    </p:spTree>
    <p:extLst>
      <p:ext uri="{BB962C8B-B14F-4D97-AF65-F5344CB8AC3E}">
        <p14:creationId xmlns:p14="http://schemas.microsoft.com/office/powerpoint/2010/main" val="2884465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a:latin typeface="Calibri" charset="0"/>
              </a:rPr>
              <a:t>Despite this, research has focused on 2 specific areas -- </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F792D320-8C54-2942-A7C1-6E9B5D5F3E83}" type="slidenum">
              <a:rPr lang="en-US" sz="1200"/>
              <a:pPr eaLnBrk="1" fontAlgn="base" hangingPunct="1">
                <a:spcBef>
                  <a:spcPct val="0"/>
                </a:spcBef>
                <a:spcAft>
                  <a:spcPct val="0"/>
                </a:spcAft>
              </a:pPr>
              <a:t>8</a:t>
            </a:fld>
            <a:endParaRPr lang="en-US" sz="1200"/>
          </a:p>
        </p:txBody>
      </p:sp>
    </p:spTree>
    <p:extLst>
      <p:ext uri="{BB962C8B-B14F-4D97-AF65-F5344CB8AC3E}">
        <p14:creationId xmlns:p14="http://schemas.microsoft.com/office/powerpoint/2010/main" val="48171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2789EA-A4D7-4CE2-AF07-17733E43C8E4}" type="slidenum">
              <a:rPr lang="en-US" smtClean="0"/>
              <a:pPr/>
              <a:t>9</a:t>
            </a:fld>
            <a:endParaRPr lang="en-US"/>
          </a:p>
        </p:txBody>
      </p:sp>
    </p:spTree>
    <p:extLst>
      <p:ext uri="{BB962C8B-B14F-4D97-AF65-F5344CB8AC3E}">
        <p14:creationId xmlns:p14="http://schemas.microsoft.com/office/powerpoint/2010/main" val="3577416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studies have shown positive outcomes with EN use in children with CD, and it has, therefore, been recommended as first-line therapy for induction of remission in children.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Overall combined remission rate for EEN in pediatric CD of 73% based on 3 meta-analyses of RCTs comparing EEN in pediatric CD to standard treatment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96% agreement including with colonic involvement</a:t>
            </a:r>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11</a:t>
            </a:fld>
            <a:endParaRPr lang="en-US"/>
          </a:p>
        </p:txBody>
      </p:sp>
    </p:spTree>
    <p:extLst>
      <p:ext uri="{BB962C8B-B14F-4D97-AF65-F5344CB8AC3E}">
        <p14:creationId xmlns:p14="http://schemas.microsoft.com/office/powerpoint/2010/main" val="4025695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Exclusive enteral nutrition was as effective as corticosteroids in inducing remission (OR=1.26 [95% CI 0.77, 2.05]) in pediatric Crohn’s disease. There was no difference between exclusive enteral nutrition and corticosteroids efficacy when comparing </a:t>
            </a:r>
            <a:r>
              <a:rPr lang="en-US" sz="1200" b="1" i="0" u="none" strike="noStrike" kern="1200" dirty="0">
                <a:solidFill>
                  <a:schemeClr val="tx1"/>
                </a:solidFill>
                <a:effectLst/>
                <a:latin typeface="+mn-lt"/>
                <a:ea typeface="+mn-ea"/>
                <a:cs typeface="+mn-cs"/>
              </a:rPr>
              <a:t>newly diagnosed </a:t>
            </a:r>
            <a:r>
              <a:rPr lang="en-US" sz="1200" b="0" i="0" u="none" strike="noStrike" kern="1200" dirty="0">
                <a:solidFill>
                  <a:schemeClr val="tx1"/>
                </a:solidFill>
                <a:effectLst/>
                <a:latin typeface="+mn-lt"/>
                <a:ea typeface="+mn-ea"/>
                <a:cs typeface="+mn-cs"/>
              </a:rPr>
              <a:t>Crohn’s (OR=1.61 [95% CI .87, 2.98]) or </a:t>
            </a:r>
            <a:r>
              <a:rPr lang="en-US" sz="1200" b="1" i="0" u="none" strike="noStrike" kern="1200" dirty="0">
                <a:solidFill>
                  <a:schemeClr val="tx1"/>
                </a:solidFill>
                <a:effectLst/>
                <a:latin typeface="+mn-lt"/>
                <a:ea typeface="+mn-ea"/>
                <a:cs typeface="+mn-cs"/>
              </a:rPr>
              <a:t>relapsed</a:t>
            </a:r>
            <a:r>
              <a:rPr lang="en-US" sz="1200" b="0" i="0" u="none" strike="noStrike" kern="1200" dirty="0">
                <a:solidFill>
                  <a:schemeClr val="tx1"/>
                </a:solidFill>
                <a:effectLst/>
                <a:latin typeface="+mn-lt"/>
                <a:ea typeface="+mn-ea"/>
                <a:cs typeface="+mn-cs"/>
              </a:rPr>
              <a:t> (OR=0.76 [95% CI .29-1.98]). Intestinal healing was significantly more likely among patients receiving Exclusive enteral nutrition compared to corticosteroids (</a:t>
            </a:r>
            <a:r>
              <a:rPr lang="en-US" sz="1200" b="1" i="0" u="none" strike="noStrike" kern="1200" dirty="0">
                <a:solidFill>
                  <a:schemeClr val="tx1"/>
                </a:solidFill>
                <a:effectLst/>
                <a:latin typeface="+mn-lt"/>
                <a:ea typeface="+mn-ea"/>
                <a:cs typeface="+mn-cs"/>
              </a:rPr>
              <a:t>OR=4.5 </a:t>
            </a:r>
            <a:r>
              <a:rPr lang="en-US" sz="1200" b="0" i="0" u="none" strike="noStrike" kern="1200" dirty="0">
                <a:solidFill>
                  <a:schemeClr val="tx1"/>
                </a:solidFill>
                <a:effectLst/>
                <a:latin typeface="+mn-lt"/>
                <a:ea typeface="+mn-ea"/>
                <a:cs typeface="+mn-cs"/>
              </a:rPr>
              <a:t>[95% CI 1.64,12.32])</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12</a:t>
            </a:fld>
            <a:endParaRPr lang="en-US"/>
          </a:p>
        </p:txBody>
      </p:sp>
    </p:spTree>
    <p:extLst>
      <p:ext uri="{BB962C8B-B14F-4D97-AF65-F5344CB8AC3E}">
        <p14:creationId xmlns:p14="http://schemas.microsoft.com/office/powerpoint/2010/main" val="2575197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Intestinal healing was significantly more likely among patients receiving Exclusive enteral nutrition compared to corticosteroids (OR=4.5 [95% CI 1.64,12.32])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Borrelli et al. found 26 of 37 patients in the EEN group achieved mucosal healing, where only four of 10 in the steroid group achieved the same end point. Berni Canani et al. found 14 of 19 patients induced with EEN achieved mucosal healing whereas only six of 18 patients treated with CS achieved the same endpoint. Overall, patients who received EEN were 4.5 times more likely to demonstrate mucosal healing (OR 4.50, [95% Cl 1.64, 12.32]; Figure 6) compared to those who received CS. This result was statistically significant.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13</a:t>
            </a:fld>
            <a:endParaRPr lang="en-US"/>
          </a:p>
        </p:txBody>
      </p:sp>
    </p:spTree>
    <p:extLst>
      <p:ext uri="{BB962C8B-B14F-4D97-AF65-F5344CB8AC3E}">
        <p14:creationId xmlns:p14="http://schemas.microsoft.com/office/powerpoint/2010/main" val="152537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14</a:t>
            </a:fld>
            <a:endParaRPr lang="en-US"/>
          </a:p>
        </p:txBody>
      </p:sp>
    </p:spTree>
    <p:extLst>
      <p:ext uri="{BB962C8B-B14F-4D97-AF65-F5344CB8AC3E}">
        <p14:creationId xmlns:p14="http://schemas.microsoft.com/office/powerpoint/2010/main" val="3066157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Both the ECCO and NASPGHAN guidelines recommend EN for all CD patients with an</a:t>
            </a:r>
          </a:p>
          <a:p>
            <a:r>
              <a:rPr lang="en-US" sz="1200" kern="1200" dirty="0">
                <a:solidFill>
                  <a:schemeClr val="tx1"/>
                </a:solidFill>
                <a:effectLst/>
                <a:latin typeface="+mn-lt"/>
                <a:ea typeface="+mn-ea"/>
                <a:cs typeface="+mn-cs"/>
              </a:rPr>
              <a:t>inflammatory luminal phenotype, regardless of the site(s) of involvement. ECCO guidelines report that there are no data to support use of EN in penetrating CD or for treatment of extra-intestinal manifestations of CD.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 firm data severe, isolated pancolitis</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17</a:t>
            </a:fld>
            <a:endParaRPr lang="en-US"/>
          </a:p>
        </p:txBody>
      </p:sp>
    </p:spTree>
    <p:extLst>
      <p:ext uri="{BB962C8B-B14F-4D97-AF65-F5344CB8AC3E}">
        <p14:creationId xmlns:p14="http://schemas.microsoft.com/office/powerpoint/2010/main" val="1429230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3FAF1F9-0758-E244-B104-5090F0350EDB}"/>
              </a:ext>
            </a:extLst>
          </p:cNvPr>
          <p:cNvSpPr>
            <a:spLocks noGrp="1" noRot="1" noChangeAspect="1" noTextEdit="1"/>
          </p:cNvSpPr>
          <p:nvPr>
            <p:ph type="sldImg"/>
          </p:nvPr>
        </p:nvSpPr>
        <p:spPr>
          <a:ln/>
        </p:spPr>
      </p:sp>
      <p:sp>
        <p:nvSpPr>
          <p:cNvPr id="105475" name="Notes Placeholder 2">
            <a:extLst>
              <a:ext uri="{FF2B5EF4-FFF2-40B4-BE49-F238E27FC236}">
                <a16:creationId xmlns:a16="http://schemas.microsoft.com/office/drawing/2014/main" id="{B4CF3AB3-0B93-764E-8DF1-E2926C213F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Although some clinicians and investigators initially assumed that elemental formula may be more efficacious than polymeric formula, research suggests that elemental formulas are no more effective than polymeric formulas in either children or adults. Because polymeric formula</a:t>
            </a:r>
          </a:p>
          <a:p>
            <a:r>
              <a:rPr lang="en-US" sz="1200" kern="1200" dirty="0">
                <a:solidFill>
                  <a:schemeClr val="tx1"/>
                </a:solidFill>
                <a:effectLst/>
                <a:latin typeface="+mn-lt"/>
                <a:ea typeface="+mn-ea"/>
                <a:cs typeface="+mn-cs"/>
              </a:rPr>
              <a:t>is more palatable, its use has been shown to reduce the need for NG tube feeding. The ECCO and NASPGHAN guidelines both recommend starting with polymeric formula by mouth.</a:t>
            </a:r>
          </a:p>
          <a:p>
            <a:endParaRPr lang="en-US" altLang="en-US" dirty="0">
              <a:latin typeface="Arial" panose="020B0604020202020204" pitchFamily="34" charset="0"/>
            </a:endParaRPr>
          </a:p>
        </p:txBody>
      </p:sp>
      <p:sp>
        <p:nvSpPr>
          <p:cNvPr id="105476" name="Slide Number Placeholder 3">
            <a:extLst>
              <a:ext uri="{FF2B5EF4-FFF2-40B4-BE49-F238E27FC236}">
                <a16:creationId xmlns:a16="http://schemas.microsoft.com/office/drawing/2014/main" id="{07A375E4-B286-F84C-BC00-57A42FAFFD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D96528-D6F8-B449-89C3-744A27DF40B5}" type="slidenum">
              <a:rPr lang="en-US" altLang="en-US"/>
              <a:pPr eaLnBrk="1" hangingPunct="1"/>
              <a:t>19</a:t>
            </a:fld>
            <a:endParaRPr lang="en-US" altLang="en-US"/>
          </a:p>
        </p:txBody>
      </p:sp>
    </p:spTree>
    <p:extLst>
      <p:ext uri="{BB962C8B-B14F-4D97-AF65-F5344CB8AC3E}">
        <p14:creationId xmlns:p14="http://schemas.microsoft.com/office/powerpoint/2010/main" val="3620469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Several studies have hypothesized that the proportion or type of fat in an enteral feeding can affect the production of pro or anti-inflammatory mediators (</a:t>
            </a:r>
            <a:r>
              <a:rPr lang="en-US" sz="1200" kern="1200" dirty="0" err="1">
                <a:solidFill>
                  <a:schemeClr val="tx1"/>
                </a:solidFill>
                <a:effectLst/>
                <a:latin typeface="+mn-lt"/>
                <a:ea typeface="+mn-ea"/>
                <a:cs typeface="+mn-cs"/>
              </a:rPr>
              <a:t>Bamba</a:t>
            </a:r>
            <a:r>
              <a:rPr lang="en-US" sz="1200" kern="1200" dirty="0">
                <a:solidFill>
                  <a:schemeClr val="tx1"/>
                </a:solidFill>
                <a:effectLst/>
                <a:latin typeface="+mn-lt"/>
                <a:ea typeface="+mn-ea"/>
                <a:cs typeface="+mn-cs"/>
              </a:rPr>
              <a:t> 2003; </a:t>
            </a:r>
            <a:r>
              <a:rPr lang="en-US" sz="1200" kern="1200" dirty="0" err="1">
                <a:solidFill>
                  <a:schemeClr val="tx1"/>
                </a:solidFill>
                <a:effectLst/>
                <a:latin typeface="+mn-lt"/>
                <a:ea typeface="+mn-ea"/>
                <a:cs typeface="+mn-cs"/>
              </a:rPr>
              <a:t>Gassull</a:t>
            </a:r>
            <a:r>
              <a:rPr lang="en-US" sz="1200" kern="1200" dirty="0">
                <a:solidFill>
                  <a:schemeClr val="tx1"/>
                </a:solidFill>
                <a:effectLst/>
                <a:latin typeface="+mn-lt"/>
                <a:ea typeface="+mn-ea"/>
                <a:cs typeface="+mn-cs"/>
              </a:rPr>
              <a:t> 2002; Leiper</a:t>
            </a:r>
          </a:p>
          <a:p>
            <a:r>
              <a:rPr lang="en-US" sz="1200" kern="1200" dirty="0">
                <a:solidFill>
                  <a:schemeClr val="tx1"/>
                </a:solidFill>
                <a:effectLst/>
                <a:latin typeface="+mn-lt"/>
                <a:ea typeface="+mn-ea"/>
                <a:cs typeface="+mn-cs"/>
              </a:rPr>
              <a:t>2001; Sakurai 2002). The possibility that fat composition influences immunomodulatory or anti-inflammatory effect in active Crohn’s disease warrants further exploration with larger trials.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 benefits TGF-beta, glutamine containing formulas</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20</a:t>
            </a:fld>
            <a:endParaRPr lang="en-US"/>
          </a:p>
        </p:txBody>
      </p:sp>
    </p:spTree>
    <p:extLst>
      <p:ext uri="{BB962C8B-B14F-4D97-AF65-F5344CB8AC3E}">
        <p14:creationId xmlns:p14="http://schemas.microsoft.com/office/powerpoint/2010/main" val="232341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Poor palatability or lack of acceptance of a nasogastric tube is a limitation that may be overcome with use of palatable oral polymeric formulations.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Initially offering EN by mouth and only introducing NG tube feeding if patients are unable to drink the required amounts of formula.</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21</a:t>
            </a:fld>
            <a:endParaRPr lang="en-US"/>
          </a:p>
        </p:txBody>
      </p:sp>
    </p:spTree>
    <p:extLst>
      <p:ext uri="{BB962C8B-B14F-4D97-AF65-F5344CB8AC3E}">
        <p14:creationId xmlns:p14="http://schemas.microsoft.com/office/powerpoint/2010/main" val="627669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23</a:t>
            </a:fld>
            <a:endParaRPr lang="en-US"/>
          </a:p>
        </p:txBody>
      </p:sp>
    </p:spTree>
    <p:extLst>
      <p:ext uri="{BB962C8B-B14F-4D97-AF65-F5344CB8AC3E}">
        <p14:creationId xmlns:p14="http://schemas.microsoft.com/office/powerpoint/2010/main" val="2822628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24</a:t>
            </a:fld>
            <a:endParaRPr lang="en-US"/>
          </a:p>
        </p:txBody>
      </p:sp>
    </p:spTree>
    <p:extLst>
      <p:ext uri="{BB962C8B-B14F-4D97-AF65-F5344CB8AC3E}">
        <p14:creationId xmlns:p14="http://schemas.microsoft.com/office/powerpoint/2010/main" val="2711152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Partial EN group: unrestricted diet</a:t>
            </a:r>
          </a:p>
          <a:p>
            <a:r>
              <a:rPr lang="en-US" sz="1200" kern="1200" dirty="0">
                <a:solidFill>
                  <a:schemeClr val="tx1"/>
                </a:solidFill>
                <a:effectLst/>
                <a:latin typeface="+mn-lt"/>
                <a:ea typeface="+mn-ea"/>
                <a:cs typeface="+mn-cs"/>
              </a:rPr>
              <a:t>Multiple studies with similar definitions of remission had higher rates of response,</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26</a:t>
            </a:fld>
            <a:endParaRPr lang="en-US"/>
          </a:p>
        </p:txBody>
      </p:sp>
    </p:spTree>
    <p:extLst>
      <p:ext uri="{BB962C8B-B14F-4D97-AF65-F5344CB8AC3E}">
        <p14:creationId xmlns:p14="http://schemas.microsoft.com/office/powerpoint/2010/main" val="2226362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Partial EN group: unrestricted diet</a:t>
            </a:r>
          </a:p>
          <a:p>
            <a:r>
              <a:rPr lang="en-US" sz="1200" kern="1200" dirty="0">
                <a:solidFill>
                  <a:schemeClr val="tx1"/>
                </a:solidFill>
                <a:effectLst/>
                <a:latin typeface="+mn-lt"/>
                <a:ea typeface="+mn-ea"/>
                <a:cs typeface="+mn-cs"/>
              </a:rPr>
              <a:t>Multiple studies with similar definitions of remission had higher rates of response,</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27</a:t>
            </a:fld>
            <a:endParaRPr lang="en-US"/>
          </a:p>
        </p:txBody>
      </p:sp>
    </p:spTree>
    <p:extLst>
      <p:ext uri="{BB962C8B-B14F-4D97-AF65-F5344CB8AC3E}">
        <p14:creationId xmlns:p14="http://schemas.microsoft.com/office/powerpoint/2010/main" val="2349227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diet is based on two traditional healthy patterns of eating: the Japanese and the Mediterranean. </a:t>
            </a:r>
            <a:endParaRPr lang="en-US" dirty="0"/>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30</a:t>
            </a:fld>
            <a:endParaRPr lang="en-US"/>
          </a:p>
        </p:txBody>
      </p:sp>
    </p:spTree>
    <p:extLst>
      <p:ext uri="{BB962C8B-B14F-4D97-AF65-F5344CB8AC3E}">
        <p14:creationId xmlns:p14="http://schemas.microsoft.com/office/powerpoint/2010/main" val="3032961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31</a:t>
            </a:fld>
            <a:endParaRPr lang="en-US"/>
          </a:p>
        </p:txBody>
      </p:sp>
    </p:spTree>
    <p:extLst>
      <p:ext uri="{BB962C8B-B14F-4D97-AF65-F5344CB8AC3E}">
        <p14:creationId xmlns:p14="http://schemas.microsoft.com/office/powerpoint/2010/main" val="3080698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2789EA-A4D7-4CE2-AF07-17733E43C8E4}" type="slidenum">
              <a:rPr lang="en-US" smtClean="0"/>
              <a:pPr/>
              <a:t>32</a:t>
            </a:fld>
            <a:endParaRPr lang="en-US"/>
          </a:p>
        </p:txBody>
      </p:sp>
    </p:spTree>
    <p:extLst>
      <p:ext uri="{BB962C8B-B14F-4D97-AF65-F5344CB8AC3E}">
        <p14:creationId xmlns:p14="http://schemas.microsoft.com/office/powerpoint/2010/main" val="1826671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Thiopurine implemented shortly after initiation of EN</a:t>
            </a:r>
          </a:p>
        </p:txBody>
      </p:sp>
      <p:sp>
        <p:nvSpPr>
          <p:cNvPr id="4" name="Slide Number Placeholder 3"/>
          <p:cNvSpPr>
            <a:spLocks noGrp="1"/>
          </p:cNvSpPr>
          <p:nvPr>
            <p:ph type="sldNum" sz="quarter" idx="5"/>
          </p:nvPr>
        </p:nvSpPr>
        <p:spPr/>
        <p:txBody>
          <a:bodyPr/>
          <a:lstStyle/>
          <a:p>
            <a:fld id="{291550A5-8B96-458D-BEF7-7B5186257474}" type="slidenum">
              <a:rPr lang="en-US" smtClean="0"/>
              <a:t>34</a:t>
            </a:fld>
            <a:endParaRPr lang="en-US"/>
          </a:p>
        </p:txBody>
      </p:sp>
    </p:spTree>
    <p:extLst>
      <p:ext uri="{BB962C8B-B14F-4D97-AF65-F5344CB8AC3E}">
        <p14:creationId xmlns:p14="http://schemas.microsoft.com/office/powerpoint/2010/main" val="1886973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existing literature on use of EN in maintenance of remission is heterogeneous in nature (regarding length of follow up, presence of and type of adjunct medical therapies, and outcome measures</a:t>
            </a:r>
          </a:p>
          <a:p>
            <a:endParaRPr lang="en-US" sz="120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As the included studies demonstrated significant clinical heterogeneity, a meta-analysis was not performed.</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36</a:t>
            </a:fld>
            <a:endParaRPr lang="en-US"/>
          </a:p>
        </p:txBody>
      </p:sp>
    </p:spTree>
    <p:extLst>
      <p:ext uri="{BB962C8B-B14F-4D97-AF65-F5344CB8AC3E}">
        <p14:creationId xmlns:p14="http://schemas.microsoft.com/office/powerpoint/2010/main" val="2700326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37</a:t>
            </a:fld>
            <a:endParaRPr lang="en-US"/>
          </a:p>
        </p:txBody>
      </p:sp>
    </p:spTree>
    <p:extLst>
      <p:ext uri="{BB962C8B-B14F-4D97-AF65-F5344CB8AC3E}">
        <p14:creationId xmlns:p14="http://schemas.microsoft.com/office/powerpoint/2010/main" val="1581749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Experience and her recommendations based on her experience is really enlightening</a:t>
            </a:r>
          </a:p>
        </p:txBody>
      </p:sp>
      <p:sp>
        <p:nvSpPr>
          <p:cNvPr id="4" name="Slide Number Placeholder 3"/>
          <p:cNvSpPr>
            <a:spLocks noGrp="1"/>
          </p:cNvSpPr>
          <p:nvPr>
            <p:ph type="sldNum" sz="quarter" idx="5"/>
          </p:nvPr>
        </p:nvSpPr>
        <p:spPr/>
        <p:txBody>
          <a:bodyPr/>
          <a:lstStyle/>
          <a:p>
            <a:fld id="{291550A5-8B96-458D-BEF7-7B5186257474}" type="slidenum">
              <a:rPr lang="en-US" smtClean="0"/>
              <a:t>39</a:t>
            </a:fld>
            <a:endParaRPr lang="en-US"/>
          </a:p>
        </p:txBody>
      </p:sp>
    </p:spTree>
    <p:extLst>
      <p:ext uri="{BB962C8B-B14F-4D97-AF65-F5344CB8AC3E}">
        <p14:creationId xmlns:p14="http://schemas.microsoft.com/office/powerpoint/2010/main" val="2842054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Having templates available for letters of medical necessity which outline the literature on EN and summarize the guidelines recommending EN as first-line therapy in children with CD can be helpful.</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40</a:t>
            </a:fld>
            <a:endParaRPr lang="en-US"/>
          </a:p>
        </p:txBody>
      </p:sp>
    </p:spTree>
    <p:extLst>
      <p:ext uri="{BB962C8B-B14F-4D97-AF65-F5344CB8AC3E}">
        <p14:creationId xmlns:p14="http://schemas.microsoft.com/office/powerpoint/2010/main" val="2490236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E8EB8B-B78C-4FCA-B737-0D9226F57ED2}" type="slidenum">
              <a:rPr lang="en-US" smtClean="0"/>
              <a:t>43</a:t>
            </a:fld>
            <a:endParaRPr lang="en-US"/>
          </a:p>
        </p:txBody>
      </p:sp>
    </p:spTree>
    <p:extLst>
      <p:ext uri="{BB962C8B-B14F-4D97-AF65-F5344CB8AC3E}">
        <p14:creationId xmlns:p14="http://schemas.microsoft.com/office/powerpoint/2010/main" val="3086424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u="sng" dirty="0">
                <a:solidFill>
                  <a:srgbClr val="FEB30D"/>
                </a:solidFill>
              </a:rPr>
              <a:t>Concerns</a:t>
            </a:r>
            <a:r>
              <a:rPr lang="en-US" dirty="0">
                <a:solidFill>
                  <a:srgbClr val="FFFFFF"/>
                </a:solidFill>
              </a:rPr>
              <a:t>: </a:t>
            </a:r>
          </a:p>
          <a:p>
            <a:pPr lvl="1"/>
            <a:r>
              <a:rPr lang="en-US" dirty="0">
                <a:solidFill>
                  <a:srgbClr val="FFFFFF"/>
                </a:solidFill>
              </a:rPr>
              <a:t>Elimination of whole food groups from diet</a:t>
            </a:r>
          </a:p>
          <a:p>
            <a:pPr lvl="1"/>
            <a:r>
              <a:rPr lang="en-US" dirty="0">
                <a:solidFill>
                  <a:srgbClr val="FFFFFF"/>
                </a:solidFill>
              </a:rPr>
              <a:t>Inadequate calories</a:t>
            </a:r>
          </a:p>
          <a:p>
            <a:pPr lvl="1"/>
            <a:r>
              <a:rPr lang="en-US" dirty="0">
                <a:solidFill>
                  <a:srgbClr val="FFFFFF"/>
                </a:solidFill>
              </a:rPr>
              <a:t>Emotional well-being</a:t>
            </a:r>
          </a:p>
          <a:p>
            <a:endParaRPr lang="en-US" dirty="0"/>
          </a:p>
        </p:txBody>
      </p:sp>
      <p:sp>
        <p:nvSpPr>
          <p:cNvPr id="4" name="Slide Number Placeholder 3"/>
          <p:cNvSpPr>
            <a:spLocks noGrp="1"/>
          </p:cNvSpPr>
          <p:nvPr>
            <p:ph type="sldNum" sz="quarter" idx="10"/>
          </p:nvPr>
        </p:nvSpPr>
        <p:spPr/>
        <p:txBody>
          <a:bodyPr/>
          <a:lstStyle/>
          <a:p>
            <a:fld id="{1AF4D521-4F12-9248-9242-A582B3C28403}" type="slidenum">
              <a:rPr lang="en-US" smtClean="0"/>
              <a:t>44</a:t>
            </a:fld>
            <a:endParaRPr lang="en-US"/>
          </a:p>
        </p:txBody>
      </p:sp>
    </p:spTree>
    <p:extLst>
      <p:ext uri="{BB962C8B-B14F-4D97-AF65-F5344CB8AC3E}">
        <p14:creationId xmlns:p14="http://schemas.microsoft.com/office/powerpoint/2010/main" val="869848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-Two large national trials</a:t>
            </a:r>
            <a:r>
              <a:rPr lang="en-US" baseline="0" dirty="0"/>
              <a:t> on the SCD ongoing: </a:t>
            </a:r>
          </a:p>
          <a:p>
            <a:r>
              <a:rPr lang="en-US" baseline="0" dirty="0"/>
              <a:t>-Suskind: Produce 120 subjects: n of 1 study: 34 week duration </a:t>
            </a:r>
          </a:p>
          <a:p>
            <a:r>
              <a:rPr lang="en-US" baseline="0" dirty="0"/>
              <a:t>-Lewis: 194 subjects randomized 1:1; 6 week duration; food delivered to home, 36 sites, 139 patients enrolled</a:t>
            </a:r>
            <a:endParaRPr lang="en-US" dirty="0"/>
          </a:p>
        </p:txBody>
      </p:sp>
      <p:sp>
        <p:nvSpPr>
          <p:cNvPr id="4" name="Slide Number Placeholder 3"/>
          <p:cNvSpPr>
            <a:spLocks noGrp="1"/>
          </p:cNvSpPr>
          <p:nvPr>
            <p:ph type="sldNum" sz="quarter" idx="10"/>
          </p:nvPr>
        </p:nvSpPr>
        <p:spPr/>
        <p:txBody>
          <a:bodyPr/>
          <a:lstStyle/>
          <a:p>
            <a:fld id="{1AF4D521-4F12-9248-9242-A582B3C28403}" type="slidenum">
              <a:rPr lang="en-US" smtClean="0"/>
              <a:t>45</a:t>
            </a:fld>
            <a:endParaRPr lang="en-US"/>
          </a:p>
        </p:txBody>
      </p:sp>
    </p:spTree>
    <p:extLst>
      <p:ext uri="{BB962C8B-B14F-4D97-AF65-F5344CB8AC3E}">
        <p14:creationId xmlns:p14="http://schemas.microsoft.com/office/powerpoint/2010/main" val="2546258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bg1"/>
                </a:solidFill>
              </a:rPr>
              <a:t>Gerasimidis group</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Mean baseline FCP 1960, week 4--981, and week 8–1042.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-4/5 children with Crohn’s on immunosuppressive medications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bg1"/>
                </a:solidFill>
              </a:rPr>
              <a:t>-Diet varies by study participant – choose preferred items from a food list</a:t>
            </a:r>
          </a:p>
          <a:p>
            <a:endParaRPr lang="en-US" dirty="0"/>
          </a:p>
        </p:txBody>
      </p:sp>
      <p:sp>
        <p:nvSpPr>
          <p:cNvPr id="4" name="Slide Number Placeholder 3"/>
          <p:cNvSpPr>
            <a:spLocks noGrp="1"/>
          </p:cNvSpPr>
          <p:nvPr>
            <p:ph type="sldNum" sz="quarter" idx="10"/>
          </p:nvPr>
        </p:nvSpPr>
        <p:spPr/>
        <p:txBody>
          <a:bodyPr/>
          <a:lstStyle/>
          <a:p>
            <a:fld id="{1AF4D521-4F12-9248-9242-A582B3C28403}" type="slidenum">
              <a:rPr lang="en-US" smtClean="0"/>
              <a:t>46</a:t>
            </a:fld>
            <a:endParaRPr lang="en-US"/>
          </a:p>
        </p:txBody>
      </p:sp>
    </p:spTree>
    <p:extLst>
      <p:ext uri="{BB962C8B-B14F-4D97-AF65-F5344CB8AC3E}">
        <p14:creationId xmlns:p14="http://schemas.microsoft.com/office/powerpoint/2010/main" val="2838560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a:t>
            </a:r>
            <a:r>
              <a:rPr lang="en-US" baseline="0" dirty="0"/>
              <a:t> disease duration was 2.2 years; 34 children, 3 adults </a:t>
            </a:r>
          </a:p>
          <a:p>
            <a:r>
              <a:rPr lang="en-US" dirty="0"/>
              <a:t>Research dieticians</a:t>
            </a:r>
            <a:r>
              <a:rPr lang="en-US" baseline="0" dirty="0"/>
              <a:t> available for phone consultation 5d/week </a:t>
            </a:r>
            <a:endParaRPr lang="en-US" dirty="0"/>
          </a:p>
        </p:txBody>
      </p:sp>
      <p:sp>
        <p:nvSpPr>
          <p:cNvPr id="4" name="Slide Number Placeholder 3"/>
          <p:cNvSpPr>
            <a:spLocks noGrp="1"/>
          </p:cNvSpPr>
          <p:nvPr>
            <p:ph type="sldNum" sz="quarter" idx="10"/>
          </p:nvPr>
        </p:nvSpPr>
        <p:spPr/>
        <p:txBody>
          <a:bodyPr/>
          <a:lstStyle/>
          <a:p>
            <a:fld id="{1AF4D521-4F12-9248-9242-A582B3C28403}" type="slidenum">
              <a:rPr lang="en-US" smtClean="0"/>
              <a:t>48</a:t>
            </a:fld>
            <a:endParaRPr lang="en-US"/>
          </a:p>
        </p:txBody>
      </p:sp>
    </p:spTree>
    <p:extLst>
      <p:ext uri="{BB962C8B-B14F-4D97-AF65-F5344CB8AC3E}">
        <p14:creationId xmlns:p14="http://schemas.microsoft.com/office/powerpoint/2010/main" val="28903274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Patients were allowed to receive a stable dose</a:t>
            </a:r>
          </a:p>
          <a:p>
            <a:r>
              <a:rPr lang="en-US" sz="1200" b="1" kern="1200" dirty="0">
                <a:solidFill>
                  <a:schemeClr val="tx1"/>
                </a:solidFill>
                <a:effectLst/>
                <a:latin typeface="+mn-lt"/>
                <a:ea typeface="+mn-ea"/>
                <a:cs typeface="+mn-cs"/>
              </a:rPr>
              <a:t>of immunomodulator or start thiopurines at or after week 3 or</a:t>
            </a:r>
          </a:p>
          <a:p>
            <a:r>
              <a:rPr lang="en-US" sz="1200" b="1" kern="1200" dirty="0">
                <a:solidFill>
                  <a:schemeClr val="tx1"/>
                </a:solidFill>
                <a:effectLst/>
                <a:latin typeface="+mn-lt"/>
                <a:ea typeface="+mn-ea"/>
                <a:cs typeface="+mn-cs"/>
              </a:rPr>
              <a:t>methotrexate at week 6, because the effect of thiopurine is not</a:t>
            </a:r>
          </a:p>
          <a:p>
            <a:r>
              <a:rPr lang="en-US" sz="1200" b="1" kern="1200" dirty="0">
                <a:solidFill>
                  <a:schemeClr val="tx1"/>
                </a:solidFill>
                <a:effectLst/>
                <a:latin typeface="+mn-lt"/>
                <a:ea typeface="+mn-ea"/>
                <a:cs typeface="+mn-cs"/>
              </a:rPr>
              <a:t>thought to start until after week 8, which would not affect the</a:t>
            </a:r>
          </a:p>
          <a:p>
            <a:r>
              <a:rPr lang="en-US" sz="1200" b="1" kern="1200" dirty="0">
                <a:solidFill>
                  <a:schemeClr val="tx1"/>
                </a:solidFill>
                <a:effectLst/>
                <a:latin typeface="+mn-lt"/>
                <a:ea typeface="+mn-ea"/>
                <a:cs typeface="+mn-cs"/>
              </a:rPr>
              <a:t>week 6 (or even week 12) endpoints.</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50</a:t>
            </a:fld>
            <a:endParaRPr lang="en-US"/>
          </a:p>
        </p:txBody>
      </p:sp>
    </p:spTree>
    <p:extLst>
      <p:ext uri="{BB962C8B-B14F-4D97-AF65-F5344CB8AC3E}">
        <p14:creationId xmlns:p14="http://schemas.microsoft.com/office/powerpoint/2010/main" val="1912899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Mirroring the rebound in calprotectin</a:t>
            </a:r>
          </a:p>
          <a:p>
            <a:r>
              <a:rPr lang="en-US" sz="1200" kern="1200" dirty="0">
                <a:solidFill>
                  <a:schemeClr val="tx1"/>
                </a:solidFill>
                <a:effectLst/>
                <a:latin typeface="+mn-lt"/>
                <a:ea typeface="+mn-ea"/>
                <a:cs typeface="+mn-cs"/>
              </a:rPr>
              <a:t>and CRP levels and loss of sustained remission in the EEN</a:t>
            </a:r>
          </a:p>
          <a:p>
            <a:r>
              <a:rPr lang="en-US" sz="1200" kern="1200" dirty="0">
                <a:solidFill>
                  <a:schemeClr val="tx1"/>
                </a:solidFill>
                <a:effectLst/>
                <a:latin typeface="+mn-lt"/>
                <a:ea typeface="+mn-ea"/>
                <a:cs typeface="+mn-cs"/>
              </a:rPr>
              <a:t>group between week 6 and week 12, the microbiome data</a:t>
            </a:r>
          </a:p>
          <a:p>
            <a:r>
              <a:rPr lang="en-US" sz="1200" kern="1200" dirty="0">
                <a:solidFill>
                  <a:schemeClr val="tx1"/>
                </a:solidFill>
                <a:effectLst/>
                <a:latin typeface="+mn-lt"/>
                <a:ea typeface="+mn-ea"/>
                <a:cs typeface="+mn-cs"/>
              </a:rPr>
              <a:t>demonstrated a rebound effect in which the composition of</a:t>
            </a:r>
          </a:p>
          <a:p>
            <a:r>
              <a:rPr lang="en-US" sz="1200" kern="1200" dirty="0">
                <a:solidFill>
                  <a:schemeClr val="tx1"/>
                </a:solidFill>
                <a:effectLst/>
                <a:latin typeface="+mn-lt"/>
                <a:ea typeface="+mn-ea"/>
                <a:cs typeface="+mn-cs"/>
              </a:rPr>
              <a:t>the microbiome (particularly Proteobacteria) tended to</a:t>
            </a:r>
          </a:p>
          <a:p>
            <a:r>
              <a:rPr lang="en-US" sz="1200" kern="1200" dirty="0">
                <a:solidFill>
                  <a:schemeClr val="tx1"/>
                </a:solidFill>
                <a:effectLst/>
                <a:latin typeface="+mn-lt"/>
                <a:ea typeface="+mn-ea"/>
                <a:cs typeface="+mn-cs"/>
              </a:rPr>
              <a:t>revert to the baseline state on returning to regular diet. Use</a:t>
            </a:r>
          </a:p>
          <a:p>
            <a:r>
              <a:rPr lang="en-US" sz="1200" kern="1200" dirty="0">
                <a:solidFill>
                  <a:schemeClr val="tx1"/>
                </a:solidFill>
                <a:effectLst/>
                <a:latin typeface="+mn-lt"/>
                <a:ea typeface="+mn-ea"/>
                <a:cs typeface="+mn-cs"/>
              </a:rPr>
              <a:t>of PEN after a course of EEN did not help to maintain the</a:t>
            </a:r>
          </a:p>
          <a:p>
            <a:r>
              <a:rPr lang="en-US" sz="1200" kern="1200" dirty="0">
                <a:solidFill>
                  <a:schemeClr val="tx1"/>
                </a:solidFill>
                <a:effectLst/>
                <a:latin typeface="+mn-lt"/>
                <a:ea typeface="+mn-ea"/>
                <a:cs typeface="+mn-cs"/>
              </a:rPr>
              <a:t>microbiological changes induced by EEN. These data also</a:t>
            </a:r>
          </a:p>
          <a:p>
            <a:r>
              <a:rPr lang="en-US" sz="1200" kern="1200" dirty="0">
                <a:solidFill>
                  <a:schemeClr val="tx1"/>
                </a:solidFill>
                <a:effectLst/>
                <a:latin typeface="+mn-lt"/>
                <a:ea typeface="+mn-ea"/>
                <a:cs typeface="+mn-cs"/>
              </a:rPr>
              <a:t>suggest that the foods excluded from habitual diet in the</a:t>
            </a:r>
          </a:p>
          <a:p>
            <a:r>
              <a:rPr lang="en-US" sz="1200" kern="1200" dirty="0">
                <a:solidFill>
                  <a:schemeClr val="tx1"/>
                </a:solidFill>
                <a:effectLst/>
                <a:latin typeface="+mn-lt"/>
                <a:ea typeface="+mn-ea"/>
                <a:cs typeface="+mn-cs"/>
              </a:rPr>
              <a:t>CDED are likely to be the candidates for dysbiosis-led</a:t>
            </a:r>
          </a:p>
          <a:p>
            <a:r>
              <a:rPr lang="en-US" sz="1200" kern="1200" dirty="0">
                <a:solidFill>
                  <a:schemeClr val="tx1"/>
                </a:solidFill>
                <a:effectLst/>
                <a:latin typeface="+mn-lt"/>
                <a:ea typeface="+mn-ea"/>
                <a:cs typeface="+mn-cs"/>
              </a:rPr>
              <a:t>inflammation, as this effect did not occur in the</a:t>
            </a:r>
          </a:p>
          <a:p>
            <a:r>
              <a:rPr lang="en-US" sz="1200" kern="1200" dirty="0">
                <a:solidFill>
                  <a:schemeClr val="tx1"/>
                </a:solidFill>
                <a:effectLst/>
                <a:latin typeface="+mn-lt"/>
                <a:ea typeface="+mn-ea"/>
                <a:cs typeface="+mn-cs"/>
              </a:rPr>
              <a:t>CDED.PEN arm despite adding additional foods.</a:t>
            </a:r>
          </a:p>
          <a:p>
            <a:endParaRPr lang="en-US" dirty="0"/>
          </a:p>
        </p:txBody>
      </p:sp>
      <p:sp>
        <p:nvSpPr>
          <p:cNvPr id="4" name="Slide Number Placeholder 3"/>
          <p:cNvSpPr>
            <a:spLocks noGrp="1"/>
          </p:cNvSpPr>
          <p:nvPr>
            <p:ph type="sldNum" sz="quarter" idx="5"/>
          </p:nvPr>
        </p:nvSpPr>
        <p:spPr/>
        <p:txBody>
          <a:bodyPr/>
          <a:lstStyle/>
          <a:p>
            <a:fld id="{291550A5-8B96-458D-BEF7-7B5186257474}" type="slidenum">
              <a:rPr lang="en-US" smtClean="0"/>
              <a:t>53</a:t>
            </a:fld>
            <a:endParaRPr lang="en-US"/>
          </a:p>
        </p:txBody>
      </p:sp>
    </p:spTree>
    <p:extLst>
      <p:ext uri="{BB962C8B-B14F-4D97-AF65-F5344CB8AC3E}">
        <p14:creationId xmlns:p14="http://schemas.microsoft.com/office/powerpoint/2010/main" val="250585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498321-EC24-43DB-BFA5-EC5452EBC71B}" type="datetimeFigureOut">
              <a:rPr lang="en-US" smtClean="0"/>
              <a:t>9/26/2019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425628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98321-EC24-43DB-BFA5-EC5452EBC71B}" type="datetimeFigureOut">
              <a:rPr lang="en-US" smtClean="0"/>
              <a:t>9/26/2019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1878888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98321-EC24-43DB-BFA5-EC5452EBC71B}" type="datetimeFigureOut">
              <a:rPr lang="en-US" smtClean="0"/>
              <a:t>9/26/2019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332861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498321-EC24-43DB-BFA5-EC5452EBC71B}" type="datetimeFigureOut">
              <a:rPr lang="en-US" smtClean="0"/>
              <a:t>9/26/2019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376662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498321-EC24-43DB-BFA5-EC5452EBC71B}" type="datetimeFigureOut">
              <a:rPr lang="en-US" smtClean="0"/>
              <a:t>9/26/2019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988075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498321-EC24-43DB-BFA5-EC5452EBC71B}" type="datetimeFigureOut">
              <a:rPr lang="en-US" smtClean="0"/>
              <a:t>9/26/2019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1504361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98321-EC24-43DB-BFA5-EC5452EBC71B}" type="datetimeFigureOut">
              <a:rPr lang="en-US" smtClean="0"/>
              <a:t>9/26/2019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2574434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98321-EC24-43DB-BFA5-EC5452EBC71B}" type="datetimeFigureOut">
              <a:rPr lang="en-US" smtClean="0"/>
              <a:t>9/26/2019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1338246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98321-EC24-43DB-BFA5-EC5452EBC71B}" type="datetimeFigureOut">
              <a:rPr lang="en-US" smtClean="0"/>
              <a:t>9/26/2019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157025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98321-EC24-43DB-BFA5-EC5452EBC71B}" type="datetimeFigureOut">
              <a:rPr lang="en-US" smtClean="0"/>
              <a:t>9/26/2019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3874593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498321-EC24-43DB-BFA5-EC5452EBC71B}" type="datetimeFigureOut">
              <a:rPr lang="en-US" smtClean="0"/>
              <a:t>9/26/2019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7019-A1D2-41D4-AF08-CD9B20744A50}" type="slidenum">
              <a:rPr lang="en-US" smtClean="0"/>
              <a:t>‹#›</a:t>
            </a:fld>
            <a:endParaRPr lang="en-US"/>
          </a:p>
        </p:txBody>
      </p:sp>
    </p:spTree>
    <p:extLst>
      <p:ext uri="{BB962C8B-B14F-4D97-AF65-F5344CB8AC3E}">
        <p14:creationId xmlns:p14="http://schemas.microsoft.com/office/powerpoint/2010/main" val="64656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 y="0"/>
            <a:ext cx="9141714" cy="6858000"/>
          </a:xfrm>
          <a:prstGeom prst="rect">
            <a:avLst/>
          </a:prstGeom>
        </p:spPr>
      </p:pic>
      <p:sp>
        <p:nvSpPr>
          <p:cNvPr id="2" name="Title 1"/>
          <p:cNvSpPr>
            <a:spLocks noGrp="1"/>
          </p:cNvSpPr>
          <p:nvPr>
            <p:ph type="ctrTitle" hasCustomPrompt="1"/>
          </p:nvPr>
        </p:nvSpPr>
        <p:spPr>
          <a:xfrm>
            <a:off x="522230" y="599304"/>
            <a:ext cx="4183193" cy="1207008"/>
          </a:xfrm>
        </p:spPr>
        <p:txBody>
          <a:bodyPr anchor="ctr"/>
          <a:lstStyle>
            <a:lvl1pPr algn="l">
              <a:defRPr sz="2700" cap="all" baseline="0">
                <a:solidFill>
                  <a:schemeClr val="accent1"/>
                </a:solidFill>
              </a:defRPr>
            </a:lvl1pPr>
          </a:lstStyle>
          <a:p>
            <a:r>
              <a:rPr lang="en-US" cap="all" baseline="0" dirty="0"/>
              <a:t>Click to add title</a:t>
            </a:r>
            <a:endParaRPr lang="en-US" dirty="0"/>
          </a:p>
        </p:txBody>
      </p:sp>
      <p:sp>
        <p:nvSpPr>
          <p:cNvPr id="3" name="Subtitle 2"/>
          <p:cNvSpPr>
            <a:spLocks noGrp="1"/>
          </p:cNvSpPr>
          <p:nvPr>
            <p:ph type="subTitle" idx="1" hasCustomPrompt="1"/>
          </p:nvPr>
        </p:nvSpPr>
        <p:spPr>
          <a:xfrm>
            <a:off x="522230" y="2001885"/>
            <a:ext cx="4183192" cy="497951"/>
          </a:xfrm>
        </p:spPr>
        <p:txBody>
          <a:bodyPr>
            <a:normAutofit/>
          </a:bodyPr>
          <a:lstStyle>
            <a:lvl1pPr marL="0" indent="0" algn="l">
              <a:buNone/>
              <a:defRPr sz="2100" b="0" baseline="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sp>
        <p:nvSpPr>
          <p:cNvPr id="12" name="Text Placeholder 11"/>
          <p:cNvSpPr>
            <a:spLocks noGrp="1"/>
          </p:cNvSpPr>
          <p:nvPr>
            <p:ph type="body" sz="quarter" idx="13" hasCustomPrompt="1"/>
          </p:nvPr>
        </p:nvSpPr>
        <p:spPr>
          <a:xfrm>
            <a:off x="522230" y="2764852"/>
            <a:ext cx="4183063" cy="404018"/>
          </a:xfrm>
        </p:spPr>
        <p:txBody>
          <a:bodyPr>
            <a:normAutofit/>
          </a:bodyPr>
          <a:lstStyle>
            <a:lvl1pPr marL="0" indent="0">
              <a:buNone/>
              <a:defRPr sz="1800" b="0">
                <a:latin typeface="Arial" panose="020B0604020202020204" pitchFamily="34" charset="0"/>
                <a:cs typeface="Arial" panose="020B0604020202020204" pitchFamily="34" charset="0"/>
              </a:defRPr>
            </a:lvl1pPr>
          </a:lstStyle>
          <a:p>
            <a:pPr lvl="0"/>
            <a:r>
              <a:rPr lang="en-US" dirty="0"/>
              <a:t>Click to add date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9872" y="4407798"/>
            <a:ext cx="1986047" cy="554594"/>
          </a:xfrm>
          <a:prstGeom prst="rect">
            <a:avLst/>
          </a:prstGeom>
        </p:spPr>
      </p:pic>
    </p:spTree>
    <p:extLst>
      <p:ext uri="{BB962C8B-B14F-4D97-AF65-F5344CB8AC3E}">
        <p14:creationId xmlns:p14="http://schemas.microsoft.com/office/powerpoint/2010/main" val="2523597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ext Content (2)">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67"/>
            <a:ext cx="8363272" cy="1147631"/>
          </a:xfrm>
          <a:prstGeom prst="rect">
            <a:avLst/>
          </a:prstGeom>
        </p:spPr>
        <p:txBody>
          <a:bodyPr>
            <a:normAutofit/>
          </a:bodyPr>
          <a:lstStyle>
            <a:lvl1pPr algn="l">
              <a:defRPr sz="2700" b="1">
                <a:solidFill>
                  <a:srgbClr val="5E256E"/>
                </a:solidFill>
                <a:latin typeface="Arial" pitchFamily="34" charset="0"/>
                <a:cs typeface="Arial" pitchFamily="34" charset="0"/>
              </a:defRPr>
            </a:lvl1pPr>
          </a:lstStyle>
          <a:p>
            <a:r>
              <a:rPr lang="en-US"/>
              <a:t>Click to edit Master title style</a:t>
            </a:r>
            <a:endParaRPr lang="en-US" dirty="0"/>
          </a:p>
        </p:txBody>
      </p:sp>
      <p:sp>
        <p:nvSpPr>
          <p:cNvPr id="6" name="Content Placeholder 5"/>
          <p:cNvSpPr>
            <a:spLocks noGrp="1"/>
          </p:cNvSpPr>
          <p:nvPr>
            <p:ph sz="quarter" idx="12"/>
          </p:nvPr>
        </p:nvSpPr>
        <p:spPr>
          <a:xfrm>
            <a:off x="457200" y="1556792"/>
            <a:ext cx="8363272" cy="4114800"/>
          </a:xfrm>
        </p:spPr>
        <p:txBody>
          <a:bodyPr>
            <a:normAutofit/>
          </a:bodyPr>
          <a:lstStyle>
            <a:lvl1pPr marL="257175" indent="-257175">
              <a:buFont typeface="Arial" pitchFamily="34" charset="0"/>
              <a:buChar char="•"/>
              <a:defRPr sz="1800" baseline="0">
                <a:solidFill>
                  <a:schemeClr val="tx1">
                    <a:lumMod val="75000"/>
                    <a:lumOff val="25000"/>
                  </a:schemeClr>
                </a:solidFill>
                <a:latin typeface="Arial" pitchFamily="34" charset="0"/>
                <a:cs typeface="Arial" pitchFamily="34" charset="0"/>
              </a:defRPr>
            </a:lvl1pPr>
            <a:lvl2pPr>
              <a:defRPr sz="1500" baseline="0">
                <a:solidFill>
                  <a:schemeClr val="tx1">
                    <a:lumMod val="75000"/>
                    <a:lumOff val="25000"/>
                  </a:schemeClr>
                </a:solidFill>
                <a:latin typeface="Arial" pitchFamily="34" charset="0"/>
                <a:cs typeface="Arial" pitchFamily="34" charset="0"/>
              </a:defRPr>
            </a:lvl2pPr>
            <a:lvl3pPr>
              <a:defRPr sz="1350" baseline="0">
                <a:solidFill>
                  <a:schemeClr val="tx1">
                    <a:lumMod val="75000"/>
                    <a:lumOff val="25000"/>
                  </a:schemeClr>
                </a:solidFill>
                <a:latin typeface="Arial" pitchFamily="34" charset="0"/>
                <a:cs typeface="Arial" pitchFamily="34" charset="0"/>
              </a:defRPr>
            </a:lvl3pPr>
            <a:lvl4pPr>
              <a:defRPr sz="1200" baseline="0">
                <a:solidFill>
                  <a:schemeClr val="tx1">
                    <a:lumMod val="75000"/>
                    <a:lumOff val="25000"/>
                  </a:schemeClr>
                </a:solidFill>
                <a:latin typeface="Arial" pitchFamily="34" charset="0"/>
                <a:cs typeface="Arial" pitchFamily="34" charset="0"/>
              </a:defRPr>
            </a:lvl4pPr>
            <a:lvl5pPr>
              <a:defRPr sz="1050" baseline="0">
                <a:solidFill>
                  <a:schemeClr val="tx1">
                    <a:lumMod val="75000"/>
                    <a:lumOff val="25000"/>
                  </a:schemeClr>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7221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98321-EC24-43DB-BFA5-EC5452EBC71B}" type="datetimeFigureOut">
              <a:rPr lang="en-US" smtClean="0"/>
              <a:t>9/26/2019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957019-A1D2-41D4-AF08-CD9B20744A50}" type="slidenum">
              <a:rPr lang="en-US" smtClean="0"/>
              <a:t>‹#›</a:t>
            </a:fld>
            <a:endParaRPr lang="en-US"/>
          </a:p>
        </p:txBody>
      </p:sp>
    </p:spTree>
    <p:extLst>
      <p:ext uri="{BB962C8B-B14F-4D97-AF65-F5344CB8AC3E}">
        <p14:creationId xmlns:p14="http://schemas.microsoft.com/office/powerpoint/2010/main" val="1275155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2pfeCng3jETx7M&amp;tbnid=CzUdlMdaxxoX4M:&amp;ved=0CAUQjRw&amp;url=http://www.barnesandnoble.com/w/breaking-the-vicious-cycle-elaine-gloria-gottschall/1101110933?ean=9780969276814&amp;ei=7fmPU_KlOdHNsQS_sICoDQ&amp;bvm=bv.68235269,d.aWw&amp;psig=AFQjCNFQqgRp3M3OfO6lzDa_8ExyK31f4g&amp;ust=140203095526037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b="1" dirty="0">
                <a:latin typeface="Arial" panose="020B0604020202020204" pitchFamily="34" charset="0"/>
                <a:cs typeface="Arial" panose="020B0604020202020204" pitchFamily="34" charset="0"/>
              </a:rPr>
              <a:t>Nutritional therapies for IBD</a:t>
            </a:r>
          </a:p>
        </p:txBody>
      </p:sp>
      <p:sp>
        <p:nvSpPr>
          <p:cNvPr id="7" name="Subtitle 6"/>
          <p:cNvSpPr>
            <a:spLocks noGrp="1"/>
          </p:cNvSpPr>
          <p:nvPr>
            <p:ph type="subTitle" idx="1"/>
          </p:nvPr>
        </p:nvSpPr>
        <p:spPr>
          <a:xfrm>
            <a:off x="522229" y="2358664"/>
            <a:ext cx="4621271" cy="373463"/>
          </a:xfrm>
        </p:spPr>
        <p:txBody>
          <a:bodyPr>
            <a:noAutofit/>
          </a:bodyPr>
          <a:lstStyle/>
          <a:p>
            <a:r>
              <a:rPr lang="en-US" sz="1650" dirty="0"/>
              <a:t>What have we learned from clinical research?</a:t>
            </a:r>
          </a:p>
        </p:txBody>
      </p:sp>
      <p:sp>
        <p:nvSpPr>
          <p:cNvPr id="8" name="Text Placeholder 7"/>
          <p:cNvSpPr>
            <a:spLocks noGrp="1"/>
          </p:cNvSpPr>
          <p:nvPr>
            <p:ph type="body" sz="quarter" idx="13"/>
          </p:nvPr>
        </p:nvSpPr>
        <p:spPr>
          <a:xfrm>
            <a:off x="12998" y="3282152"/>
            <a:ext cx="5201656" cy="1020824"/>
          </a:xfrm>
        </p:spPr>
        <p:txBody>
          <a:bodyPr>
            <a:normAutofit/>
          </a:bodyPr>
          <a:lstStyle/>
          <a:p>
            <a:r>
              <a:rPr lang="en-US" sz="1500" dirty="0"/>
              <a:t>Lindsey Albenberg, DO</a:t>
            </a:r>
          </a:p>
          <a:p>
            <a:r>
              <a:rPr lang="en-US" sz="1500" dirty="0"/>
              <a:t>Center for Pediatric IBD, Children’s Hospital of Philadelphia</a:t>
            </a:r>
          </a:p>
          <a:p>
            <a:endParaRPr lang="en-US" sz="1500" dirty="0"/>
          </a:p>
          <a:p>
            <a:endParaRPr lang="en-US" sz="1500" dirty="0"/>
          </a:p>
          <a:p>
            <a:endParaRPr lang="en-US" sz="1500" dirty="0"/>
          </a:p>
        </p:txBody>
      </p:sp>
    </p:spTree>
    <p:extLst>
      <p:ext uri="{BB962C8B-B14F-4D97-AF65-F5344CB8AC3E}">
        <p14:creationId xmlns:p14="http://schemas.microsoft.com/office/powerpoint/2010/main" val="98584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C96A8-11FA-CB47-B44F-57D17492AB28}"/>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DBFAF25E-86CB-5344-BD46-905E078B1EDA}"/>
              </a:ext>
            </a:extLst>
          </p:cNvPr>
          <p:cNvSpPr>
            <a:spLocks noGrp="1"/>
          </p:cNvSpPr>
          <p:nvPr>
            <p:ph idx="1"/>
          </p:nvPr>
        </p:nvSpPr>
        <p:spPr>
          <a:xfrm>
            <a:off x="609600" y="1981200"/>
            <a:ext cx="8229600" cy="3394472"/>
          </a:xfrm>
        </p:spPr>
        <p:txBody>
          <a:bodyPr>
            <a:normAutofit/>
          </a:bodyPr>
          <a:lstStyle/>
          <a:p>
            <a:pPr marL="385763" indent="-385763">
              <a:spcBef>
                <a:spcPts val="2826"/>
              </a:spcBef>
              <a:buFont typeface="+mj-lt"/>
              <a:buAutoNum type="arabicParenR"/>
            </a:pPr>
            <a:r>
              <a:rPr lang="en-US" dirty="0"/>
              <a:t>Review the limitations of clinical data for dietary trials</a:t>
            </a:r>
          </a:p>
          <a:p>
            <a:pPr marL="385763" indent="-385763">
              <a:spcBef>
                <a:spcPts val="2826"/>
              </a:spcBef>
              <a:buFont typeface="+mj-lt"/>
              <a:buAutoNum type="arabicParenR"/>
            </a:pPr>
            <a:r>
              <a:rPr lang="en-US" dirty="0"/>
              <a:t>Discuss the data for exclusive enteral nutrition therapy in Crohn’s disease</a:t>
            </a:r>
          </a:p>
          <a:p>
            <a:pPr marL="385763" indent="-385763">
              <a:spcBef>
                <a:spcPts val="2826"/>
              </a:spcBef>
              <a:buFont typeface="+mj-lt"/>
              <a:buAutoNum type="arabicParenR"/>
            </a:pPr>
            <a:r>
              <a:rPr lang="en-US" dirty="0"/>
              <a:t>Discuss the data for exclusion diets in IBD</a:t>
            </a:r>
          </a:p>
        </p:txBody>
      </p:sp>
    </p:spTree>
    <p:extLst>
      <p:ext uri="{BB962C8B-B14F-4D97-AF65-F5344CB8AC3E}">
        <p14:creationId xmlns:p14="http://schemas.microsoft.com/office/powerpoint/2010/main" val="344360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p:cNvSpPr>
            <a:spLocks noGrp="1"/>
          </p:cNvSpPr>
          <p:nvPr>
            <p:ph type="title"/>
          </p:nvPr>
        </p:nvSpPr>
        <p:spPr>
          <a:xfrm>
            <a:off x="1219200" y="228600"/>
            <a:ext cx="7353300" cy="860822"/>
          </a:xfrm>
        </p:spPr>
        <p:txBody>
          <a:bodyPr>
            <a:noAutofit/>
          </a:bodyPr>
          <a:lstStyle/>
          <a:p>
            <a:pPr algn="ctr"/>
            <a:r>
              <a:rPr lang="en-US" altLang="zh-HK" sz="3200" dirty="0">
                <a:solidFill>
                  <a:schemeClr val="accent1"/>
                </a:solidFill>
                <a:latin typeface="+mn-lt"/>
              </a:rPr>
              <a:t>Global Burden of IBD: Prediction in 2020</a:t>
            </a:r>
            <a:endParaRPr lang="en-US" altLang="en-US" sz="3200" dirty="0">
              <a:solidFill>
                <a:schemeClr val="accent1"/>
              </a:solidFill>
              <a:latin typeface="+mn-lt"/>
            </a:endParaRPr>
          </a:p>
        </p:txBody>
      </p:sp>
      <p:sp>
        <p:nvSpPr>
          <p:cNvPr id="6" name="Rectangle 5"/>
          <p:cNvSpPr>
            <a:spLocks noChangeArrowheads="1"/>
          </p:cNvSpPr>
          <p:nvPr/>
        </p:nvSpPr>
        <p:spPr bwMode="auto">
          <a:xfrm>
            <a:off x="1600200" y="1075567"/>
            <a:ext cx="6457950" cy="5427320"/>
          </a:xfrm>
          <a:prstGeom prst="rect">
            <a:avLst/>
          </a:prstGeom>
          <a:noFill/>
          <a:ln w="9525">
            <a:noFill/>
            <a:miter lim="800000"/>
            <a:headEnd/>
            <a:tailEnd/>
          </a:ln>
        </p:spPr>
        <p:txBody>
          <a:bodyPr>
            <a:spAutoFit/>
          </a:bodyPr>
          <a:lstStyle/>
          <a:p>
            <a:pPr algn="ctr" eaLnBrk="0" hangingPunct="0">
              <a:lnSpc>
                <a:spcPct val="150000"/>
              </a:lnSpc>
              <a:spcBef>
                <a:spcPct val="20000"/>
              </a:spcBef>
              <a:buFont typeface="Arial" pitchFamily="34" charset="0"/>
              <a:buChar char="•"/>
            </a:pPr>
            <a:r>
              <a:rPr lang="en-US" altLang="zh-HK" sz="2400" dirty="0">
                <a:solidFill>
                  <a:srgbClr val="000000"/>
                </a:solidFill>
                <a:cs typeface="Arial" pitchFamily="34" charset="0"/>
              </a:rPr>
              <a:t> IBD is a global disease</a:t>
            </a:r>
          </a:p>
          <a:p>
            <a:pPr algn="ctr" eaLnBrk="0" hangingPunct="0">
              <a:lnSpc>
                <a:spcPct val="150000"/>
              </a:lnSpc>
              <a:spcBef>
                <a:spcPct val="30000"/>
              </a:spcBef>
              <a:buFont typeface="Arial" pitchFamily="34" charset="0"/>
              <a:buChar char="•"/>
            </a:pPr>
            <a:r>
              <a:rPr lang="en-US" altLang="en-US" sz="2400" dirty="0">
                <a:solidFill>
                  <a:srgbClr val="000000"/>
                </a:solidFill>
                <a:ea typeface="PMingLiU" pitchFamily="18" charset="-120"/>
                <a:cs typeface="Arial" pitchFamily="34" charset="0"/>
              </a:rPr>
              <a:t> ~5 million affected worldwide</a:t>
            </a:r>
          </a:p>
          <a:p>
            <a:pPr algn="ctr" eaLnBrk="0" hangingPunct="0">
              <a:lnSpc>
                <a:spcPct val="150000"/>
              </a:lnSpc>
              <a:spcBef>
                <a:spcPct val="20000"/>
              </a:spcBef>
              <a:buFont typeface="Arial" pitchFamily="34" charset="0"/>
              <a:buChar char="•"/>
            </a:pPr>
            <a:r>
              <a:rPr lang="en-US" altLang="zh-HK" sz="2400" dirty="0">
                <a:solidFill>
                  <a:srgbClr val="000000"/>
                </a:solidFill>
                <a:cs typeface="Arial" pitchFamily="34" charset="0"/>
              </a:rPr>
              <a:t> 0.5% of the population in highest prevalence regions</a:t>
            </a:r>
          </a:p>
          <a:p>
            <a:pPr algn="ctr" eaLnBrk="0" hangingPunct="0">
              <a:lnSpc>
                <a:spcPct val="150000"/>
              </a:lnSpc>
              <a:spcBef>
                <a:spcPct val="20000"/>
              </a:spcBef>
              <a:buFont typeface="Arial" pitchFamily="34" charset="0"/>
              <a:buChar char="•"/>
            </a:pPr>
            <a:r>
              <a:rPr lang="en-US" altLang="zh-HK" sz="2400" dirty="0">
                <a:solidFill>
                  <a:srgbClr val="000000"/>
                </a:solidFill>
                <a:cs typeface="Arial" pitchFamily="34" charset="0"/>
              </a:rPr>
              <a:t> Rate in the rise of incidence is steep in </a:t>
            </a:r>
          </a:p>
          <a:p>
            <a:pPr algn="ctr" eaLnBrk="0" hangingPunct="0">
              <a:lnSpc>
                <a:spcPct val="150000"/>
              </a:lnSpc>
              <a:spcBef>
                <a:spcPct val="20000"/>
              </a:spcBef>
            </a:pPr>
            <a:r>
              <a:rPr lang="en-US" altLang="zh-HK" sz="2400" b="1" i="1" dirty="0">
                <a:solidFill>
                  <a:srgbClr val="000000"/>
                </a:solidFill>
                <a:cs typeface="Arial" pitchFamily="34" charset="0"/>
              </a:rPr>
              <a:t>newly industrialized </a:t>
            </a:r>
            <a:r>
              <a:rPr lang="en-US" altLang="zh-HK" sz="2400" i="1" dirty="0">
                <a:solidFill>
                  <a:srgbClr val="000000"/>
                </a:solidFill>
                <a:cs typeface="Arial" pitchFamily="34" charset="0"/>
              </a:rPr>
              <a:t>countries and in adolescents in </a:t>
            </a:r>
            <a:r>
              <a:rPr lang="en-US" altLang="zh-HK" sz="2400" b="1" i="1" dirty="0">
                <a:solidFill>
                  <a:srgbClr val="000000"/>
                </a:solidFill>
                <a:cs typeface="Arial" pitchFamily="34" charset="0"/>
              </a:rPr>
              <a:t>industrialized </a:t>
            </a:r>
            <a:r>
              <a:rPr lang="en-US" altLang="zh-HK" sz="2400" i="1" dirty="0">
                <a:solidFill>
                  <a:srgbClr val="000000"/>
                </a:solidFill>
                <a:cs typeface="Arial" pitchFamily="34" charset="0"/>
              </a:rPr>
              <a:t>countries</a:t>
            </a:r>
            <a:endParaRPr lang="en-US" altLang="zh-HK" sz="2400" dirty="0">
              <a:solidFill>
                <a:srgbClr val="000000"/>
              </a:solidFill>
              <a:cs typeface="Arial" pitchFamily="34" charset="0"/>
            </a:endParaRPr>
          </a:p>
          <a:p>
            <a:pPr algn="ctr" eaLnBrk="0" hangingPunct="0">
              <a:lnSpc>
                <a:spcPct val="150000"/>
              </a:lnSpc>
              <a:spcBef>
                <a:spcPct val="20000"/>
              </a:spcBef>
              <a:buFont typeface="Arial" pitchFamily="34" charset="0"/>
              <a:buChar char="•"/>
            </a:pPr>
            <a:r>
              <a:rPr lang="en-US" altLang="en-US" sz="2400" dirty="0">
                <a:solidFill>
                  <a:prstClr val="black"/>
                </a:solidFill>
                <a:ea typeface="PMingLiU" pitchFamily="18" charset="-120"/>
                <a:cs typeface="Arial" pitchFamily="34" charset="0"/>
              </a:rPr>
              <a:t> Even if the prevalence plateaus at 0.1%, China may have over 1.5 million cases of IBD by 2025</a:t>
            </a:r>
            <a:endParaRPr lang="en-US" altLang="zh-HK" sz="2400" dirty="0">
              <a:solidFill>
                <a:srgbClr val="000000"/>
              </a:solidFill>
              <a:cs typeface="Arial" pitchFamily="34" charset="0"/>
            </a:endParaRPr>
          </a:p>
        </p:txBody>
      </p:sp>
      <p:sp>
        <p:nvSpPr>
          <p:cNvPr id="4" name="TextBox 26"/>
          <p:cNvSpPr txBox="1">
            <a:spLocks noChangeArrowheads="1"/>
          </p:cNvSpPr>
          <p:nvPr/>
        </p:nvSpPr>
        <p:spPr bwMode="auto">
          <a:xfrm>
            <a:off x="5607462" y="6550223"/>
            <a:ext cx="3557320" cy="307777"/>
          </a:xfrm>
          <a:prstGeom prst="rect">
            <a:avLst/>
          </a:prstGeom>
          <a:noFill/>
          <a:ln w="9525">
            <a:noFill/>
            <a:miter lim="800000"/>
            <a:headEnd/>
            <a:tailEnd/>
          </a:ln>
        </p:spPr>
        <p:txBody>
          <a:bodyPr wrap="none">
            <a:spAutoFit/>
          </a:bodyPr>
          <a:lstStyle/>
          <a:p>
            <a:r>
              <a:rPr lang="en-CA" altLang="en-US" sz="1400" i="1" dirty="0">
                <a:solidFill>
                  <a:srgbClr val="000000"/>
                </a:solidFill>
                <a:latin typeface="+mj-lt"/>
              </a:rPr>
              <a:t>Kaplan G. Nat Rev Gastroenterol Hepatol 2015</a:t>
            </a:r>
          </a:p>
        </p:txBody>
      </p:sp>
    </p:spTree>
    <p:extLst>
      <p:ext uri="{BB962C8B-B14F-4D97-AF65-F5344CB8AC3E}">
        <p14:creationId xmlns:p14="http://schemas.microsoft.com/office/powerpoint/2010/main" val="2538229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500064" y="-4336"/>
            <a:ext cx="7956550" cy="830997"/>
          </a:xfrm>
          <a:prstGeom prst="rect">
            <a:avLst/>
          </a:prstGeom>
          <a:noFill/>
          <a:ln w="28575">
            <a:noFill/>
            <a:miter lim="800000"/>
            <a:headEnd/>
            <a:tailEnd/>
          </a:ln>
          <a:effectLst/>
        </p:spPr>
        <p:txBody>
          <a:bodyPr wrap="square" anchor="ctr">
            <a:prstTxWarp prst="textNoShape">
              <a:avLst/>
            </a:prstTxWarp>
            <a:spAutoFit/>
          </a:bodyPr>
          <a:lstStyle/>
          <a:p>
            <a:pPr algn="ctr">
              <a:defRPr/>
            </a:pPr>
            <a:r>
              <a:rPr lang="en-US" sz="2400" dirty="0">
                <a:solidFill>
                  <a:prstClr val="black"/>
                </a:solidFill>
                <a:latin typeface="Arial"/>
                <a:cs typeface="Arial"/>
              </a:rPr>
              <a:t>Inflammatory Bowel Disease (IBD) Affects Approximately 1.5 Million People in the U.S. Alone</a:t>
            </a:r>
          </a:p>
        </p:txBody>
      </p:sp>
      <p:sp>
        <p:nvSpPr>
          <p:cNvPr id="53252" name="Rectangle 4"/>
          <p:cNvSpPr>
            <a:spLocks noChangeArrowheads="1"/>
          </p:cNvSpPr>
          <p:nvPr/>
        </p:nvSpPr>
        <p:spPr bwMode="auto">
          <a:xfrm>
            <a:off x="0" y="2217738"/>
            <a:ext cx="9144000" cy="0"/>
          </a:xfrm>
          <a:prstGeom prst="rect">
            <a:avLst/>
          </a:prstGeom>
          <a:noFill/>
          <a:ln w="9525">
            <a:noFill/>
            <a:miter lim="800000"/>
            <a:headEnd/>
            <a:tailEnd/>
          </a:ln>
        </p:spPr>
        <p:txBody>
          <a:bodyPr wrap="none" anchor="ctr">
            <a:prstTxWarp prst="textNoShape">
              <a:avLst/>
            </a:prstTxWarp>
            <a:spAutoFit/>
          </a:bodyPr>
          <a:lstStyle/>
          <a:p>
            <a:endParaRPr lang="en-US">
              <a:solidFill>
                <a:prstClr val="black"/>
              </a:solidFill>
            </a:endParaRPr>
          </a:p>
        </p:txBody>
      </p:sp>
      <p:pic>
        <p:nvPicPr>
          <p:cNvPr id="53253" name="Picture 5" descr="IBD"/>
          <p:cNvPicPr>
            <a:picLocks noChangeAspect="1" noChangeArrowheads="1"/>
          </p:cNvPicPr>
          <p:nvPr/>
        </p:nvPicPr>
        <p:blipFill>
          <a:blip r:embed="rId3"/>
          <a:srcRect/>
          <a:stretch>
            <a:fillRect/>
          </a:stretch>
        </p:blipFill>
        <p:spPr bwMode="auto">
          <a:xfrm>
            <a:off x="344040" y="908908"/>
            <a:ext cx="3354388" cy="3051175"/>
          </a:xfrm>
          <a:prstGeom prst="rect">
            <a:avLst/>
          </a:prstGeom>
          <a:noFill/>
          <a:ln w="9525">
            <a:noFill/>
            <a:miter lim="800000"/>
            <a:headEnd/>
            <a:tailEnd/>
          </a:ln>
        </p:spPr>
      </p:pic>
      <p:sp>
        <p:nvSpPr>
          <p:cNvPr id="8" name="TextBox 7"/>
          <p:cNvSpPr txBox="1"/>
          <p:nvPr/>
        </p:nvSpPr>
        <p:spPr>
          <a:xfrm>
            <a:off x="4582117" y="880974"/>
            <a:ext cx="4286718" cy="2862322"/>
          </a:xfrm>
          <a:prstGeom prst="rect">
            <a:avLst/>
          </a:prstGeom>
          <a:noFill/>
        </p:spPr>
        <p:txBody>
          <a:bodyPr wrap="square" rtlCol="0">
            <a:spAutoFit/>
          </a:bodyPr>
          <a:lstStyle/>
          <a:p>
            <a:pPr marL="115888" indent="-115888">
              <a:buFont typeface="Arial"/>
              <a:buChar char="•"/>
            </a:pPr>
            <a:r>
              <a:rPr lang="en-US" dirty="0">
                <a:solidFill>
                  <a:prstClr val="black"/>
                </a:solidFill>
              </a:rPr>
              <a:t>The genetic contribution to the development of Crohn’s disease is at most 30-40%</a:t>
            </a:r>
          </a:p>
          <a:p>
            <a:pPr marL="115888" indent="-115888">
              <a:buFont typeface="Arial"/>
              <a:buChar char="•"/>
            </a:pPr>
            <a:endParaRPr lang="en-US" dirty="0">
              <a:solidFill>
                <a:prstClr val="black"/>
              </a:solidFill>
            </a:endParaRPr>
          </a:p>
          <a:p>
            <a:pPr marL="115888" indent="-115888">
              <a:buFont typeface="Arial"/>
              <a:buChar char="•"/>
            </a:pPr>
            <a:r>
              <a:rPr lang="en-US" dirty="0">
                <a:solidFill>
                  <a:prstClr val="black"/>
                </a:solidFill>
              </a:rPr>
              <a:t>In total, the contribution of all 163 IBD associated genetic loci account for only 13% of Crohn’s disease variance</a:t>
            </a:r>
          </a:p>
          <a:p>
            <a:pPr marL="115888" indent="-115888">
              <a:buFont typeface="Arial"/>
              <a:buChar char="•"/>
            </a:pPr>
            <a:endParaRPr lang="en-US" dirty="0">
              <a:solidFill>
                <a:prstClr val="black"/>
              </a:solidFill>
            </a:endParaRPr>
          </a:p>
          <a:p>
            <a:pPr marL="115888" indent="-115888">
              <a:buFont typeface="Arial"/>
              <a:buChar char="•"/>
            </a:pPr>
            <a:r>
              <a:rPr lang="en-US" dirty="0">
                <a:solidFill>
                  <a:prstClr val="black"/>
                </a:solidFill>
              </a:rPr>
              <a:t>Thus environmental factors are the largest contributor to the pathogenesis of IBD</a:t>
            </a:r>
          </a:p>
        </p:txBody>
      </p:sp>
      <p:pic>
        <p:nvPicPr>
          <p:cNvPr id="29" name="Picture 28">
            <a:extLst>
              <a:ext uri="{FF2B5EF4-FFF2-40B4-BE49-F238E27FC236}">
                <a16:creationId xmlns:a16="http://schemas.microsoft.com/office/drawing/2014/main" id="{A640546E-4876-8C4A-B0B2-2EF4CA6558EE}"/>
              </a:ext>
            </a:extLst>
          </p:cNvPr>
          <p:cNvPicPr>
            <a:picLocks noChangeAspect="1"/>
          </p:cNvPicPr>
          <p:nvPr/>
        </p:nvPicPr>
        <p:blipFill>
          <a:blip r:embed="rId4"/>
          <a:stretch>
            <a:fillRect/>
          </a:stretch>
        </p:blipFill>
        <p:spPr>
          <a:xfrm>
            <a:off x="4534874" y="3812849"/>
            <a:ext cx="4381204" cy="2839853"/>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3976951"/>
            <a:ext cx="4207896" cy="2770198"/>
          </a:xfrm>
          <a:prstGeom prst="rect">
            <a:avLst/>
          </a:prstGeom>
        </p:spPr>
      </p:pic>
    </p:spTree>
    <p:extLst>
      <p:ext uri="{BB962C8B-B14F-4D97-AF65-F5344CB8AC3E}">
        <p14:creationId xmlns:p14="http://schemas.microsoft.com/office/powerpoint/2010/main" val="116170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5899-7A9A-9643-BDE9-093BFF6A921B}"/>
              </a:ext>
            </a:extLst>
          </p:cNvPr>
          <p:cNvSpPr>
            <a:spLocks noGrp="1"/>
          </p:cNvSpPr>
          <p:nvPr>
            <p:ph type="title"/>
          </p:nvPr>
        </p:nvSpPr>
        <p:spPr/>
        <p:txBody>
          <a:bodyPr/>
          <a:lstStyle/>
          <a:p>
            <a:r>
              <a:rPr lang="en-US" dirty="0"/>
              <a:t>Targets in IBD Pathogenesis</a:t>
            </a:r>
          </a:p>
        </p:txBody>
      </p:sp>
      <p:sp>
        <p:nvSpPr>
          <p:cNvPr id="4" name="TextBox 3">
            <a:extLst>
              <a:ext uri="{FF2B5EF4-FFF2-40B4-BE49-F238E27FC236}">
                <a16:creationId xmlns:a16="http://schemas.microsoft.com/office/drawing/2014/main" id="{4D654D57-D8AD-044D-B0EC-FB7E5BB6505A}"/>
              </a:ext>
            </a:extLst>
          </p:cNvPr>
          <p:cNvSpPr txBox="1"/>
          <p:nvPr/>
        </p:nvSpPr>
        <p:spPr>
          <a:xfrm>
            <a:off x="3876856" y="2157750"/>
            <a:ext cx="763094" cy="507831"/>
          </a:xfrm>
          <a:prstGeom prst="rect">
            <a:avLst/>
          </a:prstGeom>
          <a:noFill/>
          <a:ln>
            <a:solidFill>
              <a:schemeClr val="bg1"/>
            </a:solidFill>
          </a:ln>
        </p:spPr>
        <p:txBody>
          <a:bodyPr wrap="none" rtlCol="0">
            <a:spAutoFit/>
          </a:bodyPr>
          <a:lstStyle/>
          <a:p>
            <a:r>
              <a:rPr lang="en-US" sz="2700" dirty="0"/>
              <a:t>Diet</a:t>
            </a:r>
          </a:p>
        </p:txBody>
      </p:sp>
      <p:sp>
        <p:nvSpPr>
          <p:cNvPr id="5" name="TextBox 4">
            <a:extLst>
              <a:ext uri="{FF2B5EF4-FFF2-40B4-BE49-F238E27FC236}">
                <a16:creationId xmlns:a16="http://schemas.microsoft.com/office/drawing/2014/main" id="{248E430D-7C81-C847-BA4E-F5CED9FFF5D2}"/>
              </a:ext>
            </a:extLst>
          </p:cNvPr>
          <p:cNvSpPr txBox="1"/>
          <p:nvPr/>
        </p:nvSpPr>
        <p:spPr>
          <a:xfrm>
            <a:off x="5400329" y="4044673"/>
            <a:ext cx="1359668" cy="923330"/>
          </a:xfrm>
          <a:prstGeom prst="rect">
            <a:avLst/>
          </a:prstGeom>
          <a:noFill/>
          <a:ln>
            <a:solidFill>
              <a:schemeClr val="bg1"/>
            </a:solidFill>
          </a:ln>
        </p:spPr>
        <p:txBody>
          <a:bodyPr wrap="none" rtlCol="0">
            <a:spAutoFit/>
          </a:bodyPr>
          <a:lstStyle/>
          <a:p>
            <a:pPr algn="ctr"/>
            <a:r>
              <a:rPr lang="en-US" sz="2700" dirty="0"/>
              <a:t>Immune</a:t>
            </a:r>
          </a:p>
          <a:p>
            <a:pPr algn="ctr"/>
            <a:r>
              <a:rPr lang="en-US" sz="2700" dirty="0"/>
              <a:t> system</a:t>
            </a:r>
          </a:p>
        </p:txBody>
      </p:sp>
      <p:sp>
        <p:nvSpPr>
          <p:cNvPr id="6" name="TextBox 5">
            <a:extLst>
              <a:ext uri="{FF2B5EF4-FFF2-40B4-BE49-F238E27FC236}">
                <a16:creationId xmlns:a16="http://schemas.microsoft.com/office/drawing/2014/main" id="{22A4BA19-975F-C649-908E-1457AB6E088C}"/>
              </a:ext>
            </a:extLst>
          </p:cNvPr>
          <p:cNvSpPr txBox="1"/>
          <p:nvPr/>
        </p:nvSpPr>
        <p:spPr>
          <a:xfrm>
            <a:off x="1205270" y="4044673"/>
            <a:ext cx="1897507" cy="923330"/>
          </a:xfrm>
          <a:prstGeom prst="rect">
            <a:avLst/>
          </a:prstGeom>
          <a:noFill/>
          <a:ln>
            <a:solidFill>
              <a:schemeClr val="bg1"/>
            </a:solidFill>
          </a:ln>
        </p:spPr>
        <p:txBody>
          <a:bodyPr wrap="none" rtlCol="0">
            <a:spAutoFit/>
          </a:bodyPr>
          <a:lstStyle/>
          <a:p>
            <a:pPr algn="ctr"/>
            <a:r>
              <a:rPr lang="en-US" sz="2700" dirty="0"/>
              <a:t>Gut</a:t>
            </a:r>
          </a:p>
          <a:p>
            <a:pPr algn="ctr"/>
            <a:r>
              <a:rPr lang="en-US" sz="2700" dirty="0"/>
              <a:t>Microbiome</a:t>
            </a:r>
          </a:p>
        </p:txBody>
      </p:sp>
      <p:cxnSp>
        <p:nvCxnSpPr>
          <p:cNvPr id="8" name="Straight Arrow Connector 7">
            <a:extLst>
              <a:ext uri="{FF2B5EF4-FFF2-40B4-BE49-F238E27FC236}">
                <a16:creationId xmlns:a16="http://schemas.microsoft.com/office/drawing/2014/main" id="{D4A244C5-A470-654F-9CCD-CC59AE51E93C}"/>
              </a:ext>
            </a:extLst>
          </p:cNvPr>
          <p:cNvCxnSpPr>
            <a:cxnSpLocks/>
          </p:cNvCxnSpPr>
          <p:nvPr/>
        </p:nvCxnSpPr>
        <p:spPr>
          <a:xfrm flipH="1">
            <a:off x="2371241" y="2678386"/>
            <a:ext cx="1394454" cy="1247533"/>
          </a:xfrm>
          <a:prstGeom prst="straightConnector1">
            <a:avLst/>
          </a:prstGeom>
          <a:ln w="76200">
            <a:solidFill>
              <a:srgbClr val="FEB30D"/>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DBC0003-A3C3-9941-B985-235CA01F6C8F}"/>
              </a:ext>
            </a:extLst>
          </p:cNvPr>
          <p:cNvCxnSpPr>
            <a:cxnSpLocks/>
          </p:cNvCxnSpPr>
          <p:nvPr/>
        </p:nvCxnSpPr>
        <p:spPr>
          <a:xfrm>
            <a:off x="4708221" y="2690010"/>
            <a:ext cx="1116219" cy="1235909"/>
          </a:xfrm>
          <a:prstGeom prst="straightConnector1">
            <a:avLst/>
          </a:prstGeom>
          <a:ln w="76200">
            <a:solidFill>
              <a:srgbClr val="FEB30D"/>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A8BAC20-3779-C544-8075-52865A250AED}"/>
              </a:ext>
            </a:extLst>
          </p:cNvPr>
          <p:cNvCxnSpPr>
            <a:cxnSpLocks/>
          </p:cNvCxnSpPr>
          <p:nvPr/>
        </p:nvCxnSpPr>
        <p:spPr>
          <a:xfrm>
            <a:off x="3113763" y="4494797"/>
            <a:ext cx="2187439" cy="0"/>
          </a:xfrm>
          <a:prstGeom prst="straightConnector1">
            <a:avLst/>
          </a:prstGeom>
          <a:ln w="76200">
            <a:solidFill>
              <a:srgbClr val="FFC00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68CFF1E-3593-204B-8464-E67DCF61FA34}"/>
              </a:ext>
            </a:extLst>
          </p:cNvPr>
          <p:cNvSpPr txBox="1"/>
          <p:nvPr/>
        </p:nvSpPr>
        <p:spPr>
          <a:xfrm>
            <a:off x="1272118" y="5028804"/>
            <a:ext cx="1872307" cy="692497"/>
          </a:xfrm>
          <a:prstGeom prst="rect">
            <a:avLst/>
          </a:prstGeom>
          <a:noFill/>
          <a:ln>
            <a:solidFill>
              <a:schemeClr val="accent1"/>
            </a:solidFill>
          </a:ln>
        </p:spPr>
        <p:txBody>
          <a:bodyPr wrap="none" rtlCol="0">
            <a:spAutoFit/>
          </a:bodyPr>
          <a:lstStyle/>
          <a:p>
            <a:r>
              <a:rPr lang="en-US" sz="1950" dirty="0">
                <a:solidFill>
                  <a:schemeClr val="accent1"/>
                </a:solidFill>
              </a:rPr>
              <a:t>-Antibiotics</a:t>
            </a:r>
          </a:p>
          <a:p>
            <a:r>
              <a:rPr lang="en-US" sz="1950" dirty="0">
                <a:solidFill>
                  <a:schemeClr val="accent1"/>
                </a:solidFill>
              </a:rPr>
              <a:t>-Fecal transplant</a:t>
            </a:r>
          </a:p>
        </p:txBody>
      </p:sp>
      <p:sp>
        <p:nvSpPr>
          <p:cNvPr id="20" name="TextBox 19">
            <a:extLst>
              <a:ext uri="{FF2B5EF4-FFF2-40B4-BE49-F238E27FC236}">
                <a16:creationId xmlns:a16="http://schemas.microsoft.com/office/drawing/2014/main" id="{59C279FC-4FE2-FD40-87BE-6CB3579E664A}"/>
              </a:ext>
            </a:extLst>
          </p:cNvPr>
          <p:cNvSpPr txBox="1"/>
          <p:nvPr/>
        </p:nvSpPr>
        <p:spPr>
          <a:xfrm>
            <a:off x="6801007" y="4183172"/>
            <a:ext cx="2342993" cy="646331"/>
          </a:xfrm>
          <a:prstGeom prst="rect">
            <a:avLst/>
          </a:prstGeom>
          <a:noFill/>
          <a:ln>
            <a:solidFill>
              <a:schemeClr val="accent1"/>
            </a:solidFill>
          </a:ln>
        </p:spPr>
        <p:txBody>
          <a:bodyPr wrap="square" rtlCol="0">
            <a:spAutoFit/>
          </a:bodyPr>
          <a:lstStyle/>
          <a:p>
            <a:r>
              <a:rPr lang="en-US" dirty="0">
                <a:solidFill>
                  <a:schemeClr val="accent1"/>
                </a:solidFill>
              </a:rPr>
              <a:t>Immunosuppressive</a:t>
            </a:r>
          </a:p>
          <a:p>
            <a:r>
              <a:rPr lang="en-US" dirty="0">
                <a:solidFill>
                  <a:schemeClr val="accent1"/>
                </a:solidFill>
              </a:rPr>
              <a:t>medications</a:t>
            </a:r>
          </a:p>
        </p:txBody>
      </p:sp>
      <p:sp>
        <p:nvSpPr>
          <p:cNvPr id="22" name="TextBox 21">
            <a:extLst>
              <a:ext uri="{FF2B5EF4-FFF2-40B4-BE49-F238E27FC236}">
                <a16:creationId xmlns:a16="http://schemas.microsoft.com/office/drawing/2014/main" id="{4CEF3BDB-87ED-8441-A817-2949A01EBE44}"/>
              </a:ext>
            </a:extLst>
          </p:cNvPr>
          <p:cNvSpPr txBox="1"/>
          <p:nvPr/>
        </p:nvSpPr>
        <p:spPr>
          <a:xfrm>
            <a:off x="4661767" y="2134666"/>
            <a:ext cx="1064715" cy="553998"/>
          </a:xfrm>
          <a:prstGeom prst="rect">
            <a:avLst/>
          </a:prstGeom>
          <a:noFill/>
          <a:ln w="50800">
            <a:solidFill>
              <a:schemeClr val="accent1"/>
            </a:solidFill>
          </a:ln>
        </p:spPr>
        <p:txBody>
          <a:bodyPr wrap="none" rtlCol="0">
            <a:spAutoFit/>
          </a:bodyPr>
          <a:lstStyle/>
          <a:p>
            <a:r>
              <a:rPr lang="en-US" sz="3000" dirty="0">
                <a:solidFill>
                  <a:schemeClr val="accent1"/>
                </a:solidFill>
              </a:rPr>
              <a:t>  ???  </a:t>
            </a:r>
          </a:p>
        </p:txBody>
      </p:sp>
      <p:sp>
        <p:nvSpPr>
          <p:cNvPr id="3" name="TextBox 2">
            <a:extLst>
              <a:ext uri="{FF2B5EF4-FFF2-40B4-BE49-F238E27FC236}">
                <a16:creationId xmlns:a16="http://schemas.microsoft.com/office/drawing/2014/main" id="{9AEAC1E8-622D-8A4F-917B-292E83BE9255}"/>
              </a:ext>
            </a:extLst>
          </p:cNvPr>
          <p:cNvSpPr txBox="1"/>
          <p:nvPr/>
        </p:nvSpPr>
        <p:spPr>
          <a:xfrm>
            <a:off x="147711" y="1943979"/>
            <a:ext cx="2711548" cy="1477328"/>
          </a:xfrm>
          <a:prstGeom prst="rect">
            <a:avLst/>
          </a:prstGeom>
          <a:noFill/>
          <a:ln>
            <a:solidFill>
              <a:schemeClr val="bg2"/>
            </a:solidFill>
          </a:ln>
        </p:spPr>
        <p:txBody>
          <a:bodyPr wrap="square" rtlCol="0">
            <a:spAutoFit/>
          </a:bodyPr>
          <a:lstStyle/>
          <a:p>
            <a:pPr algn="ctr"/>
            <a:r>
              <a:rPr lang="en-US" sz="1500" dirty="0"/>
              <a:t>Hypothesis: diet triggered changes in the intestinal microbiome might cause a proinflammatory state preceding the development of IBD</a:t>
            </a:r>
          </a:p>
        </p:txBody>
      </p:sp>
    </p:spTree>
    <p:extLst>
      <p:ext uri="{BB962C8B-B14F-4D97-AF65-F5344CB8AC3E}">
        <p14:creationId xmlns:p14="http://schemas.microsoft.com/office/powerpoint/2010/main" val="2477251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F11E-B3EE-5D43-B76B-C188F2AC7A1C}"/>
              </a:ext>
            </a:extLst>
          </p:cNvPr>
          <p:cNvSpPr>
            <a:spLocks noGrp="1"/>
          </p:cNvSpPr>
          <p:nvPr>
            <p:ph type="title"/>
          </p:nvPr>
        </p:nvSpPr>
        <p:spPr/>
        <p:txBody>
          <a:bodyPr/>
          <a:lstStyle/>
          <a:p>
            <a:r>
              <a:rPr lang="en-US" dirty="0"/>
              <a:t>Why Focus on Diet?</a:t>
            </a:r>
          </a:p>
        </p:txBody>
      </p:sp>
      <p:pic>
        <p:nvPicPr>
          <p:cNvPr id="5" name="Content Placeholder 4">
            <a:extLst>
              <a:ext uri="{FF2B5EF4-FFF2-40B4-BE49-F238E27FC236}">
                <a16:creationId xmlns:a16="http://schemas.microsoft.com/office/drawing/2014/main" id="{13D09F95-CFB6-0748-AA84-402377ED3B67}"/>
              </a:ext>
            </a:extLst>
          </p:cNvPr>
          <p:cNvPicPr>
            <a:picLocks noGrp="1" noChangeAspect="1"/>
          </p:cNvPicPr>
          <p:nvPr>
            <p:ph idx="1"/>
          </p:nvPr>
        </p:nvPicPr>
        <p:blipFill rotWithShape="1">
          <a:blip r:embed="rId3"/>
          <a:srcRect l="8737" t="2135" r="2829" b="50342"/>
          <a:stretch/>
        </p:blipFill>
        <p:spPr>
          <a:xfrm>
            <a:off x="5462963" y="2162203"/>
            <a:ext cx="3578724" cy="3154442"/>
          </a:xfrm>
        </p:spPr>
      </p:pic>
      <p:sp>
        <p:nvSpPr>
          <p:cNvPr id="6" name="TextBox 5">
            <a:extLst>
              <a:ext uri="{FF2B5EF4-FFF2-40B4-BE49-F238E27FC236}">
                <a16:creationId xmlns:a16="http://schemas.microsoft.com/office/drawing/2014/main" id="{2938A033-E78D-C243-95AC-9CF232E08511}"/>
              </a:ext>
            </a:extLst>
          </p:cNvPr>
          <p:cNvSpPr txBox="1"/>
          <p:nvPr/>
        </p:nvSpPr>
        <p:spPr>
          <a:xfrm>
            <a:off x="457201" y="2145720"/>
            <a:ext cx="5478679" cy="3139321"/>
          </a:xfrm>
          <a:prstGeom prst="rect">
            <a:avLst/>
          </a:prstGeom>
          <a:noFill/>
        </p:spPr>
        <p:txBody>
          <a:bodyPr wrap="none" rtlCol="0">
            <a:spAutoFit/>
          </a:bodyPr>
          <a:lstStyle/>
          <a:p>
            <a:pPr marL="214313" indent="-214313">
              <a:spcAft>
                <a:spcPts val="900"/>
              </a:spcAft>
              <a:buFont typeface="Arial" panose="020B0604020202020204" pitchFamily="34" charset="0"/>
              <a:buChar char="•"/>
            </a:pPr>
            <a:r>
              <a:rPr lang="en-US" sz="2400" dirty="0"/>
              <a:t>Patient interest and belief</a:t>
            </a:r>
          </a:p>
          <a:p>
            <a:pPr marL="214313" indent="-214313">
              <a:spcAft>
                <a:spcPts val="900"/>
              </a:spcAft>
              <a:buFont typeface="Arial" panose="020B0604020202020204" pitchFamily="34" charset="0"/>
              <a:buChar char="•"/>
            </a:pPr>
            <a:r>
              <a:rPr lang="en-US" sz="2400" dirty="0"/>
              <a:t>Our medications are not good enough</a:t>
            </a:r>
          </a:p>
          <a:p>
            <a:pPr marL="214313" indent="-214313">
              <a:buFont typeface="Arial" panose="020B0604020202020204" pitchFamily="34" charset="0"/>
              <a:buChar char="•"/>
            </a:pPr>
            <a:r>
              <a:rPr lang="en-US" sz="2400" dirty="0"/>
              <a:t>Risks with immunosuppression</a:t>
            </a:r>
          </a:p>
          <a:p>
            <a:pPr marL="900113" lvl="2" indent="-214313">
              <a:buFont typeface="Arial" panose="020B0604020202020204" pitchFamily="34" charset="0"/>
              <a:buChar char="•"/>
            </a:pPr>
            <a:r>
              <a:rPr lang="en-US" sz="2400" dirty="0"/>
              <a:t>Infection</a:t>
            </a:r>
          </a:p>
          <a:p>
            <a:pPr marL="900113" lvl="2" indent="-214313">
              <a:spcAft>
                <a:spcPts val="900"/>
              </a:spcAft>
              <a:buFont typeface="Arial" panose="020B0604020202020204" pitchFamily="34" charset="0"/>
              <a:buChar char="•"/>
            </a:pPr>
            <a:r>
              <a:rPr lang="en-US" sz="2400" dirty="0"/>
              <a:t>Cancer</a:t>
            </a:r>
          </a:p>
          <a:p>
            <a:pPr marL="214313" indent="-214313">
              <a:spcAft>
                <a:spcPts val="900"/>
              </a:spcAft>
              <a:buFont typeface="Arial" panose="020B0604020202020204" pitchFamily="34" charset="0"/>
              <a:buChar char="•"/>
            </a:pPr>
            <a:r>
              <a:rPr lang="en-US" sz="2400" dirty="0"/>
              <a:t>Data supports efficacy of dietary therapy</a:t>
            </a:r>
          </a:p>
          <a:p>
            <a:pPr marL="900113" lvl="2" indent="-214313">
              <a:spcAft>
                <a:spcPts val="900"/>
              </a:spcAft>
              <a:buFont typeface="Arial" panose="020B0604020202020204" pitchFamily="34" charset="0"/>
              <a:buChar char="•"/>
            </a:pPr>
            <a:r>
              <a:rPr lang="en-US" sz="2400" dirty="0"/>
              <a:t>Primary </a:t>
            </a:r>
            <a:r>
              <a:rPr lang="en-US" sz="2400" i="1" dirty="0"/>
              <a:t>and</a:t>
            </a:r>
            <a:r>
              <a:rPr lang="en-US" sz="2400" dirty="0"/>
              <a:t> adjunctive therapy</a:t>
            </a:r>
          </a:p>
        </p:txBody>
      </p:sp>
      <p:sp>
        <p:nvSpPr>
          <p:cNvPr id="7" name="Rectangle 6">
            <a:extLst>
              <a:ext uri="{FF2B5EF4-FFF2-40B4-BE49-F238E27FC236}">
                <a16:creationId xmlns:a16="http://schemas.microsoft.com/office/drawing/2014/main" id="{C25D8C81-96CF-8845-BF23-ED7E1B042232}"/>
              </a:ext>
            </a:extLst>
          </p:cNvPr>
          <p:cNvSpPr/>
          <p:nvPr/>
        </p:nvSpPr>
        <p:spPr>
          <a:xfrm>
            <a:off x="76200" y="6433321"/>
            <a:ext cx="2073709" cy="307777"/>
          </a:xfrm>
          <a:prstGeom prst="rect">
            <a:avLst/>
          </a:prstGeom>
        </p:spPr>
        <p:txBody>
          <a:bodyPr wrap="none">
            <a:spAutoFit/>
          </a:bodyPr>
          <a:lstStyle/>
          <a:p>
            <a:r>
              <a:rPr lang="en-US" sz="1400" dirty="0"/>
              <a:t>Colombel JF.  NEJM 2010. </a:t>
            </a:r>
          </a:p>
        </p:txBody>
      </p:sp>
      <p:sp>
        <p:nvSpPr>
          <p:cNvPr id="8" name="Rectangle 7">
            <a:extLst>
              <a:ext uri="{FF2B5EF4-FFF2-40B4-BE49-F238E27FC236}">
                <a16:creationId xmlns:a16="http://schemas.microsoft.com/office/drawing/2014/main" id="{2237E567-9508-6E46-8E10-7DAEB89862A8}"/>
              </a:ext>
            </a:extLst>
          </p:cNvPr>
          <p:cNvSpPr/>
          <p:nvPr/>
        </p:nvSpPr>
        <p:spPr>
          <a:xfrm>
            <a:off x="6674454" y="5599545"/>
            <a:ext cx="1535998" cy="461665"/>
          </a:xfrm>
          <a:prstGeom prst="rect">
            <a:avLst/>
          </a:prstGeom>
          <a:ln>
            <a:solidFill>
              <a:schemeClr val="bg1"/>
            </a:solidFill>
          </a:ln>
        </p:spPr>
        <p:txBody>
          <a:bodyPr wrap="none">
            <a:spAutoFit/>
          </a:bodyPr>
          <a:lstStyle/>
          <a:p>
            <a:r>
              <a:rPr lang="en-US" sz="2400" dirty="0"/>
              <a:t>SONIC trial</a:t>
            </a:r>
          </a:p>
        </p:txBody>
      </p:sp>
      <p:sp>
        <p:nvSpPr>
          <p:cNvPr id="9" name="Right Bracket 8">
            <a:extLst>
              <a:ext uri="{FF2B5EF4-FFF2-40B4-BE49-F238E27FC236}">
                <a16:creationId xmlns:a16="http://schemas.microsoft.com/office/drawing/2014/main" id="{C1EFBE50-EC9A-5340-BC87-4D6194640EF8}"/>
              </a:ext>
            </a:extLst>
          </p:cNvPr>
          <p:cNvSpPr/>
          <p:nvPr/>
        </p:nvSpPr>
        <p:spPr>
          <a:xfrm>
            <a:off x="8712518" y="2540387"/>
            <a:ext cx="242539" cy="862896"/>
          </a:xfrm>
          <a:prstGeom prst="rightBracket">
            <a:avLst/>
          </a:prstGeom>
          <a:ln w="1016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spTree>
    <p:extLst>
      <p:ext uri="{BB962C8B-B14F-4D97-AF65-F5344CB8AC3E}">
        <p14:creationId xmlns:p14="http://schemas.microsoft.com/office/powerpoint/2010/main" val="2738747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F11E-B3EE-5D43-B76B-C188F2AC7A1C}"/>
              </a:ext>
            </a:extLst>
          </p:cNvPr>
          <p:cNvSpPr>
            <a:spLocks noGrp="1"/>
          </p:cNvSpPr>
          <p:nvPr>
            <p:ph type="title"/>
          </p:nvPr>
        </p:nvSpPr>
        <p:spPr/>
        <p:txBody>
          <a:bodyPr/>
          <a:lstStyle/>
          <a:p>
            <a:r>
              <a:rPr lang="en-US" dirty="0"/>
              <a:t>Challenges of dietary trials</a:t>
            </a:r>
          </a:p>
        </p:txBody>
      </p:sp>
      <p:sp>
        <p:nvSpPr>
          <p:cNvPr id="3" name="Content Placeholder 2">
            <a:extLst>
              <a:ext uri="{FF2B5EF4-FFF2-40B4-BE49-F238E27FC236}">
                <a16:creationId xmlns:a16="http://schemas.microsoft.com/office/drawing/2014/main" id="{09730F6C-31B9-4447-B099-8F057F0BB8B0}"/>
              </a:ext>
            </a:extLst>
          </p:cNvPr>
          <p:cNvSpPr>
            <a:spLocks noGrp="1"/>
          </p:cNvSpPr>
          <p:nvPr>
            <p:ph idx="1"/>
          </p:nvPr>
        </p:nvSpPr>
        <p:spPr>
          <a:xfrm>
            <a:off x="457200" y="1920479"/>
            <a:ext cx="8229600" cy="3763089"/>
          </a:xfrm>
        </p:spPr>
        <p:txBody>
          <a:bodyPr>
            <a:normAutofit fontScale="85000" lnSpcReduction="20000"/>
          </a:bodyPr>
          <a:lstStyle/>
          <a:p>
            <a:pPr>
              <a:spcBef>
                <a:spcPts val="990"/>
              </a:spcBef>
            </a:pPr>
            <a:r>
              <a:rPr lang="en-US" dirty="0"/>
              <a:t>Lifestyle change</a:t>
            </a:r>
          </a:p>
          <a:p>
            <a:pPr lvl="1">
              <a:spcBef>
                <a:spcPts val="990"/>
              </a:spcBef>
            </a:pPr>
            <a:r>
              <a:rPr lang="en-US" dirty="0"/>
              <a:t>Difficulty with adherence</a:t>
            </a:r>
          </a:p>
          <a:p>
            <a:pPr>
              <a:spcBef>
                <a:spcPts val="990"/>
              </a:spcBef>
            </a:pPr>
            <a:r>
              <a:rPr lang="en-US" dirty="0"/>
              <a:t>Broad variability in food</a:t>
            </a:r>
          </a:p>
          <a:p>
            <a:pPr>
              <a:spcBef>
                <a:spcPts val="990"/>
              </a:spcBef>
            </a:pPr>
            <a:r>
              <a:rPr lang="en-US" dirty="0"/>
              <a:t>Interactions </a:t>
            </a:r>
          </a:p>
          <a:p>
            <a:pPr>
              <a:spcBef>
                <a:spcPts val="990"/>
              </a:spcBef>
            </a:pPr>
            <a:r>
              <a:rPr lang="en-US" dirty="0"/>
              <a:t>Substitution effect</a:t>
            </a:r>
          </a:p>
          <a:p>
            <a:pPr>
              <a:spcBef>
                <a:spcPts val="990"/>
              </a:spcBef>
            </a:pPr>
            <a:r>
              <a:rPr lang="en-US" dirty="0"/>
              <a:t>Blinding</a:t>
            </a:r>
          </a:p>
          <a:p>
            <a:pPr marL="0" indent="0">
              <a:spcBef>
                <a:spcPts val="990"/>
              </a:spcBef>
              <a:buNone/>
              <a:defRPr/>
            </a:pPr>
            <a:endParaRPr lang="en-US" dirty="0"/>
          </a:p>
          <a:p>
            <a:pPr marL="0" indent="0">
              <a:spcBef>
                <a:spcPts val="990"/>
              </a:spcBef>
              <a:buNone/>
              <a:defRPr/>
            </a:pPr>
            <a:r>
              <a:rPr lang="en-US" sz="1800" dirty="0"/>
              <a:t>																</a:t>
            </a:r>
            <a:endParaRPr lang="en-US" sz="1800" i="1" dirty="0"/>
          </a:p>
        </p:txBody>
      </p:sp>
      <p:sp>
        <p:nvSpPr>
          <p:cNvPr id="6" name="Rectangle 5">
            <a:extLst>
              <a:ext uri="{FF2B5EF4-FFF2-40B4-BE49-F238E27FC236}">
                <a16:creationId xmlns:a16="http://schemas.microsoft.com/office/drawing/2014/main" id="{00491CAF-725D-224C-A9B4-04C608EABE85}"/>
              </a:ext>
            </a:extLst>
          </p:cNvPr>
          <p:cNvSpPr/>
          <p:nvPr/>
        </p:nvSpPr>
        <p:spPr>
          <a:xfrm>
            <a:off x="76200" y="6186409"/>
            <a:ext cx="4063998" cy="507831"/>
          </a:xfrm>
          <a:prstGeom prst="rect">
            <a:avLst/>
          </a:prstGeom>
        </p:spPr>
        <p:txBody>
          <a:bodyPr wrap="none">
            <a:spAutoFit/>
          </a:bodyPr>
          <a:lstStyle/>
          <a:p>
            <a:r>
              <a:rPr lang="en-US" sz="1350" dirty="0"/>
              <a:t>Lewis, JD.  Inflamm Bowel Dis 2017. </a:t>
            </a:r>
          </a:p>
          <a:p>
            <a:r>
              <a:rPr lang="en-US" sz="1350" dirty="0"/>
              <a:t>Willett, W.  Nutr Epidemiology. Oxford Univ Press 1998.</a:t>
            </a:r>
          </a:p>
        </p:txBody>
      </p:sp>
      <p:pic>
        <p:nvPicPr>
          <p:cNvPr id="8" name="Picture 7">
            <a:extLst>
              <a:ext uri="{FF2B5EF4-FFF2-40B4-BE49-F238E27FC236}">
                <a16:creationId xmlns:a16="http://schemas.microsoft.com/office/drawing/2014/main" id="{0931E04B-B633-B343-86E7-817F83B43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906624"/>
            <a:ext cx="4391025" cy="2276475"/>
          </a:xfrm>
          <a:prstGeom prst="rect">
            <a:avLst/>
          </a:prstGeom>
        </p:spPr>
      </p:pic>
    </p:spTree>
    <p:extLst>
      <p:ext uri="{BB962C8B-B14F-4D97-AF65-F5344CB8AC3E}">
        <p14:creationId xmlns:p14="http://schemas.microsoft.com/office/powerpoint/2010/main" val="202722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normAutofit fontScale="90000"/>
          </a:bodyPr>
          <a:lstStyle/>
          <a:p>
            <a:pPr eaLnBrk="1" hangingPunct="1"/>
            <a:r>
              <a:rPr lang="en-US" dirty="0">
                <a:latin typeface="Calibri" charset="0"/>
              </a:rPr>
              <a:t>Dietary Approaches for Treating IBD</a:t>
            </a:r>
          </a:p>
        </p:txBody>
      </p:sp>
      <p:sp>
        <p:nvSpPr>
          <p:cNvPr id="3" name="Content Placeholder 2"/>
          <p:cNvSpPr>
            <a:spLocks noGrp="1"/>
          </p:cNvSpPr>
          <p:nvPr>
            <p:ph idx="1"/>
          </p:nvPr>
        </p:nvSpPr>
        <p:spPr>
          <a:xfrm>
            <a:off x="1485900" y="1982391"/>
            <a:ext cx="6172200" cy="3394472"/>
          </a:xfrm>
        </p:spPr>
        <p:txBody>
          <a:bodyPr rtlCol="0">
            <a:normAutofit/>
          </a:bodyPr>
          <a:lstStyle/>
          <a:p>
            <a:pPr marL="342900" lvl="1" indent="0">
              <a:spcBef>
                <a:spcPts val="1026"/>
              </a:spcBef>
              <a:buNone/>
              <a:defRPr/>
            </a:pPr>
            <a:endParaRPr lang="en-US" dirty="0">
              <a:solidFill>
                <a:srgbClr val="FFFFFF"/>
              </a:solidFill>
              <a:ea typeface="+mn-ea"/>
              <a:cs typeface="+mn-cs"/>
            </a:endParaRPr>
          </a:p>
          <a:p>
            <a:pPr lvl="1">
              <a:spcBef>
                <a:spcPts val="1026"/>
              </a:spcBef>
              <a:buFont typeface="Arial"/>
              <a:buChar char="•"/>
              <a:defRPr/>
            </a:pPr>
            <a:endParaRPr lang="en-US" dirty="0">
              <a:solidFill>
                <a:srgbClr val="FFFFFF"/>
              </a:solidFill>
            </a:endParaRPr>
          </a:p>
          <a:p>
            <a:pPr lvl="1">
              <a:spcBef>
                <a:spcPts val="1026"/>
              </a:spcBef>
              <a:buFont typeface="Arial"/>
              <a:buChar char="•"/>
              <a:defRPr/>
            </a:pPr>
            <a:endParaRPr lang="en-US" dirty="0">
              <a:solidFill>
                <a:srgbClr val="FFFFFF"/>
              </a:solidFill>
              <a:ea typeface="+mn-ea"/>
              <a:cs typeface="+mn-cs"/>
            </a:endParaRPr>
          </a:p>
          <a:p>
            <a:pPr lvl="1">
              <a:spcBef>
                <a:spcPts val="1026"/>
              </a:spcBef>
              <a:buFont typeface="Arial"/>
              <a:buChar char="•"/>
              <a:defRPr/>
            </a:pPr>
            <a:endParaRPr lang="en-US" dirty="0">
              <a:solidFill>
                <a:srgbClr val="FFFFFF"/>
              </a:solidFill>
            </a:endParaRPr>
          </a:p>
          <a:p>
            <a:pPr lvl="1">
              <a:spcBef>
                <a:spcPts val="1026"/>
              </a:spcBef>
              <a:buFont typeface="Arial"/>
              <a:buChar char="•"/>
              <a:defRPr/>
            </a:pPr>
            <a:endParaRPr lang="en-US" dirty="0">
              <a:solidFill>
                <a:srgbClr val="FFFFFF"/>
              </a:solidFill>
              <a:ea typeface="+mn-ea"/>
              <a:cs typeface="+mn-cs"/>
            </a:endParaRPr>
          </a:p>
          <a:p>
            <a:pPr lvl="1">
              <a:spcBef>
                <a:spcPts val="1026"/>
              </a:spcBef>
              <a:buFont typeface="Arial"/>
              <a:buChar char="•"/>
              <a:defRPr/>
            </a:pPr>
            <a:endParaRPr lang="en-US" dirty="0">
              <a:solidFill>
                <a:srgbClr val="FFFFFF"/>
              </a:solidFill>
              <a:ea typeface="+mn-ea"/>
              <a:cs typeface="+mn-cs"/>
            </a:endParaRPr>
          </a:p>
        </p:txBody>
      </p:sp>
      <p:pic>
        <p:nvPicPr>
          <p:cNvPr id="2" name="Picture 1" descr="Screen Shot 2018-03-23 at 11.21.30 PM.png"/>
          <p:cNvPicPr>
            <a:picLocks noChangeAspect="1"/>
          </p:cNvPicPr>
          <p:nvPr/>
        </p:nvPicPr>
        <p:blipFill rotWithShape="1">
          <a:blip r:embed="rId3">
            <a:extLst>
              <a:ext uri="{28A0092B-C50C-407E-A947-70E740481C1C}">
                <a14:useLocalDpi xmlns:a14="http://schemas.microsoft.com/office/drawing/2010/main" val="0"/>
              </a:ext>
            </a:extLst>
          </a:blip>
          <a:srcRect l="26796" t="24773"/>
          <a:stretch/>
        </p:blipFill>
        <p:spPr>
          <a:xfrm>
            <a:off x="5912098" y="3560522"/>
            <a:ext cx="2185475" cy="1497253"/>
          </a:xfrm>
          <a:prstGeom prst="rect">
            <a:avLst/>
          </a:prstGeom>
        </p:spPr>
      </p:pic>
      <p:pic>
        <p:nvPicPr>
          <p:cNvPr id="4" name="Picture 3" descr="Screen Shot 2018-03-23 at 11.22.33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6518" y="1982391"/>
            <a:ext cx="780362" cy="963840"/>
          </a:xfrm>
          <a:prstGeom prst="rect">
            <a:avLst/>
          </a:prstGeom>
        </p:spPr>
      </p:pic>
      <p:sp>
        <p:nvSpPr>
          <p:cNvPr id="8" name="Content Placeholder 2"/>
          <p:cNvSpPr txBox="1">
            <a:spLocks/>
          </p:cNvSpPr>
          <p:nvPr/>
        </p:nvSpPr>
        <p:spPr>
          <a:xfrm>
            <a:off x="904640" y="1982391"/>
            <a:ext cx="6172200" cy="3394472"/>
          </a:xfrm>
          <a:prstGeom prst="rect">
            <a:avLst/>
          </a:prstGeom>
        </p:spPr>
        <p:txBody>
          <a:bodyPr vert="horz" lIns="68580" tIns="34290" rIns="68580" bIns="3429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300"/>
              </a:spcBef>
              <a:defRPr/>
            </a:pPr>
            <a:r>
              <a:rPr lang="en-US" sz="2400" dirty="0"/>
              <a:t>Exclusive Enteral Nutrition (EEN)</a:t>
            </a:r>
          </a:p>
          <a:p>
            <a:pPr>
              <a:spcBef>
                <a:spcPts val="300"/>
              </a:spcBef>
              <a:defRPr/>
            </a:pPr>
            <a:endParaRPr lang="en-US" sz="1350" dirty="0"/>
          </a:p>
          <a:p>
            <a:pPr>
              <a:spcBef>
                <a:spcPts val="300"/>
              </a:spcBef>
              <a:defRPr/>
            </a:pPr>
            <a:r>
              <a:rPr lang="en-US" sz="2400" dirty="0"/>
              <a:t>Exclusion diets: </a:t>
            </a:r>
          </a:p>
          <a:p>
            <a:pPr lvl="1">
              <a:spcBef>
                <a:spcPts val="300"/>
              </a:spcBef>
            </a:pPr>
            <a:r>
              <a:rPr lang="en-US" sz="2400" dirty="0"/>
              <a:t>Specific carbohydrate diet (SCD)</a:t>
            </a:r>
          </a:p>
          <a:p>
            <a:pPr lvl="1">
              <a:spcBef>
                <a:spcPts val="300"/>
              </a:spcBef>
            </a:pPr>
            <a:r>
              <a:rPr lang="en-US" sz="2400" dirty="0"/>
              <a:t>Crohn’s disease exclusion diet</a:t>
            </a:r>
          </a:p>
          <a:p>
            <a:pPr lvl="1">
              <a:spcBef>
                <a:spcPts val="300"/>
              </a:spcBef>
            </a:pPr>
            <a:r>
              <a:rPr lang="en-US" sz="2400" dirty="0"/>
              <a:t>Semi-vegetarian diet</a:t>
            </a:r>
          </a:p>
          <a:p>
            <a:pPr lvl="1">
              <a:spcBef>
                <a:spcPts val="300"/>
              </a:spcBef>
            </a:pPr>
            <a:r>
              <a:rPr lang="en-US" sz="2400" dirty="0"/>
              <a:t>CD-TREAT</a:t>
            </a:r>
          </a:p>
          <a:p>
            <a:pPr lvl="1">
              <a:spcBef>
                <a:spcPts val="300"/>
              </a:spcBef>
            </a:pPr>
            <a:r>
              <a:rPr lang="en-US" sz="2400" dirty="0"/>
              <a:t>“Anti-inflammatory” diet</a:t>
            </a:r>
          </a:p>
          <a:p>
            <a:pPr marL="342900" lvl="1" indent="0">
              <a:spcBef>
                <a:spcPts val="1026"/>
              </a:spcBef>
              <a:buNone/>
              <a:defRPr/>
            </a:pPr>
            <a:endParaRPr lang="en-US" sz="1950" dirty="0"/>
          </a:p>
        </p:txBody>
      </p:sp>
      <p:sp>
        <p:nvSpPr>
          <p:cNvPr id="5" name="Left Bracket 4"/>
          <p:cNvSpPr/>
          <p:nvPr/>
        </p:nvSpPr>
        <p:spPr>
          <a:xfrm>
            <a:off x="1047033" y="3070105"/>
            <a:ext cx="213125" cy="1987670"/>
          </a:xfrm>
          <a:prstGeom prst="leftBracket">
            <a:avLst/>
          </a:prstGeom>
          <a:ln w="25400">
            <a:solidFill>
              <a:srgbClr val="FF66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spTree>
    <p:extLst>
      <p:ext uri="{BB962C8B-B14F-4D97-AF65-F5344CB8AC3E}">
        <p14:creationId xmlns:p14="http://schemas.microsoft.com/office/powerpoint/2010/main" val="267257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0" y="0"/>
            <a:ext cx="9144000" cy="1143000"/>
          </a:xfrm>
        </p:spPr>
        <p:txBody>
          <a:bodyPr>
            <a:normAutofit fontScale="90000"/>
          </a:bodyPr>
          <a:lstStyle/>
          <a:p>
            <a:r>
              <a:rPr lang="en-US" dirty="0">
                <a:ea typeface="ＭＳ Ｐゴシック" pitchFamily="-84" charset="-128"/>
              </a:rPr>
              <a:t>Defined Formula Diets for CD: Background</a:t>
            </a:r>
          </a:p>
        </p:txBody>
      </p:sp>
      <p:sp>
        <p:nvSpPr>
          <p:cNvPr id="27650" name="Content Placeholder 2"/>
          <p:cNvSpPr>
            <a:spLocks noGrp="1"/>
          </p:cNvSpPr>
          <p:nvPr>
            <p:ph idx="1"/>
          </p:nvPr>
        </p:nvSpPr>
        <p:spPr>
          <a:xfrm>
            <a:off x="457200" y="1524000"/>
            <a:ext cx="8229600" cy="4525963"/>
          </a:xfrm>
        </p:spPr>
        <p:txBody>
          <a:bodyPr>
            <a:normAutofit/>
          </a:bodyPr>
          <a:lstStyle/>
          <a:p>
            <a:r>
              <a:rPr lang="en-US" sz="3000" dirty="0">
                <a:ea typeface="ＭＳ Ｐゴシック" pitchFamily="-84" charset="-128"/>
              </a:rPr>
              <a:t>Enteral nutrition (EN) is a term used to describe the use of a liquid nutrition formula administered orally or through nasogastric tube for the treatment of CD</a:t>
            </a:r>
          </a:p>
          <a:p>
            <a:pPr lvl="1"/>
            <a:r>
              <a:rPr lang="en-US" sz="2600" b="1" dirty="0">
                <a:ea typeface="ＭＳ Ｐゴシック" pitchFamily="-84" charset="-128"/>
              </a:rPr>
              <a:t>Replacing </a:t>
            </a:r>
            <a:r>
              <a:rPr lang="en-US" sz="2600" b="1" u="sng" dirty="0">
                <a:ea typeface="ＭＳ Ｐゴシック" pitchFamily="-84" charset="-128"/>
              </a:rPr>
              <a:t>all</a:t>
            </a:r>
            <a:r>
              <a:rPr lang="en-US" sz="2600" b="1" dirty="0">
                <a:ea typeface="ＭＳ Ｐゴシック" pitchFamily="-84" charset="-128"/>
              </a:rPr>
              <a:t> or </a:t>
            </a:r>
            <a:r>
              <a:rPr lang="en-US" sz="2600" b="1" u="sng" dirty="0">
                <a:ea typeface="ＭＳ Ｐゴシック" pitchFamily="-84" charset="-128"/>
              </a:rPr>
              <a:t>the majority </a:t>
            </a:r>
            <a:r>
              <a:rPr lang="en-US" sz="2600" b="1" dirty="0">
                <a:ea typeface="ＭＳ Ｐゴシック" pitchFamily="-84" charset="-128"/>
              </a:rPr>
              <a:t>of daily calories with formula and excluding or limiting food</a:t>
            </a:r>
            <a:endParaRPr lang="en-US" sz="2600" dirty="0">
              <a:ea typeface="ＭＳ Ｐゴシック" pitchFamily="-84" charset="-128"/>
            </a:endParaRPr>
          </a:p>
          <a:p>
            <a:r>
              <a:rPr lang="en-US" sz="3000" dirty="0">
                <a:ea typeface="ＭＳ Ｐゴシック" pitchFamily="-84" charset="-128"/>
              </a:rPr>
              <a:t>Dates back to the 1970’s when the use of TPN and elemental formula diets were reported as potential treatments for CD</a:t>
            </a:r>
          </a:p>
        </p:txBody>
      </p:sp>
    </p:spTree>
    <p:extLst>
      <p:ext uri="{BB962C8B-B14F-4D97-AF65-F5344CB8AC3E}">
        <p14:creationId xmlns:p14="http://schemas.microsoft.com/office/powerpoint/2010/main" val="2412207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In whom?</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Age</a:t>
            </a:r>
          </a:p>
        </p:txBody>
      </p:sp>
    </p:spTree>
    <p:extLst>
      <p:ext uri="{BB962C8B-B14F-4D97-AF65-F5344CB8AC3E}">
        <p14:creationId xmlns:p14="http://schemas.microsoft.com/office/powerpoint/2010/main" val="92495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87D17A-6C60-2846-BCAC-6DC1740897E6}"/>
              </a:ext>
            </a:extLst>
          </p:cNvPr>
          <p:cNvSpPr>
            <a:spLocks noGrp="1"/>
          </p:cNvSpPr>
          <p:nvPr>
            <p:ph idx="1"/>
          </p:nvPr>
        </p:nvSpPr>
        <p:spPr/>
        <p:txBody>
          <a:bodyPr/>
          <a:lstStyle/>
          <a:p>
            <a:r>
              <a:rPr lang="en-US" dirty="0"/>
              <a:t>Ruemmele et al. Consensus guidelines of ECCO/ESPGHAN on the medical management of pediatric Crohn’s disease. JCC. 2014.</a:t>
            </a:r>
          </a:p>
          <a:p>
            <a:pPr lvl="1"/>
            <a:r>
              <a:rPr lang="en-US" dirty="0"/>
              <a:t>96% agreement among experts that exclusive enteral nutrition is recommended as first line therapy to induce remission in children with active luminal CD (including with colonic involvement)</a:t>
            </a:r>
          </a:p>
          <a:p>
            <a:pPr lvl="1"/>
            <a:r>
              <a:rPr lang="en-US" dirty="0"/>
              <a:t>Overall combined remission rate for EEN in pediatric CD of </a:t>
            </a:r>
            <a:r>
              <a:rPr lang="en-US" b="1" dirty="0"/>
              <a:t>73%</a:t>
            </a:r>
          </a:p>
        </p:txBody>
      </p:sp>
      <p:sp>
        <p:nvSpPr>
          <p:cNvPr id="4" name="Title 1">
            <a:extLst>
              <a:ext uri="{FF2B5EF4-FFF2-40B4-BE49-F238E27FC236}">
                <a16:creationId xmlns:a16="http://schemas.microsoft.com/office/drawing/2014/main" id="{938BE741-C3A7-F747-A8EB-D3CF55B2EB81}"/>
              </a:ext>
            </a:extLst>
          </p:cNvPr>
          <p:cNvSpPr>
            <a:spLocks noGrp="1"/>
          </p:cNvSpPr>
          <p:nvPr>
            <p:ph type="title"/>
          </p:nvPr>
        </p:nvSpPr>
        <p:spPr>
          <a:xfrm>
            <a:off x="36786" y="0"/>
            <a:ext cx="9144000" cy="1143000"/>
          </a:xfrm>
        </p:spPr>
        <p:txBody>
          <a:bodyPr>
            <a:normAutofit/>
          </a:bodyPr>
          <a:lstStyle/>
          <a:p>
            <a:r>
              <a:rPr lang="en-US" dirty="0">
                <a:ea typeface="ＭＳ Ｐゴシック" pitchFamily="-84" charset="-128"/>
              </a:rPr>
              <a:t>Defined Formula Diets for CD: Children</a:t>
            </a:r>
          </a:p>
        </p:txBody>
      </p:sp>
    </p:spTree>
    <p:extLst>
      <p:ext uri="{BB962C8B-B14F-4D97-AF65-F5344CB8AC3E}">
        <p14:creationId xmlns:p14="http://schemas.microsoft.com/office/powerpoint/2010/main" val="3529176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1A5640-5DCE-3241-BC0C-16FBEE410687}"/>
              </a:ext>
            </a:extLst>
          </p:cNvPr>
          <p:cNvSpPr>
            <a:spLocks noGrp="1"/>
          </p:cNvSpPr>
          <p:nvPr>
            <p:ph type="title"/>
          </p:nvPr>
        </p:nvSpPr>
        <p:spPr>
          <a:xfrm>
            <a:off x="23648" y="36786"/>
            <a:ext cx="9144000" cy="1143000"/>
          </a:xfrm>
        </p:spPr>
        <p:txBody>
          <a:bodyPr>
            <a:normAutofit/>
          </a:bodyPr>
          <a:lstStyle/>
          <a:p>
            <a:r>
              <a:rPr lang="en-US" dirty="0">
                <a:ea typeface="ＭＳ Ｐゴシック" pitchFamily="-84" charset="-128"/>
              </a:rPr>
              <a:t>Defined Formula Diets for CD: Children</a:t>
            </a:r>
          </a:p>
        </p:txBody>
      </p:sp>
      <p:pic>
        <p:nvPicPr>
          <p:cNvPr id="9" name="Picture 8">
            <a:extLst>
              <a:ext uri="{FF2B5EF4-FFF2-40B4-BE49-F238E27FC236}">
                <a16:creationId xmlns:a16="http://schemas.microsoft.com/office/drawing/2014/main" id="{9A49DE0F-914B-234A-A0A4-1F808EA40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990600"/>
            <a:ext cx="7772400" cy="2338598"/>
          </a:xfrm>
          <a:prstGeom prst="rect">
            <a:avLst/>
          </a:prstGeom>
        </p:spPr>
      </p:pic>
      <p:pic>
        <p:nvPicPr>
          <p:cNvPr id="11" name="Picture 10">
            <a:extLst>
              <a:ext uri="{FF2B5EF4-FFF2-40B4-BE49-F238E27FC236}">
                <a16:creationId xmlns:a16="http://schemas.microsoft.com/office/drawing/2014/main" id="{2EEF2730-E5C5-394D-AA55-43E18E7FC4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48" y="3297667"/>
            <a:ext cx="9144000" cy="3119160"/>
          </a:xfrm>
          <a:prstGeom prst="rect">
            <a:avLst/>
          </a:prstGeom>
        </p:spPr>
      </p:pic>
    </p:spTree>
    <p:extLst>
      <p:ext uri="{BB962C8B-B14F-4D97-AF65-F5344CB8AC3E}">
        <p14:creationId xmlns:p14="http://schemas.microsoft.com/office/powerpoint/2010/main" val="374076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1A5640-5DCE-3241-BC0C-16FBEE410687}"/>
              </a:ext>
            </a:extLst>
          </p:cNvPr>
          <p:cNvSpPr>
            <a:spLocks noGrp="1"/>
          </p:cNvSpPr>
          <p:nvPr>
            <p:ph type="title"/>
          </p:nvPr>
        </p:nvSpPr>
        <p:spPr>
          <a:xfrm>
            <a:off x="0" y="12831"/>
            <a:ext cx="9144000" cy="1143000"/>
          </a:xfrm>
        </p:spPr>
        <p:txBody>
          <a:bodyPr>
            <a:normAutofit/>
          </a:bodyPr>
          <a:lstStyle/>
          <a:p>
            <a:r>
              <a:rPr lang="en-US" dirty="0">
                <a:ea typeface="ＭＳ Ｐゴシック" pitchFamily="-84" charset="-128"/>
              </a:rPr>
              <a:t>Defined Formula Diets for CD: Children</a:t>
            </a:r>
          </a:p>
        </p:txBody>
      </p:sp>
      <p:graphicFrame>
        <p:nvGraphicFramePr>
          <p:cNvPr id="5" name="Content Placeholder 4">
            <a:extLst>
              <a:ext uri="{FF2B5EF4-FFF2-40B4-BE49-F238E27FC236}">
                <a16:creationId xmlns:a16="http://schemas.microsoft.com/office/drawing/2014/main" id="{D27DFCA4-D6E7-5547-BAAB-DF19F4108188}"/>
              </a:ext>
            </a:extLst>
          </p:cNvPr>
          <p:cNvGraphicFramePr>
            <a:graphicFrameLocks/>
          </p:cNvGraphicFramePr>
          <p:nvPr>
            <p:extLst>
              <p:ext uri="{D42A27DB-BD31-4B8C-83A1-F6EECF244321}">
                <p14:modId xmlns:p14="http://schemas.microsoft.com/office/powerpoint/2010/main" val="3649672566"/>
              </p:ext>
            </p:extLst>
          </p:nvPr>
        </p:nvGraphicFramePr>
        <p:xfrm>
          <a:off x="304800" y="1322360"/>
          <a:ext cx="8229600" cy="478917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
            <a:extLst>
              <a:ext uri="{FF2B5EF4-FFF2-40B4-BE49-F238E27FC236}">
                <a16:creationId xmlns:a16="http://schemas.microsoft.com/office/drawing/2014/main" id="{F5CA0146-8D07-CC40-8777-D080341CA1C4}"/>
              </a:ext>
            </a:extLst>
          </p:cNvPr>
          <p:cNvSpPr txBox="1"/>
          <p:nvPr/>
        </p:nvSpPr>
        <p:spPr>
          <a:xfrm rot="10800000" flipV="1">
            <a:off x="457200" y="6147752"/>
            <a:ext cx="4663440" cy="4356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pPr>
            <a:r>
              <a:rPr lang="en-US" sz="2000" dirty="0"/>
              <a:t>* P&lt;0.05 for Pre vs. Post</a:t>
            </a:r>
          </a:p>
        </p:txBody>
      </p:sp>
      <p:sp>
        <p:nvSpPr>
          <p:cNvPr id="8" name="TextBox 7">
            <a:extLst>
              <a:ext uri="{FF2B5EF4-FFF2-40B4-BE49-F238E27FC236}">
                <a16:creationId xmlns:a16="http://schemas.microsoft.com/office/drawing/2014/main" id="{3511AC49-8E4A-0143-8A01-BCCAD0D8C018}"/>
              </a:ext>
            </a:extLst>
          </p:cNvPr>
          <p:cNvSpPr txBox="1"/>
          <p:nvPr/>
        </p:nvSpPr>
        <p:spPr>
          <a:xfrm>
            <a:off x="4103370" y="6480810"/>
            <a:ext cx="4572000" cy="369332"/>
          </a:xfrm>
          <a:prstGeom prst="rect">
            <a:avLst/>
          </a:prstGeom>
          <a:noFill/>
        </p:spPr>
        <p:txBody>
          <a:bodyPr wrap="square" rtlCol="0">
            <a:spAutoFit/>
          </a:bodyPr>
          <a:lstStyle/>
          <a:p>
            <a:pPr algn="r" fontAlgn="auto">
              <a:spcBef>
                <a:spcPts val="0"/>
              </a:spcBef>
              <a:spcAft>
                <a:spcPts val="0"/>
              </a:spcAft>
            </a:pPr>
            <a:r>
              <a:rPr lang="en-US" dirty="0">
                <a:latin typeface="Calibri"/>
                <a:ea typeface="+mn-ea"/>
              </a:rPr>
              <a:t>Borrelli O. CGH 2006;4:744-53</a:t>
            </a:r>
          </a:p>
        </p:txBody>
      </p:sp>
    </p:spTree>
    <p:extLst>
      <p:ext uri="{BB962C8B-B14F-4D97-AF65-F5344CB8AC3E}">
        <p14:creationId xmlns:p14="http://schemas.microsoft.com/office/powerpoint/2010/main" val="2137885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9E224F-B239-054D-8575-2D342C76522F}"/>
              </a:ext>
            </a:extLst>
          </p:cNvPr>
          <p:cNvSpPr>
            <a:spLocks noGrp="1"/>
          </p:cNvSpPr>
          <p:nvPr>
            <p:ph idx="1"/>
          </p:nvPr>
        </p:nvSpPr>
        <p:spPr>
          <a:xfrm>
            <a:off x="457200" y="1335444"/>
            <a:ext cx="8229600" cy="4525963"/>
          </a:xfrm>
        </p:spPr>
        <p:txBody>
          <a:bodyPr>
            <a:normAutofit fontScale="92500" lnSpcReduction="20000"/>
          </a:bodyPr>
          <a:lstStyle/>
          <a:p>
            <a:r>
              <a:rPr lang="en-US" dirty="0"/>
              <a:t>Adult studies demonstrate considerably more variability in efficacy</a:t>
            </a:r>
          </a:p>
          <a:p>
            <a:r>
              <a:rPr lang="en-US" dirty="0"/>
              <a:t>Remission rates overall lower than in children (40-71%)</a:t>
            </a:r>
            <a:r>
              <a:rPr lang="en-US" baseline="30000" dirty="0"/>
              <a:t>1</a:t>
            </a:r>
            <a:endParaRPr lang="en-US" dirty="0"/>
          </a:p>
          <a:p>
            <a:r>
              <a:rPr lang="en-US" dirty="0"/>
              <a:t>Corticosteroids possibly more effective than enteral nutritional therapy to induce remission in adults with CD</a:t>
            </a:r>
            <a:r>
              <a:rPr lang="en-US" baseline="30000" dirty="0"/>
              <a:t>2</a:t>
            </a:r>
          </a:p>
          <a:p>
            <a:pPr lvl="1"/>
            <a:r>
              <a:rPr lang="en-US" dirty="0"/>
              <a:t>Original Zachos/Griffiths Cochrane review in 2007, EEN 60% vs corticosteroids 80%</a:t>
            </a:r>
          </a:p>
          <a:p>
            <a:r>
              <a:rPr lang="en-US" b="1" dirty="0"/>
              <a:t>Non-adherence</a:t>
            </a:r>
            <a:r>
              <a:rPr lang="en-US" dirty="0"/>
              <a:t> limiting factor in many studies</a:t>
            </a:r>
          </a:p>
          <a:p>
            <a:r>
              <a:rPr lang="en-US" dirty="0"/>
              <a:t>Definition of remission variable</a:t>
            </a:r>
          </a:p>
        </p:txBody>
      </p:sp>
      <p:sp>
        <p:nvSpPr>
          <p:cNvPr id="4" name="Title 1">
            <a:extLst>
              <a:ext uri="{FF2B5EF4-FFF2-40B4-BE49-F238E27FC236}">
                <a16:creationId xmlns:a16="http://schemas.microsoft.com/office/drawing/2014/main" id="{A51A5640-5DCE-3241-BC0C-16FBEE410687}"/>
              </a:ext>
            </a:extLst>
          </p:cNvPr>
          <p:cNvSpPr>
            <a:spLocks noGrp="1"/>
          </p:cNvSpPr>
          <p:nvPr>
            <p:ph type="title"/>
          </p:nvPr>
        </p:nvSpPr>
        <p:spPr>
          <a:xfrm>
            <a:off x="0" y="7883"/>
            <a:ext cx="9144000" cy="1143000"/>
          </a:xfrm>
        </p:spPr>
        <p:txBody>
          <a:bodyPr>
            <a:normAutofit/>
          </a:bodyPr>
          <a:lstStyle/>
          <a:p>
            <a:r>
              <a:rPr lang="en-US" dirty="0">
                <a:ea typeface="ＭＳ Ｐゴシック" pitchFamily="-84" charset="-128"/>
              </a:rPr>
              <a:t>Defined Formula Diets for CD: Adults</a:t>
            </a:r>
          </a:p>
        </p:txBody>
      </p:sp>
      <p:sp>
        <p:nvSpPr>
          <p:cNvPr id="5" name="TextBox 4">
            <a:extLst>
              <a:ext uri="{FF2B5EF4-FFF2-40B4-BE49-F238E27FC236}">
                <a16:creationId xmlns:a16="http://schemas.microsoft.com/office/drawing/2014/main" id="{2673C15A-52D5-944F-8C51-C7CBBC829D18}"/>
              </a:ext>
            </a:extLst>
          </p:cNvPr>
          <p:cNvSpPr txBox="1"/>
          <p:nvPr/>
        </p:nvSpPr>
        <p:spPr>
          <a:xfrm>
            <a:off x="2667000" y="6119540"/>
            <a:ext cx="6477000" cy="646331"/>
          </a:xfrm>
          <a:prstGeom prst="rect">
            <a:avLst/>
          </a:prstGeom>
          <a:noFill/>
        </p:spPr>
        <p:txBody>
          <a:bodyPr wrap="square" rtlCol="0">
            <a:spAutoFit/>
          </a:bodyPr>
          <a:lstStyle/>
          <a:p>
            <a:r>
              <a:rPr lang="en-US" dirty="0">
                <a:latin typeface="Calibri"/>
                <a:ea typeface="+mn-ea"/>
              </a:rPr>
              <a:t>1.Wall C. WJG. 2013. </a:t>
            </a:r>
            <a:r>
              <a:rPr lang="en-US" dirty="0"/>
              <a:t>November 21; 19(43):76527660</a:t>
            </a:r>
            <a:r>
              <a:rPr lang="en-US" dirty="0">
                <a:latin typeface="Calibri"/>
              </a:rPr>
              <a:t>.</a:t>
            </a:r>
          </a:p>
          <a:p>
            <a:r>
              <a:rPr lang="en-US" dirty="0">
                <a:latin typeface="Calibri"/>
              </a:rPr>
              <a:t>2.Narula N. Cochrane Database Sys Rev. 2018. April 1;</a:t>
            </a:r>
            <a:r>
              <a:rPr lang="en-US" dirty="0"/>
              <a:t>4:CD000542.</a:t>
            </a:r>
            <a:r>
              <a:rPr lang="en-US" dirty="0">
                <a:latin typeface="Calibri"/>
              </a:rPr>
              <a:t> </a:t>
            </a:r>
            <a:endParaRPr lang="en-US" dirty="0">
              <a:latin typeface="Calibri"/>
              <a:ea typeface="+mn-ea"/>
            </a:endParaRPr>
          </a:p>
        </p:txBody>
      </p:sp>
    </p:spTree>
    <p:extLst>
      <p:ext uri="{BB962C8B-B14F-4D97-AF65-F5344CB8AC3E}">
        <p14:creationId xmlns:p14="http://schemas.microsoft.com/office/powerpoint/2010/main" val="3497831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In whom?</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Disease Location, Phenotype</a:t>
            </a:r>
          </a:p>
        </p:txBody>
      </p:sp>
    </p:spTree>
    <p:extLst>
      <p:ext uri="{BB962C8B-B14F-4D97-AF65-F5344CB8AC3E}">
        <p14:creationId xmlns:p14="http://schemas.microsoft.com/office/powerpoint/2010/main" val="80862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6921A-322A-A347-9042-FD1AB64D2FF7}"/>
              </a:ext>
            </a:extLst>
          </p:cNvPr>
          <p:cNvSpPr>
            <a:spLocks noGrp="1"/>
          </p:cNvSpPr>
          <p:nvPr>
            <p:ph type="title"/>
          </p:nvPr>
        </p:nvSpPr>
        <p:spPr>
          <a:xfrm>
            <a:off x="-9321" y="14377"/>
            <a:ext cx="9144000" cy="1143000"/>
          </a:xfrm>
        </p:spPr>
        <p:txBody>
          <a:bodyPr>
            <a:normAutofit fontScale="90000"/>
          </a:bodyPr>
          <a:lstStyle/>
          <a:p>
            <a:r>
              <a:rPr lang="en-US" dirty="0"/>
              <a:t>Anatomic Location of Disease and Efficacy of EN</a:t>
            </a:r>
          </a:p>
        </p:txBody>
      </p:sp>
      <p:sp>
        <p:nvSpPr>
          <p:cNvPr id="3" name="Content Placeholder 2">
            <a:extLst>
              <a:ext uri="{FF2B5EF4-FFF2-40B4-BE49-F238E27FC236}">
                <a16:creationId xmlns:a16="http://schemas.microsoft.com/office/drawing/2014/main" id="{611AD2CD-0963-3746-A8E6-F211B795A2F2}"/>
              </a:ext>
            </a:extLst>
          </p:cNvPr>
          <p:cNvSpPr>
            <a:spLocks noGrp="1"/>
          </p:cNvSpPr>
          <p:nvPr>
            <p:ph idx="1"/>
          </p:nvPr>
        </p:nvSpPr>
        <p:spPr>
          <a:xfrm>
            <a:off x="457200" y="1600200"/>
            <a:ext cx="8458200" cy="4525963"/>
          </a:xfrm>
        </p:spPr>
        <p:txBody>
          <a:bodyPr>
            <a:normAutofit fontScale="92500"/>
          </a:bodyPr>
          <a:lstStyle/>
          <a:p>
            <a:r>
              <a:rPr lang="en-US" dirty="0"/>
              <a:t>Prospective trial of children with active (PCDAI &gt;20) CD</a:t>
            </a:r>
          </a:p>
          <a:p>
            <a:pPr lvl="1"/>
            <a:r>
              <a:rPr lang="en-US" dirty="0"/>
              <a:t>Exclusive EN x 8 weeks</a:t>
            </a:r>
          </a:p>
          <a:p>
            <a:pPr lvl="1"/>
            <a:r>
              <a:rPr lang="en-US" dirty="0"/>
              <a:t>Ileocolonoscopy at baseline and 8 weeks</a:t>
            </a:r>
          </a:p>
          <a:p>
            <a:pPr lvl="1"/>
            <a:r>
              <a:rPr lang="en-US" dirty="0"/>
              <a:t>Remission: PCDAI &lt;20, no escalation of therapy</a:t>
            </a:r>
          </a:p>
          <a:p>
            <a:r>
              <a:rPr lang="en-US" dirty="0"/>
              <a:t>Colonic (n=14), Ileal (n=12), Ileocolonic (n=39)</a:t>
            </a:r>
          </a:p>
          <a:p>
            <a:r>
              <a:rPr lang="en-US" dirty="0"/>
              <a:t>Clinical remission at week 8 lower and endoscopic activity score higher at week 8 in colonic disease group compared to ileal and ileocolonic groups</a:t>
            </a:r>
          </a:p>
        </p:txBody>
      </p:sp>
      <p:sp>
        <p:nvSpPr>
          <p:cNvPr id="4" name="TextBox 3">
            <a:extLst>
              <a:ext uri="{FF2B5EF4-FFF2-40B4-BE49-F238E27FC236}">
                <a16:creationId xmlns:a16="http://schemas.microsoft.com/office/drawing/2014/main" id="{121EAFC1-B186-5E40-892C-081DFC1614C5}"/>
              </a:ext>
            </a:extLst>
          </p:cNvPr>
          <p:cNvSpPr txBox="1"/>
          <p:nvPr/>
        </p:nvSpPr>
        <p:spPr>
          <a:xfrm>
            <a:off x="3040117" y="6308725"/>
            <a:ext cx="6096000" cy="923330"/>
          </a:xfrm>
          <a:prstGeom prst="rect">
            <a:avLst/>
          </a:prstGeom>
          <a:noFill/>
        </p:spPr>
        <p:txBody>
          <a:bodyPr wrap="square" rtlCol="0">
            <a:spAutoFit/>
          </a:bodyPr>
          <a:lstStyle/>
          <a:p>
            <a:pPr algn="r" fontAlgn="auto">
              <a:spcBef>
                <a:spcPts val="0"/>
              </a:spcBef>
              <a:spcAft>
                <a:spcPts val="0"/>
              </a:spcAft>
            </a:pPr>
            <a:r>
              <a:rPr lang="en-US" dirty="0">
                <a:latin typeface="Calibri"/>
                <a:ea typeface="+mn-ea"/>
              </a:rPr>
              <a:t>Afzal NA et al. </a:t>
            </a:r>
            <a:r>
              <a:rPr lang="en-US" i="1" dirty="0">
                <a:latin typeface="Calibri"/>
                <a:ea typeface="+mn-ea"/>
              </a:rPr>
              <a:t>Dig Dis Sci</a:t>
            </a:r>
            <a:r>
              <a:rPr lang="en-US" dirty="0">
                <a:latin typeface="Calibri"/>
                <a:ea typeface="+mn-ea"/>
              </a:rPr>
              <a:t>. 2005. </a:t>
            </a:r>
          </a:p>
          <a:p>
            <a:pPr algn="r" fontAlgn="auto">
              <a:spcBef>
                <a:spcPts val="0"/>
              </a:spcBef>
              <a:spcAft>
                <a:spcPts val="0"/>
              </a:spcAft>
            </a:pPr>
            <a:endParaRPr lang="en-US" dirty="0">
              <a:latin typeface="Calibri"/>
              <a:ea typeface="+mn-ea"/>
            </a:endParaRPr>
          </a:p>
          <a:p>
            <a:pPr algn="r" fontAlgn="auto">
              <a:spcBef>
                <a:spcPts val="0"/>
              </a:spcBef>
              <a:spcAft>
                <a:spcPts val="0"/>
              </a:spcAft>
            </a:pPr>
            <a:endParaRPr lang="en-US" dirty="0">
              <a:latin typeface="Calibri"/>
              <a:ea typeface="+mn-ea"/>
            </a:endParaRPr>
          </a:p>
        </p:txBody>
      </p:sp>
    </p:spTree>
    <p:extLst>
      <p:ext uri="{BB962C8B-B14F-4D97-AF65-F5344CB8AC3E}">
        <p14:creationId xmlns:p14="http://schemas.microsoft.com/office/powerpoint/2010/main" val="3997734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6B6E-548A-B746-84CB-1853D55805C5}"/>
              </a:ext>
            </a:extLst>
          </p:cNvPr>
          <p:cNvSpPr>
            <a:spLocks noGrp="1"/>
          </p:cNvSpPr>
          <p:nvPr>
            <p:ph type="title"/>
          </p:nvPr>
        </p:nvSpPr>
        <p:spPr>
          <a:xfrm>
            <a:off x="0" y="28755"/>
            <a:ext cx="9144000" cy="1143000"/>
          </a:xfrm>
        </p:spPr>
        <p:txBody>
          <a:bodyPr>
            <a:normAutofit fontScale="90000"/>
          </a:bodyPr>
          <a:lstStyle/>
          <a:p>
            <a:r>
              <a:rPr lang="en-US" dirty="0"/>
              <a:t>Anatomic Location of Disease and Efficacy of EN</a:t>
            </a:r>
          </a:p>
        </p:txBody>
      </p:sp>
      <p:sp>
        <p:nvSpPr>
          <p:cNvPr id="3" name="Content Placeholder 2">
            <a:extLst>
              <a:ext uri="{FF2B5EF4-FFF2-40B4-BE49-F238E27FC236}">
                <a16:creationId xmlns:a16="http://schemas.microsoft.com/office/drawing/2014/main" id="{90D21E99-18EA-4E40-A0A3-ADEC637E5A07}"/>
              </a:ext>
            </a:extLst>
          </p:cNvPr>
          <p:cNvSpPr>
            <a:spLocks noGrp="1"/>
          </p:cNvSpPr>
          <p:nvPr>
            <p:ph idx="1"/>
          </p:nvPr>
        </p:nvSpPr>
        <p:spPr>
          <a:xfrm>
            <a:off x="457200" y="1676400"/>
            <a:ext cx="8229600" cy="4724400"/>
          </a:xfrm>
        </p:spPr>
        <p:txBody>
          <a:bodyPr>
            <a:normAutofit fontScale="92500" lnSpcReduction="20000"/>
          </a:bodyPr>
          <a:lstStyle/>
          <a:p>
            <a:r>
              <a:rPr lang="en-US" dirty="0">
                <a:latin typeface="Calibri" panose="020F0502020204030204" pitchFamily="34" charset="0"/>
                <a:cs typeface="Calibri" panose="020F0502020204030204" pitchFamily="34" charset="0"/>
              </a:rPr>
              <a:t>Observational study of children with CD (n=110)</a:t>
            </a:r>
          </a:p>
          <a:p>
            <a:pPr lvl="1"/>
            <a:r>
              <a:rPr lang="en-US" dirty="0">
                <a:latin typeface="Calibri" panose="020F0502020204030204" pitchFamily="34" charset="0"/>
                <a:cs typeface="Calibri" panose="020F0502020204030204" pitchFamily="34" charset="0"/>
              </a:rPr>
              <a:t>Exclusive EEN x 8 weeks</a:t>
            </a:r>
          </a:p>
          <a:p>
            <a:pPr>
              <a:spcBef>
                <a:spcPts val="1800"/>
              </a:spcBef>
            </a:pPr>
            <a:r>
              <a:rPr lang="en-US" dirty="0">
                <a:latin typeface="Calibri" panose="020F0502020204030204" pitchFamily="34" charset="0"/>
                <a:cs typeface="Calibri" panose="020F0502020204030204" pitchFamily="34" charset="0"/>
              </a:rPr>
              <a:t>Remission: PGA (symptoms, inflammatory markers, weight gain)</a:t>
            </a:r>
          </a:p>
          <a:p>
            <a:pPr>
              <a:spcBef>
                <a:spcPts val="1800"/>
              </a:spcBef>
            </a:pPr>
            <a:r>
              <a:rPr lang="en-US" dirty="0">
                <a:latin typeface="Calibri" panose="020F0502020204030204" pitchFamily="34" charset="0"/>
                <a:cs typeface="Calibri" panose="020F0502020204030204" pitchFamily="34" charset="0"/>
              </a:rPr>
              <a:t>80% achieved clinical remission</a:t>
            </a:r>
          </a:p>
          <a:p>
            <a:pPr lvl="1"/>
            <a:r>
              <a:rPr lang="en-US" dirty="0">
                <a:latin typeface="Calibri" panose="020F0502020204030204" pitchFamily="34" charset="0"/>
                <a:cs typeface="Calibri" panose="020F0502020204030204" pitchFamily="34" charset="0"/>
              </a:rPr>
              <a:t>Inflammatory markers improved, good weight gain</a:t>
            </a:r>
          </a:p>
          <a:p>
            <a:pPr>
              <a:spcBef>
                <a:spcPts val="1800"/>
              </a:spcBef>
            </a:pPr>
            <a:r>
              <a:rPr lang="en-US" dirty="0">
                <a:latin typeface="Calibri" panose="020F0502020204030204" pitchFamily="34" charset="0"/>
                <a:cs typeface="Calibri" panose="020F0502020204030204" pitchFamily="34" charset="0"/>
              </a:rPr>
              <a:t>Colonic disease </a:t>
            </a:r>
            <a:r>
              <a:rPr lang="en-US" b="1" u="sng" dirty="0">
                <a:latin typeface="Calibri" panose="020F0502020204030204" pitchFamily="34" charset="0"/>
                <a:cs typeface="Calibri" panose="020F0502020204030204" pitchFamily="34" charset="0"/>
              </a:rPr>
              <a:t>not</a:t>
            </a:r>
            <a:r>
              <a:rPr lang="en-US" dirty="0">
                <a:latin typeface="Calibri" panose="020F0502020204030204" pitchFamily="34" charset="0"/>
                <a:cs typeface="Calibri" panose="020F0502020204030204" pitchFamily="34" charset="0"/>
              </a:rPr>
              <a:t> less likely to achieve remission</a:t>
            </a:r>
          </a:p>
          <a:p>
            <a:pPr>
              <a:spcBef>
                <a:spcPts val="1800"/>
              </a:spcBef>
            </a:pPr>
            <a:r>
              <a:rPr lang="en-US" dirty="0">
                <a:latin typeface="Calibri" panose="020F0502020204030204" pitchFamily="34" charset="0"/>
                <a:cs typeface="Calibri" panose="020F0502020204030204" pitchFamily="34" charset="0"/>
              </a:rPr>
              <a:t>Stricturing disease lower rates of response than inflammatory disease (Grover et al.)</a:t>
            </a:r>
          </a:p>
          <a:p>
            <a:endParaRPr lang="en-US" dirty="0">
              <a:latin typeface="Calibri" panose="020F0502020204030204" pitchFamily="34" charset="0"/>
              <a:cs typeface="Calibri" panose="020F0502020204030204" pitchFamily="34" charset="0"/>
            </a:endParaRPr>
          </a:p>
        </p:txBody>
      </p:sp>
      <p:sp>
        <p:nvSpPr>
          <p:cNvPr id="4" name="Text Box 6">
            <a:extLst>
              <a:ext uri="{FF2B5EF4-FFF2-40B4-BE49-F238E27FC236}">
                <a16:creationId xmlns:a16="http://schemas.microsoft.com/office/drawing/2014/main" id="{39589099-60D5-7B44-B02C-CC409D40FDCC}"/>
              </a:ext>
            </a:extLst>
          </p:cNvPr>
          <p:cNvSpPr txBox="1">
            <a:spLocks noChangeArrowheads="1"/>
          </p:cNvSpPr>
          <p:nvPr/>
        </p:nvSpPr>
        <p:spPr bwMode="auto">
          <a:xfrm>
            <a:off x="4572000" y="6536887"/>
            <a:ext cx="45720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fontAlgn="base">
              <a:spcBef>
                <a:spcPct val="50000"/>
              </a:spcBef>
              <a:spcAft>
                <a:spcPct val="0"/>
              </a:spcAft>
            </a:pPr>
            <a:r>
              <a:rPr lang="en-US" sz="1600" dirty="0">
                <a:latin typeface="+mj-lt"/>
              </a:rPr>
              <a:t>Buchanan E et al. </a:t>
            </a:r>
            <a:r>
              <a:rPr lang="en-US" sz="1600" i="1" dirty="0">
                <a:latin typeface="+mj-lt"/>
              </a:rPr>
              <a:t>Aliment Pharmacol Ther </a:t>
            </a:r>
            <a:r>
              <a:rPr lang="en-US" sz="1600" dirty="0">
                <a:latin typeface="+mj-lt"/>
              </a:rPr>
              <a:t>2009</a:t>
            </a:r>
          </a:p>
        </p:txBody>
      </p:sp>
    </p:spTree>
    <p:extLst>
      <p:ext uri="{BB962C8B-B14F-4D97-AF65-F5344CB8AC3E}">
        <p14:creationId xmlns:p14="http://schemas.microsoft.com/office/powerpoint/2010/main" val="3521627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Type of formula, method of administration</a:t>
            </a:r>
          </a:p>
        </p:txBody>
      </p:sp>
    </p:spTree>
    <p:extLst>
      <p:ext uri="{BB962C8B-B14F-4D97-AF65-F5344CB8AC3E}">
        <p14:creationId xmlns:p14="http://schemas.microsoft.com/office/powerpoint/2010/main" val="97331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a:extLst>
              <a:ext uri="{FF2B5EF4-FFF2-40B4-BE49-F238E27FC236}">
                <a16:creationId xmlns:a16="http://schemas.microsoft.com/office/drawing/2014/main" id="{A67C4F4C-03BA-F940-84D5-009A95CA686B}"/>
              </a:ext>
            </a:extLst>
          </p:cNvPr>
          <p:cNvSpPr>
            <a:spLocks noGrp="1"/>
          </p:cNvSpPr>
          <p:nvPr>
            <p:ph type="title"/>
          </p:nvPr>
        </p:nvSpPr>
        <p:spPr>
          <a:xfrm>
            <a:off x="533400" y="76200"/>
            <a:ext cx="8077200" cy="1143000"/>
          </a:xfrm>
        </p:spPr>
        <p:txBody>
          <a:bodyPr>
            <a:normAutofit/>
          </a:bodyPr>
          <a:lstStyle/>
          <a:p>
            <a:r>
              <a:rPr lang="en-US" altLang="en-US" dirty="0"/>
              <a:t>Elemental vs. Nonelemental</a:t>
            </a:r>
          </a:p>
        </p:txBody>
      </p:sp>
      <p:sp>
        <p:nvSpPr>
          <p:cNvPr id="2052" name="Text Placeholder 2">
            <a:extLst>
              <a:ext uri="{FF2B5EF4-FFF2-40B4-BE49-F238E27FC236}">
                <a16:creationId xmlns:a16="http://schemas.microsoft.com/office/drawing/2014/main" id="{910C8C22-5F13-9B47-A826-E9B2A6A0F65B}"/>
              </a:ext>
            </a:extLst>
          </p:cNvPr>
          <p:cNvSpPr>
            <a:spLocks noGrp="1"/>
          </p:cNvSpPr>
          <p:nvPr>
            <p:ph type="body" idx="1"/>
          </p:nvPr>
        </p:nvSpPr>
        <p:spPr>
          <a:xfrm>
            <a:off x="2775342" y="1480670"/>
            <a:ext cx="4040188" cy="639763"/>
          </a:xfrm>
        </p:spPr>
        <p:txBody>
          <a:bodyPr>
            <a:normAutofit/>
          </a:bodyPr>
          <a:lstStyle/>
          <a:p>
            <a:r>
              <a:rPr lang="en-US" altLang="en-US" dirty="0">
                <a:latin typeface="Calibri" panose="020F0502020204030204" pitchFamily="34" charset="0"/>
              </a:rPr>
              <a:t>Response to Dietary Therapy</a:t>
            </a:r>
          </a:p>
          <a:p>
            <a:endParaRPr lang="en-US" altLang="en-US" dirty="0"/>
          </a:p>
        </p:txBody>
      </p:sp>
      <p:graphicFrame>
        <p:nvGraphicFramePr>
          <p:cNvPr id="7" name="Content Placeholder 3">
            <a:extLst>
              <a:ext uri="{FF2B5EF4-FFF2-40B4-BE49-F238E27FC236}">
                <a16:creationId xmlns:a16="http://schemas.microsoft.com/office/drawing/2014/main" id="{9AEC0695-8815-374D-B18D-FB817AA4A47C}"/>
              </a:ext>
            </a:extLst>
          </p:cNvPr>
          <p:cNvGraphicFramePr>
            <a:graphicFrameLocks noGrp="1"/>
          </p:cNvGraphicFramePr>
          <p:nvPr>
            <p:ph sz="half" idx="2"/>
            <p:extLst>
              <p:ext uri="{D42A27DB-BD31-4B8C-83A1-F6EECF244321}">
                <p14:modId xmlns:p14="http://schemas.microsoft.com/office/powerpoint/2010/main" val="275708151"/>
              </p:ext>
            </p:extLst>
          </p:nvPr>
        </p:nvGraphicFramePr>
        <p:xfrm>
          <a:off x="1000335" y="1815990"/>
          <a:ext cx="7181735" cy="4647005"/>
        </p:xfrm>
        <a:graphic>
          <a:graphicData uri="http://schemas.openxmlformats.org/drawingml/2006/chart">
            <c:chart xmlns:c="http://schemas.openxmlformats.org/drawingml/2006/chart" xmlns:r="http://schemas.openxmlformats.org/officeDocument/2006/relationships" r:id="rId3"/>
          </a:graphicData>
        </a:graphic>
      </p:graphicFrame>
      <p:sp>
        <p:nvSpPr>
          <p:cNvPr id="2056" name="TextBox 5">
            <a:extLst>
              <a:ext uri="{FF2B5EF4-FFF2-40B4-BE49-F238E27FC236}">
                <a16:creationId xmlns:a16="http://schemas.microsoft.com/office/drawing/2014/main" id="{3B273C6A-E09B-A94D-B1C2-5BBCA8E818C0}"/>
              </a:ext>
            </a:extLst>
          </p:cNvPr>
          <p:cNvSpPr txBox="1">
            <a:spLocks noChangeArrowheads="1"/>
          </p:cNvSpPr>
          <p:nvPr/>
        </p:nvSpPr>
        <p:spPr bwMode="auto">
          <a:xfrm>
            <a:off x="4114800" y="6478433"/>
            <a:ext cx="487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400" dirty="0">
                <a:latin typeface="Calibri" panose="020F0502020204030204" pitchFamily="34" charset="0"/>
              </a:rPr>
              <a:t>Adapted from Zachos M. Cochrane Review 2007</a:t>
            </a:r>
          </a:p>
        </p:txBody>
      </p:sp>
      <p:sp>
        <p:nvSpPr>
          <p:cNvPr id="9" name="TextBox 8">
            <a:extLst>
              <a:ext uri="{FF2B5EF4-FFF2-40B4-BE49-F238E27FC236}">
                <a16:creationId xmlns:a16="http://schemas.microsoft.com/office/drawing/2014/main" id="{6E2D7EA1-EAFB-8E44-ABE7-289ADAA5B847}"/>
              </a:ext>
            </a:extLst>
          </p:cNvPr>
          <p:cNvSpPr txBox="1">
            <a:spLocks noChangeArrowheads="1"/>
          </p:cNvSpPr>
          <p:nvPr/>
        </p:nvSpPr>
        <p:spPr bwMode="auto">
          <a:xfrm>
            <a:off x="2762402" y="2059312"/>
            <a:ext cx="365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No difference</a:t>
            </a:r>
          </a:p>
        </p:txBody>
      </p:sp>
    </p:spTree>
    <p:extLst>
      <p:ext uri="{BB962C8B-B14F-4D97-AF65-F5344CB8AC3E}">
        <p14:creationId xmlns:p14="http://schemas.microsoft.com/office/powerpoint/2010/main" val="212794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8C5F7B-514D-4846-92B1-E28F1E63B95C}"/>
              </a:ext>
            </a:extLst>
          </p:cNvPr>
          <p:cNvSpPr/>
          <p:nvPr/>
        </p:nvSpPr>
        <p:spPr>
          <a:xfrm>
            <a:off x="0" y="6437769"/>
            <a:ext cx="6096000" cy="369332"/>
          </a:xfrm>
          <a:prstGeom prst="rect">
            <a:avLst/>
          </a:prstGeom>
        </p:spPr>
        <p:txBody>
          <a:bodyPr wrap="square">
            <a:spAutoFit/>
          </a:bodyPr>
          <a:lstStyle/>
          <a:p>
            <a:r>
              <a:rPr lang="en-US" dirty="0"/>
              <a:t>Narula N. </a:t>
            </a:r>
            <a:r>
              <a:rPr lang="en-US" i="1" dirty="0"/>
              <a:t>Cochrane Database Sys Rev</a:t>
            </a:r>
            <a:r>
              <a:rPr lang="en-US" dirty="0"/>
              <a:t>. 2018. </a:t>
            </a:r>
          </a:p>
        </p:txBody>
      </p:sp>
      <p:sp>
        <p:nvSpPr>
          <p:cNvPr id="15" name="TextBox 14">
            <a:extLst>
              <a:ext uri="{FF2B5EF4-FFF2-40B4-BE49-F238E27FC236}">
                <a16:creationId xmlns:a16="http://schemas.microsoft.com/office/drawing/2014/main" id="{CEB58323-C04A-1A4C-A89F-84D842CCBD27}"/>
              </a:ext>
            </a:extLst>
          </p:cNvPr>
          <p:cNvSpPr txBox="1"/>
          <p:nvPr/>
        </p:nvSpPr>
        <p:spPr>
          <a:xfrm>
            <a:off x="1069428" y="670117"/>
            <a:ext cx="1905000" cy="646331"/>
          </a:xfrm>
          <a:prstGeom prst="rect">
            <a:avLst/>
          </a:prstGeom>
          <a:noFill/>
        </p:spPr>
        <p:txBody>
          <a:bodyPr wrap="square" rtlCol="0">
            <a:spAutoFit/>
          </a:bodyPr>
          <a:lstStyle/>
          <a:p>
            <a:pPr algn="ctr"/>
            <a:r>
              <a:rPr lang="en-US" dirty="0"/>
              <a:t>Low fat versus high fat</a:t>
            </a:r>
          </a:p>
        </p:txBody>
      </p:sp>
      <p:sp>
        <p:nvSpPr>
          <p:cNvPr id="16" name="TextBox 15">
            <a:extLst>
              <a:ext uri="{FF2B5EF4-FFF2-40B4-BE49-F238E27FC236}">
                <a16:creationId xmlns:a16="http://schemas.microsoft.com/office/drawing/2014/main" id="{376A82D7-3F53-CD47-AB28-3DECCC99B9BB}"/>
              </a:ext>
            </a:extLst>
          </p:cNvPr>
          <p:cNvSpPr txBox="1"/>
          <p:nvPr/>
        </p:nvSpPr>
        <p:spPr>
          <a:xfrm>
            <a:off x="1051034" y="2621085"/>
            <a:ext cx="1905000" cy="646331"/>
          </a:xfrm>
          <a:prstGeom prst="rect">
            <a:avLst/>
          </a:prstGeom>
          <a:noFill/>
        </p:spPr>
        <p:txBody>
          <a:bodyPr wrap="square" rtlCol="0">
            <a:spAutoFit/>
          </a:bodyPr>
          <a:lstStyle/>
          <a:p>
            <a:pPr algn="ctr"/>
            <a:r>
              <a:rPr lang="en-US" dirty="0"/>
              <a:t>n6 rich versus non-n6 rich </a:t>
            </a:r>
          </a:p>
        </p:txBody>
      </p:sp>
      <p:sp>
        <p:nvSpPr>
          <p:cNvPr id="18" name="TextBox 17">
            <a:extLst>
              <a:ext uri="{FF2B5EF4-FFF2-40B4-BE49-F238E27FC236}">
                <a16:creationId xmlns:a16="http://schemas.microsoft.com/office/drawing/2014/main" id="{4A454A10-3F59-7848-82C0-BD560025E1DA}"/>
              </a:ext>
            </a:extLst>
          </p:cNvPr>
          <p:cNvSpPr txBox="1"/>
          <p:nvPr/>
        </p:nvSpPr>
        <p:spPr>
          <a:xfrm>
            <a:off x="1051034" y="4529427"/>
            <a:ext cx="1905000" cy="646331"/>
          </a:xfrm>
          <a:prstGeom prst="rect">
            <a:avLst/>
          </a:prstGeom>
          <a:noFill/>
        </p:spPr>
        <p:txBody>
          <a:bodyPr wrap="square" rtlCol="0">
            <a:spAutoFit/>
          </a:bodyPr>
          <a:lstStyle/>
          <a:p>
            <a:pPr algn="ctr"/>
            <a:r>
              <a:rPr lang="en-US" dirty="0"/>
              <a:t>Low LCT versus high LCT</a:t>
            </a:r>
          </a:p>
        </p:txBody>
      </p:sp>
      <p:pic>
        <p:nvPicPr>
          <p:cNvPr id="20" name="Picture 19">
            <a:extLst>
              <a:ext uri="{FF2B5EF4-FFF2-40B4-BE49-F238E27FC236}">
                <a16:creationId xmlns:a16="http://schemas.microsoft.com/office/drawing/2014/main" id="{B86A2ED9-7496-6A4F-840E-0787CDF5D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630" y="205287"/>
            <a:ext cx="4191000" cy="2262806"/>
          </a:xfrm>
          <a:prstGeom prst="rect">
            <a:avLst/>
          </a:prstGeom>
        </p:spPr>
      </p:pic>
      <p:pic>
        <p:nvPicPr>
          <p:cNvPr id="22" name="Picture 21">
            <a:extLst>
              <a:ext uri="{FF2B5EF4-FFF2-40B4-BE49-F238E27FC236}">
                <a16:creationId xmlns:a16="http://schemas.microsoft.com/office/drawing/2014/main" id="{5336C867-0B33-BA44-AB88-F18AE95D75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490" y="2444031"/>
            <a:ext cx="4549467" cy="1894486"/>
          </a:xfrm>
          <a:prstGeom prst="rect">
            <a:avLst/>
          </a:prstGeom>
        </p:spPr>
      </p:pic>
      <p:pic>
        <p:nvPicPr>
          <p:cNvPr id="24" name="Picture 23">
            <a:extLst>
              <a:ext uri="{FF2B5EF4-FFF2-40B4-BE49-F238E27FC236}">
                <a16:creationId xmlns:a16="http://schemas.microsoft.com/office/drawing/2014/main" id="{60006990-2E90-C34B-B556-70382EBAFB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4730" y="4406772"/>
            <a:ext cx="4549468" cy="2245941"/>
          </a:xfrm>
          <a:prstGeom prst="rect">
            <a:avLst/>
          </a:prstGeom>
        </p:spPr>
      </p:pic>
      <p:sp>
        <p:nvSpPr>
          <p:cNvPr id="2" name="TextBox 1">
            <a:extLst>
              <a:ext uri="{FF2B5EF4-FFF2-40B4-BE49-F238E27FC236}">
                <a16:creationId xmlns:a16="http://schemas.microsoft.com/office/drawing/2014/main" id="{C4D557E6-E6ED-3C4A-B9D4-4E458F631596}"/>
              </a:ext>
            </a:extLst>
          </p:cNvPr>
          <p:cNvSpPr txBox="1"/>
          <p:nvPr/>
        </p:nvSpPr>
        <p:spPr>
          <a:xfrm>
            <a:off x="307428" y="5638800"/>
            <a:ext cx="3429000" cy="646331"/>
          </a:xfrm>
          <a:prstGeom prst="rect">
            <a:avLst/>
          </a:prstGeom>
          <a:noFill/>
        </p:spPr>
        <p:txBody>
          <a:bodyPr wrap="square" rtlCol="0">
            <a:spAutoFit/>
          </a:bodyPr>
          <a:lstStyle/>
          <a:p>
            <a:pPr marL="285750" indent="-285750" algn="ctr">
              <a:buFont typeface="Arial" panose="020B0604020202020204" pitchFamily="34" charset="0"/>
              <a:buChar char="•"/>
            </a:pPr>
            <a:r>
              <a:rPr lang="en-US" dirty="0"/>
              <a:t>No </a:t>
            </a:r>
            <a:r>
              <a:rPr lang="en-US" dirty="0" err="1"/>
              <a:t>befefits</a:t>
            </a:r>
            <a:r>
              <a:rPr lang="en-US" dirty="0"/>
              <a:t> with TGF-beta or glutamine containing formulas</a:t>
            </a:r>
          </a:p>
        </p:txBody>
      </p:sp>
    </p:spTree>
    <p:extLst>
      <p:ext uri="{BB962C8B-B14F-4D97-AF65-F5344CB8AC3E}">
        <p14:creationId xmlns:p14="http://schemas.microsoft.com/office/powerpoint/2010/main" val="2558687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7C99C63D-1632-B442-BFC7-AC9028182F4E}"/>
              </a:ext>
            </a:extLst>
          </p:cNvPr>
          <p:cNvSpPr>
            <a:spLocks noGrp="1"/>
          </p:cNvSpPr>
          <p:nvPr>
            <p:ph type="title"/>
          </p:nvPr>
        </p:nvSpPr>
        <p:spPr>
          <a:xfrm>
            <a:off x="0" y="30692"/>
            <a:ext cx="9144000" cy="1143000"/>
          </a:xfrm>
        </p:spPr>
        <p:txBody>
          <a:bodyPr>
            <a:normAutofit/>
          </a:bodyPr>
          <a:lstStyle/>
          <a:p>
            <a:r>
              <a:rPr lang="en-US" altLang="en-US" dirty="0"/>
              <a:t>Oral vs. Nasogastric EN in Pediatric CD</a:t>
            </a:r>
          </a:p>
        </p:txBody>
      </p:sp>
      <p:sp>
        <p:nvSpPr>
          <p:cNvPr id="56323" name="Content Placeholder 2">
            <a:extLst>
              <a:ext uri="{FF2B5EF4-FFF2-40B4-BE49-F238E27FC236}">
                <a16:creationId xmlns:a16="http://schemas.microsoft.com/office/drawing/2014/main" id="{896E71FD-BC27-3741-A880-B58E9FFD4F25}"/>
              </a:ext>
            </a:extLst>
          </p:cNvPr>
          <p:cNvSpPr>
            <a:spLocks noGrp="1"/>
          </p:cNvSpPr>
          <p:nvPr>
            <p:ph idx="1"/>
          </p:nvPr>
        </p:nvSpPr>
        <p:spPr>
          <a:xfrm>
            <a:off x="239700" y="1469780"/>
            <a:ext cx="5181600" cy="4800600"/>
          </a:xfrm>
        </p:spPr>
        <p:txBody>
          <a:bodyPr/>
          <a:lstStyle/>
          <a:p>
            <a:r>
              <a:rPr lang="en-US" altLang="en-US" sz="2400" dirty="0"/>
              <a:t>Retrospective review of EEN by oral route (n=45) or overnight continuous feeds (n=61)</a:t>
            </a:r>
          </a:p>
          <a:p>
            <a:pPr>
              <a:spcBef>
                <a:spcPts val="1200"/>
              </a:spcBef>
            </a:pPr>
            <a:r>
              <a:rPr lang="en-US" altLang="en-US" sz="2400" dirty="0"/>
              <a:t>Remission rates (PCDAI) similar at 8 weeks</a:t>
            </a:r>
          </a:p>
          <a:p>
            <a:pPr lvl="1"/>
            <a:r>
              <a:rPr lang="en-US" altLang="en-US" sz="2000" dirty="0"/>
              <a:t>Continuous&gt;oral at 4 weeks</a:t>
            </a:r>
          </a:p>
          <a:p>
            <a:pPr>
              <a:spcBef>
                <a:spcPts val="1200"/>
              </a:spcBef>
            </a:pPr>
            <a:r>
              <a:rPr lang="en-US" altLang="en-US" sz="2400" dirty="0"/>
              <a:t>All patients had improvement in:</a:t>
            </a:r>
          </a:p>
          <a:p>
            <a:pPr lvl="1"/>
            <a:r>
              <a:rPr lang="en-US" altLang="en-US" sz="2000" dirty="0"/>
              <a:t>Growth and weight gain</a:t>
            </a:r>
          </a:p>
          <a:p>
            <a:pPr lvl="1"/>
            <a:r>
              <a:rPr lang="en-US" altLang="en-US" sz="2000" dirty="0"/>
              <a:t>Laboratory indices</a:t>
            </a:r>
          </a:p>
          <a:p>
            <a:pPr>
              <a:spcBef>
                <a:spcPts val="1200"/>
              </a:spcBef>
            </a:pPr>
            <a:r>
              <a:rPr lang="en-US" altLang="en-US" sz="2400" dirty="0"/>
              <a:t>Similar compliance rates</a:t>
            </a:r>
          </a:p>
          <a:p>
            <a:pPr lvl="1"/>
            <a:r>
              <a:rPr lang="en-US" altLang="en-US" sz="2000" dirty="0"/>
              <a:t>87% vs. 90%</a:t>
            </a:r>
          </a:p>
          <a:p>
            <a:pPr lvl="1"/>
            <a:endParaRPr lang="en-US" altLang="en-US" sz="2000" dirty="0">
              <a:solidFill>
                <a:srgbClr val="FF9900"/>
              </a:solidFill>
            </a:endParaRPr>
          </a:p>
        </p:txBody>
      </p:sp>
      <p:pic>
        <p:nvPicPr>
          <p:cNvPr id="56324" name="Picture 2">
            <a:extLst>
              <a:ext uri="{FF2B5EF4-FFF2-40B4-BE49-F238E27FC236}">
                <a16:creationId xmlns:a16="http://schemas.microsoft.com/office/drawing/2014/main" id="{62D03A45-52FC-154A-937A-638224457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050" y="2179747"/>
            <a:ext cx="352425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 Box 6">
            <a:extLst>
              <a:ext uri="{FF2B5EF4-FFF2-40B4-BE49-F238E27FC236}">
                <a16:creationId xmlns:a16="http://schemas.microsoft.com/office/drawing/2014/main" id="{974EF671-8F12-FE47-B695-BD4B9FC550E2}"/>
              </a:ext>
            </a:extLst>
          </p:cNvPr>
          <p:cNvSpPr txBox="1">
            <a:spLocks noChangeArrowheads="1"/>
          </p:cNvSpPr>
          <p:nvPr/>
        </p:nvSpPr>
        <p:spPr bwMode="auto">
          <a:xfrm>
            <a:off x="5200650" y="6467475"/>
            <a:ext cx="373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400" dirty="0"/>
              <a:t>Rubio A et al.  </a:t>
            </a:r>
            <a:r>
              <a:rPr lang="en-US" altLang="en-US" sz="1400" i="1" dirty="0"/>
              <a:t>Aliment Pharmacol Ther  </a:t>
            </a:r>
            <a:r>
              <a:rPr lang="en-US" altLang="en-US" sz="1400" dirty="0"/>
              <a:t>2011</a:t>
            </a:r>
          </a:p>
        </p:txBody>
      </p:sp>
      <p:sp>
        <p:nvSpPr>
          <p:cNvPr id="2" name="TextBox 1">
            <a:extLst>
              <a:ext uri="{FF2B5EF4-FFF2-40B4-BE49-F238E27FC236}">
                <a16:creationId xmlns:a16="http://schemas.microsoft.com/office/drawing/2014/main" id="{45CA2E9F-F8C6-0745-B657-AB5EDABD7E4D}"/>
              </a:ext>
            </a:extLst>
          </p:cNvPr>
          <p:cNvSpPr txBox="1"/>
          <p:nvPr/>
        </p:nvSpPr>
        <p:spPr>
          <a:xfrm>
            <a:off x="5448700" y="1693900"/>
            <a:ext cx="3507316" cy="369332"/>
          </a:xfrm>
          <a:prstGeom prst="rect">
            <a:avLst/>
          </a:prstGeom>
          <a:noFill/>
        </p:spPr>
        <p:txBody>
          <a:bodyPr wrap="square" rtlCol="0">
            <a:spAutoFit/>
          </a:bodyPr>
          <a:lstStyle/>
          <a:p>
            <a:pPr algn="ctr"/>
            <a:r>
              <a:rPr lang="en-US" dirty="0"/>
              <a:t>Efficacy of oral vs. continuous EN</a:t>
            </a:r>
          </a:p>
        </p:txBody>
      </p:sp>
    </p:spTree>
    <p:extLst>
      <p:ext uri="{BB962C8B-B14F-4D97-AF65-F5344CB8AC3E}">
        <p14:creationId xmlns:p14="http://schemas.microsoft.com/office/powerpoint/2010/main" val="2814046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Duration (induction of remission)</a:t>
            </a:r>
          </a:p>
        </p:txBody>
      </p:sp>
    </p:spTree>
    <p:extLst>
      <p:ext uri="{BB962C8B-B14F-4D97-AF65-F5344CB8AC3E}">
        <p14:creationId xmlns:p14="http://schemas.microsoft.com/office/powerpoint/2010/main" val="343460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15FB-D11C-C44D-87F8-B21C82CC6BAD}"/>
              </a:ext>
            </a:extLst>
          </p:cNvPr>
          <p:cNvSpPr>
            <a:spLocks noGrp="1"/>
          </p:cNvSpPr>
          <p:nvPr>
            <p:ph type="title"/>
          </p:nvPr>
        </p:nvSpPr>
        <p:spPr>
          <a:xfrm>
            <a:off x="0" y="28755"/>
            <a:ext cx="9144000" cy="1143000"/>
          </a:xfrm>
        </p:spPr>
        <p:txBody>
          <a:bodyPr>
            <a:noAutofit/>
          </a:bodyPr>
          <a:lstStyle/>
          <a:p>
            <a:r>
              <a:rPr lang="en-US" sz="3000" dirty="0"/>
              <a:t>EN for Induction of Remission in CD: Duration of Therapy</a:t>
            </a:r>
          </a:p>
        </p:txBody>
      </p:sp>
      <p:sp>
        <p:nvSpPr>
          <p:cNvPr id="3" name="Content Placeholder 2">
            <a:extLst>
              <a:ext uri="{FF2B5EF4-FFF2-40B4-BE49-F238E27FC236}">
                <a16:creationId xmlns:a16="http://schemas.microsoft.com/office/drawing/2014/main" id="{8A05BA25-E34F-1D4E-8877-26111420AE07}"/>
              </a:ext>
            </a:extLst>
          </p:cNvPr>
          <p:cNvSpPr>
            <a:spLocks noGrp="1"/>
          </p:cNvSpPr>
          <p:nvPr>
            <p:ph idx="1"/>
          </p:nvPr>
        </p:nvSpPr>
        <p:spPr>
          <a:xfrm>
            <a:off x="228600" y="1116167"/>
            <a:ext cx="8686800" cy="5457645"/>
          </a:xfrm>
        </p:spPr>
        <p:txBody>
          <a:bodyPr>
            <a:normAutofit fontScale="92500" lnSpcReduction="20000"/>
          </a:bodyPr>
          <a:lstStyle/>
          <a:p>
            <a:r>
              <a:rPr lang="en-US" sz="2800" dirty="0"/>
              <a:t>6-8weeks most common in the literature (range 4-12 weeks)</a:t>
            </a:r>
          </a:p>
          <a:p>
            <a:r>
              <a:rPr lang="en-US" sz="2800" dirty="0"/>
              <a:t>Clinical response seen at 4 weeks (Rubio et al. 2011, PCDAI and Guo at al. 2013., CDAI)</a:t>
            </a:r>
          </a:p>
          <a:p>
            <a:pPr marL="0" indent="0">
              <a:buNone/>
            </a:pPr>
            <a:endParaRPr lang="en-US" sz="2800" dirty="0"/>
          </a:p>
          <a:p>
            <a:pPr>
              <a:lnSpc>
                <a:spcPts val="3000"/>
              </a:lnSpc>
            </a:pPr>
            <a:r>
              <a:rPr lang="en-US" sz="2800" dirty="0"/>
              <a:t>PLEASE Study: Prospective cohort study of children with Crohn disease from Philadelphia (used Peptamen), Toronto (used Modulen) and Halifax (used Osmolite); (n=90) </a:t>
            </a:r>
          </a:p>
          <a:p>
            <a:endParaRPr lang="en-US" sz="2000" dirty="0"/>
          </a:p>
          <a:p>
            <a:pPr lvl="1"/>
            <a:r>
              <a:rPr lang="en-US" sz="2600" dirty="0"/>
              <a:t>Enteral therapy with defined formula diet (38) vs. anti-TNF</a:t>
            </a:r>
            <a:r>
              <a:rPr lang="el-GR" sz="2600" dirty="0"/>
              <a:t>α</a:t>
            </a:r>
            <a:r>
              <a:rPr lang="en-US" sz="2600" dirty="0"/>
              <a:t> therapy (52)</a:t>
            </a:r>
          </a:p>
          <a:p>
            <a:pPr lvl="1"/>
            <a:endParaRPr lang="en-US" sz="2000" dirty="0"/>
          </a:p>
          <a:p>
            <a:pPr lvl="1"/>
            <a:r>
              <a:rPr lang="en-US" sz="2600" dirty="0"/>
              <a:t>PCDAI measured at baseline and 8 weeks</a:t>
            </a:r>
          </a:p>
          <a:p>
            <a:endParaRPr lang="en-US" sz="2000" dirty="0"/>
          </a:p>
          <a:p>
            <a:pPr lvl="1"/>
            <a:r>
              <a:rPr lang="en-US" sz="2600" dirty="0"/>
              <a:t>Stool for calprotectin (FCP) and microbiome</a:t>
            </a:r>
          </a:p>
          <a:p>
            <a:pPr lvl="2"/>
            <a:r>
              <a:rPr lang="en-US" sz="2200" dirty="0"/>
              <a:t>measured at baseline, 1 week, 4 weeks, and 8 weeks</a:t>
            </a:r>
          </a:p>
          <a:p>
            <a:endParaRPr lang="en-US" dirty="0"/>
          </a:p>
        </p:txBody>
      </p:sp>
      <p:sp>
        <p:nvSpPr>
          <p:cNvPr id="5" name="TextBox 4">
            <a:extLst>
              <a:ext uri="{FF2B5EF4-FFF2-40B4-BE49-F238E27FC236}">
                <a16:creationId xmlns:a16="http://schemas.microsoft.com/office/drawing/2014/main" id="{F6AA8292-68B6-B94D-850B-82E47A153918}"/>
              </a:ext>
            </a:extLst>
          </p:cNvPr>
          <p:cNvSpPr txBox="1"/>
          <p:nvPr/>
        </p:nvSpPr>
        <p:spPr>
          <a:xfrm>
            <a:off x="5791200" y="6573812"/>
            <a:ext cx="4267200" cy="276999"/>
          </a:xfrm>
          <a:prstGeom prst="rect">
            <a:avLst/>
          </a:prstGeom>
          <a:noFill/>
        </p:spPr>
        <p:txBody>
          <a:bodyPr wrap="square" rtlCol="0">
            <a:spAutoFit/>
          </a:bodyPr>
          <a:lstStyle/>
          <a:p>
            <a:r>
              <a:rPr lang="en-US" sz="1200" dirty="0">
                <a:latin typeface="+mn-lt"/>
              </a:rPr>
              <a:t>Lewis JD, et al. Cell Host &amp; Microbe 2015; 18, 489 </a:t>
            </a:r>
          </a:p>
        </p:txBody>
      </p:sp>
    </p:spTree>
    <p:extLst>
      <p:ext uri="{BB962C8B-B14F-4D97-AF65-F5344CB8AC3E}">
        <p14:creationId xmlns:p14="http://schemas.microsoft.com/office/powerpoint/2010/main" val="256478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83"/>
            <a:ext cx="9144000" cy="1143000"/>
          </a:xfrm>
        </p:spPr>
        <p:txBody>
          <a:bodyPr>
            <a:normAutofit/>
          </a:bodyPr>
          <a:lstStyle/>
          <a:p>
            <a:r>
              <a:rPr lang="en-US" sz="2800" dirty="0"/>
              <a:t>EN for Induction of Remission in CD: Duration of Therapy: PLEASE study</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706" y="2123132"/>
            <a:ext cx="7216588" cy="3485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43000" y="1168254"/>
            <a:ext cx="7315200"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rPr>
              <a:t>The microbiota composition among the EEN-treated group changed within 1 week of therapy</a:t>
            </a:r>
          </a:p>
        </p:txBody>
      </p:sp>
      <p:sp>
        <p:nvSpPr>
          <p:cNvPr id="19" name="TextBox 18"/>
          <p:cNvSpPr txBox="1"/>
          <p:nvPr/>
        </p:nvSpPr>
        <p:spPr>
          <a:xfrm>
            <a:off x="5867400" y="6533284"/>
            <a:ext cx="4267200" cy="276999"/>
          </a:xfrm>
          <a:prstGeom prst="rect">
            <a:avLst/>
          </a:prstGeom>
          <a:noFill/>
        </p:spPr>
        <p:txBody>
          <a:bodyPr wrap="square" rtlCol="0">
            <a:spAutoFit/>
          </a:bodyPr>
          <a:lstStyle/>
          <a:p>
            <a:r>
              <a:rPr lang="en-US" sz="1200" dirty="0">
                <a:latin typeface="+mn-lt"/>
              </a:rPr>
              <a:t>Lewis JD, et al. Cell Host &amp; Microbe 2015; 18, 489 </a:t>
            </a:r>
          </a:p>
        </p:txBody>
      </p:sp>
      <p:sp>
        <p:nvSpPr>
          <p:cNvPr id="11" name="TextBox 10">
            <a:extLst>
              <a:ext uri="{FF2B5EF4-FFF2-40B4-BE49-F238E27FC236}">
                <a16:creationId xmlns:a16="http://schemas.microsoft.com/office/drawing/2014/main" id="{9B663B66-E9CE-9440-9925-10F05A77FEAD}"/>
              </a:ext>
            </a:extLst>
          </p:cNvPr>
          <p:cNvSpPr txBox="1"/>
          <p:nvPr/>
        </p:nvSpPr>
        <p:spPr>
          <a:xfrm>
            <a:off x="997043" y="6009189"/>
            <a:ext cx="7315200" cy="400110"/>
          </a:xfrm>
          <a:prstGeom prst="rect">
            <a:avLst/>
          </a:prstGeom>
          <a:noFill/>
        </p:spPr>
        <p:txBody>
          <a:bodyPr wrap="square" rtlCol="0">
            <a:spAutoFit/>
          </a:bodyPr>
          <a:lstStyle/>
          <a:p>
            <a:pPr marL="285750" indent="-285750">
              <a:buFont typeface="Arial" panose="020B0604020202020204" pitchFamily="34" charset="0"/>
              <a:buChar char="•"/>
            </a:pPr>
            <a:r>
              <a:rPr lang="en-US" sz="2000" b="1" dirty="0">
                <a:latin typeface="+mn-lt"/>
              </a:rPr>
              <a:t>Significant reduction  in FCP by week 4</a:t>
            </a:r>
          </a:p>
        </p:txBody>
      </p:sp>
    </p:spTree>
    <p:extLst>
      <p:ext uri="{BB962C8B-B14F-4D97-AF65-F5344CB8AC3E}">
        <p14:creationId xmlns:p14="http://schemas.microsoft.com/office/powerpoint/2010/main" val="380240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Exclusive versus partial (induction of remission)</a:t>
            </a:r>
          </a:p>
        </p:txBody>
      </p:sp>
    </p:spTree>
    <p:extLst>
      <p:ext uri="{BB962C8B-B14F-4D97-AF65-F5344CB8AC3E}">
        <p14:creationId xmlns:p14="http://schemas.microsoft.com/office/powerpoint/2010/main" val="32925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C903-64B2-5745-8053-EDA254EAC20F}"/>
              </a:ext>
            </a:extLst>
          </p:cNvPr>
          <p:cNvSpPr>
            <a:spLocks noGrp="1"/>
          </p:cNvSpPr>
          <p:nvPr>
            <p:ph type="title"/>
          </p:nvPr>
        </p:nvSpPr>
        <p:spPr>
          <a:xfrm>
            <a:off x="0" y="0"/>
            <a:ext cx="9144000" cy="1143000"/>
          </a:xfrm>
        </p:spPr>
        <p:txBody>
          <a:bodyPr/>
          <a:lstStyle/>
          <a:p>
            <a:r>
              <a:rPr lang="en-US" dirty="0"/>
              <a:t>Exclusive versus Partial EN</a:t>
            </a:r>
          </a:p>
        </p:txBody>
      </p:sp>
      <p:sp>
        <p:nvSpPr>
          <p:cNvPr id="3" name="Content Placeholder 2">
            <a:extLst>
              <a:ext uri="{FF2B5EF4-FFF2-40B4-BE49-F238E27FC236}">
                <a16:creationId xmlns:a16="http://schemas.microsoft.com/office/drawing/2014/main" id="{2F6F71D8-519F-C54A-AAD1-65F32C92B091}"/>
              </a:ext>
            </a:extLst>
          </p:cNvPr>
          <p:cNvSpPr>
            <a:spLocks noGrp="1"/>
          </p:cNvSpPr>
          <p:nvPr>
            <p:ph idx="1"/>
          </p:nvPr>
        </p:nvSpPr>
        <p:spPr>
          <a:xfrm>
            <a:off x="457200" y="1295400"/>
            <a:ext cx="8229600" cy="5181600"/>
          </a:xfrm>
        </p:spPr>
        <p:txBody>
          <a:bodyPr>
            <a:normAutofit fontScale="92500"/>
          </a:bodyPr>
          <a:lstStyle/>
          <a:p>
            <a:r>
              <a:rPr lang="en-US" dirty="0"/>
              <a:t>Johnson et al. </a:t>
            </a:r>
            <a:r>
              <a:rPr lang="en-US" i="1" dirty="0"/>
              <a:t>Gut</a:t>
            </a:r>
            <a:r>
              <a:rPr lang="en-US" dirty="0"/>
              <a:t>. 2006.</a:t>
            </a:r>
          </a:p>
          <a:p>
            <a:pPr lvl="1"/>
            <a:r>
              <a:rPr lang="en-US" dirty="0"/>
              <a:t>50 children with active CD randomized to exclusive EN (100% calories) versus partial (50% calories) EN with elemental formula x 6 weeks</a:t>
            </a:r>
          </a:p>
          <a:p>
            <a:pPr lvl="1"/>
            <a:r>
              <a:rPr lang="en-US" dirty="0"/>
              <a:t>Primary outcome was clinical remission (PCDAI &lt;10)</a:t>
            </a:r>
          </a:p>
          <a:p>
            <a:pPr lvl="1"/>
            <a:r>
              <a:rPr lang="en-US" dirty="0"/>
              <a:t>Remission rate lower in partial (15%) compared to total (</a:t>
            </a:r>
            <a:r>
              <a:rPr lang="en-US" b="1" dirty="0"/>
              <a:t>42%</a:t>
            </a:r>
            <a:r>
              <a:rPr lang="en-US" dirty="0"/>
              <a:t>), p=0.035</a:t>
            </a:r>
          </a:p>
          <a:p>
            <a:pPr lvl="1"/>
            <a:r>
              <a:rPr lang="en-US" dirty="0"/>
              <a:t>Improvements in both groups related to abdominal pain, sense of well being, nutritional status</a:t>
            </a:r>
          </a:p>
          <a:p>
            <a:pPr lvl="1"/>
            <a:r>
              <a:rPr lang="en-US" dirty="0"/>
              <a:t>Reduction in diarrhea and improvements in Hgb, albumin, ESR, platelets only in exclusive EN</a:t>
            </a:r>
          </a:p>
        </p:txBody>
      </p:sp>
    </p:spTree>
    <p:extLst>
      <p:ext uri="{BB962C8B-B14F-4D97-AF65-F5344CB8AC3E}">
        <p14:creationId xmlns:p14="http://schemas.microsoft.com/office/powerpoint/2010/main" val="2474649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C903-64B2-5745-8053-EDA254EAC20F}"/>
              </a:ext>
            </a:extLst>
          </p:cNvPr>
          <p:cNvSpPr>
            <a:spLocks noGrp="1"/>
          </p:cNvSpPr>
          <p:nvPr>
            <p:ph type="title"/>
          </p:nvPr>
        </p:nvSpPr>
        <p:spPr>
          <a:xfrm>
            <a:off x="0" y="0"/>
            <a:ext cx="9144000" cy="1143000"/>
          </a:xfrm>
        </p:spPr>
        <p:txBody>
          <a:bodyPr/>
          <a:lstStyle/>
          <a:p>
            <a:r>
              <a:rPr lang="en-US" dirty="0"/>
              <a:t>Exclusive versus Partial EN</a:t>
            </a:r>
          </a:p>
        </p:txBody>
      </p:sp>
      <p:sp>
        <p:nvSpPr>
          <p:cNvPr id="3" name="Content Placeholder 2">
            <a:extLst>
              <a:ext uri="{FF2B5EF4-FFF2-40B4-BE49-F238E27FC236}">
                <a16:creationId xmlns:a16="http://schemas.microsoft.com/office/drawing/2014/main" id="{2F6F71D8-519F-C54A-AAD1-65F32C92B091}"/>
              </a:ext>
            </a:extLst>
          </p:cNvPr>
          <p:cNvSpPr>
            <a:spLocks noGrp="1"/>
          </p:cNvSpPr>
          <p:nvPr>
            <p:ph idx="1"/>
          </p:nvPr>
        </p:nvSpPr>
        <p:spPr>
          <a:xfrm>
            <a:off x="457200" y="1295400"/>
            <a:ext cx="8229600" cy="5181600"/>
          </a:xfrm>
        </p:spPr>
        <p:txBody>
          <a:bodyPr>
            <a:normAutofit fontScale="92500"/>
          </a:bodyPr>
          <a:lstStyle/>
          <a:p>
            <a:r>
              <a:rPr lang="en-US" dirty="0"/>
              <a:t>Johnson et al. </a:t>
            </a:r>
            <a:r>
              <a:rPr lang="en-US" i="1" dirty="0"/>
              <a:t>Gut</a:t>
            </a:r>
            <a:r>
              <a:rPr lang="en-US" dirty="0"/>
              <a:t>. 2006.</a:t>
            </a:r>
          </a:p>
          <a:p>
            <a:pPr lvl="1"/>
            <a:r>
              <a:rPr lang="en-US" dirty="0"/>
              <a:t>50 children with active CD randomized to exclusive EN (100% calories) versus partial (50% calories) EN with elemental formula x 6 weeks</a:t>
            </a:r>
          </a:p>
          <a:p>
            <a:pPr lvl="1"/>
            <a:r>
              <a:rPr lang="en-US" dirty="0"/>
              <a:t>Primary outcome was clinical remission (PCDAI &lt;10)</a:t>
            </a:r>
          </a:p>
          <a:p>
            <a:pPr lvl="1"/>
            <a:r>
              <a:rPr lang="en-US" dirty="0"/>
              <a:t>Remission rate lower in partial (15%) compared to total (42%), p=0.035</a:t>
            </a:r>
          </a:p>
          <a:p>
            <a:pPr lvl="1"/>
            <a:r>
              <a:rPr lang="en-US" dirty="0"/>
              <a:t>Improvements in both groups related to abdominal pain, sense of well being, nutritional status</a:t>
            </a:r>
          </a:p>
          <a:p>
            <a:pPr lvl="1"/>
            <a:r>
              <a:rPr lang="en-US" dirty="0"/>
              <a:t>Reduction in diarrhea and improvements in Hgb, albumin, ESR, platelets only in exclusive EN</a:t>
            </a:r>
          </a:p>
        </p:txBody>
      </p:sp>
      <p:sp>
        <p:nvSpPr>
          <p:cNvPr id="4" name="Rectangle 3">
            <a:extLst>
              <a:ext uri="{FF2B5EF4-FFF2-40B4-BE49-F238E27FC236}">
                <a16:creationId xmlns:a16="http://schemas.microsoft.com/office/drawing/2014/main" id="{C3800863-63A5-5E47-BF1C-03D7768CDBB8}"/>
              </a:ext>
            </a:extLst>
          </p:cNvPr>
          <p:cNvSpPr/>
          <p:nvPr/>
        </p:nvSpPr>
        <p:spPr>
          <a:xfrm>
            <a:off x="342900" y="1295400"/>
            <a:ext cx="8458200" cy="495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74D1448-82A4-2F4C-A914-DD1B218D2346}"/>
              </a:ext>
            </a:extLst>
          </p:cNvPr>
          <p:cNvSpPr txBox="1"/>
          <p:nvPr/>
        </p:nvSpPr>
        <p:spPr>
          <a:xfrm>
            <a:off x="2057400" y="3026633"/>
            <a:ext cx="5029200" cy="707886"/>
          </a:xfrm>
          <a:prstGeom prst="rect">
            <a:avLst/>
          </a:prstGeom>
          <a:noFill/>
        </p:spPr>
        <p:txBody>
          <a:bodyPr wrap="square" rtlCol="0">
            <a:spAutoFit/>
          </a:bodyPr>
          <a:lstStyle/>
          <a:p>
            <a:r>
              <a:rPr lang="en-US" sz="4000" b="1" dirty="0">
                <a:solidFill>
                  <a:schemeClr val="bg1"/>
                </a:solidFill>
              </a:rPr>
              <a:t>50% EN does not work</a:t>
            </a:r>
          </a:p>
        </p:txBody>
      </p:sp>
    </p:spTree>
    <p:extLst>
      <p:ext uri="{BB962C8B-B14F-4D97-AF65-F5344CB8AC3E}">
        <p14:creationId xmlns:p14="http://schemas.microsoft.com/office/powerpoint/2010/main" val="102992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nvPr>
        </p:nvGraphicFramePr>
        <p:xfrm>
          <a:off x="76200" y="1600200"/>
          <a:ext cx="57150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07708" y="6063733"/>
            <a:ext cx="3657600" cy="1077218"/>
          </a:xfrm>
          <a:prstGeom prst="rect">
            <a:avLst/>
          </a:prstGeom>
          <a:noFill/>
        </p:spPr>
        <p:txBody>
          <a:bodyPr wrap="square" rtlCol="0">
            <a:spAutoFit/>
          </a:bodyPr>
          <a:lstStyle/>
          <a:p>
            <a:r>
              <a:rPr lang="en-US" sz="1600" dirty="0"/>
              <a:t>*p&lt; 0.05 EEN vs. anti-TNF</a:t>
            </a:r>
          </a:p>
          <a:p>
            <a:r>
              <a:rPr lang="en-US" sz="1600" dirty="0"/>
              <a:t>** p&lt;0.05 PEN vs. EEN and PEN vs. anti-TNF</a:t>
            </a:r>
          </a:p>
          <a:p>
            <a:pPr marL="285750" indent="-285750">
              <a:buFont typeface="Arial" panose="020B0604020202020204" pitchFamily="34" charset="0"/>
              <a:buChar char="•"/>
            </a:pPr>
            <a:endParaRPr lang="en-US" sz="1600" dirty="0"/>
          </a:p>
        </p:txBody>
      </p:sp>
      <p:sp>
        <p:nvSpPr>
          <p:cNvPr id="7" name="TextBox 6"/>
          <p:cNvSpPr txBox="1"/>
          <p:nvPr/>
        </p:nvSpPr>
        <p:spPr>
          <a:xfrm>
            <a:off x="5029200" y="6433065"/>
            <a:ext cx="4408098" cy="338554"/>
          </a:xfrm>
          <a:prstGeom prst="rect">
            <a:avLst/>
          </a:prstGeom>
          <a:noFill/>
        </p:spPr>
        <p:txBody>
          <a:bodyPr wrap="square" rtlCol="0">
            <a:spAutoFit/>
          </a:bodyPr>
          <a:lstStyle/>
          <a:p>
            <a:r>
              <a:rPr lang="en-US" sz="1600" dirty="0">
                <a:latin typeface="+mn-lt"/>
              </a:rPr>
              <a:t>Lee, et al. Inflamm Bowel dis 2015;21:1786-92</a:t>
            </a:r>
          </a:p>
        </p:txBody>
      </p:sp>
      <p:sp>
        <p:nvSpPr>
          <p:cNvPr id="8" name="TextBox 7"/>
          <p:cNvSpPr txBox="1"/>
          <p:nvPr/>
        </p:nvSpPr>
        <p:spPr>
          <a:xfrm>
            <a:off x="1922208" y="3249560"/>
            <a:ext cx="228600" cy="369332"/>
          </a:xfrm>
          <a:prstGeom prst="rect">
            <a:avLst/>
          </a:prstGeom>
          <a:noFill/>
        </p:spPr>
        <p:txBody>
          <a:bodyPr wrap="square" rtlCol="0">
            <a:spAutoFit/>
          </a:bodyPr>
          <a:lstStyle/>
          <a:p>
            <a:r>
              <a:rPr lang="en-US" dirty="0"/>
              <a:t>*</a:t>
            </a:r>
          </a:p>
        </p:txBody>
      </p:sp>
      <p:sp>
        <p:nvSpPr>
          <p:cNvPr id="9" name="TextBox 8"/>
          <p:cNvSpPr txBox="1"/>
          <p:nvPr/>
        </p:nvSpPr>
        <p:spPr>
          <a:xfrm>
            <a:off x="2959512" y="2556382"/>
            <a:ext cx="457200" cy="369332"/>
          </a:xfrm>
          <a:prstGeom prst="rect">
            <a:avLst/>
          </a:prstGeom>
          <a:noFill/>
        </p:spPr>
        <p:txBody>
          <a:bodyPr wrap="square" rtlCol="0">
            <a:spAutoFit/>
          </a:bodyPr>
          <a:lstStyle/>
          <a:p>
            <a:r>
              <a:rPr lang="en-US" dirty="0"/>
              <a:t>**</a:t>
            </a:r>
          </a:p>
        </p:txBody>
      </p:sp>
      <p:sp>
        <p:nvSpPr>
          <p:cNvPr id="10" name="TextBox 9"/>
          <p:cNvSpPr txBox="1"/>
          <p:nvPr/>
        </p:nvSpPr>
        <p:spPr>
          <a:xfrm>
            <a:off x="3247104" y="1752600"/>
            <a:ext cx="457200" cy="369332"/>
          </a:xfrm>
          <a:prstGeom prst="rect">
            <a:avLst/>
          </a:prstGeom>
          <a:noFill/>
        </p:spPr>
        <p:txBody>
          <a:bodyPr wrap="square" rtlCol="0">
            <a:spAutoFit/>
          </a:bodyPr>
          <a:lstStyle/>
          <a:p>
            <a:r>
              <a:rPr lang="en-US" dirty="0"/>
              <a:t>**</a:t>
            </a:r>
          </a:p>
        </p:txBody>
      </p:sp>
      <p:sp>
        <p:nvSpPr>
          <p:cNvPr id="12" name="Title 1"/>
          <p:cNvSpPr>
            <a:spLocks noGrp="1"/>
          </p:cNvSpPr>
          <p:nvPr>
            <p:ph type="title"/>
          </p:nvPr>
        </p:nvSpPr>
        <p:spPr>
          <a:xfrm>
            <a:off x="76200" y="38100"/>
            <a:ext cx="9067800" cy="1143000"/>
          </a:xfrm>
        </p:spPr>
        <p:txBody>
          <a:bodyPr>
            <a:noAutofit/>
          </a:bodyPr>
          <a:lstStyle/>
          <a:p>
            <a:pPr>
              <a:lnSpc>
                <a:spcPts val="3000"/>
              </a:lnSpc>
            </a:pPr>
            <a:r>
              <a:rPr lang="en-US" sz="3200" dirty="0"/>
              <a:t>Greater Mucosal Healing with More Restrictive Diet During Induction Phase</a:t>
            </a:r>
          </a:p>
        </p:txBody>
      </p:sp>
      <p:sp>
        <p:nvSpPr>
          <p:cNvPr id="14" name="Rectangle 13"/>
          <p:cNvSpPr/>
          <p:nvPr/>
        </p:nvSpPr>
        <p:spPr>
          <a:xfrm>
            <a:off x="5785449" y="3249560"/>
            <a:ext cx="32766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392992" y="3285615"/>
            <a:ext cx="3657600" cy="1015663"/>
          </a:xfrm>
          <a:prstGeom prst="rect">
            <a:avLst/>
          </a:prstGeom>
        </p:spPr>
        <p:txBody>
          <a:bodyPr wrap="square">
            <a:spAutoFit/>
          </a:bodyPr>
          <a:lstStyle/>
          <a:p>
            <a:pPr lvl="1" algn="ctr"/>
            <a:r>
              <a:rPr lang="en-US" sz="2000" dirty="0">
                <a:latin typeface="+mn-lt"/>
              </a:rPr>
              <a:t>Similar amounts of formula intake for the Partial EN and Exclusive EN groups</a:t>
            </a:r>
          </a:p>
        </p:txBody>
      </p:sp>
    </p:spTree>
    <p:extLst>
      <p:ext uri="{BB962C8B-B14F-4D97-AF65-F5344CB8AC3E}">
        <p14:creationId xmlns:p14="http://schemas.microsoft.com/office/powerpoint/2010/main" val="978433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Induction of Remission – CHOP protocol</a:t>
            </a:r>
          </a:p>
        </p:txBody>
      </p:sp>
    </p:spTree>
    <p:extLst>
      <p:ext uri="{BB962C8B-B14F-4D97-AF65-F5344CB8AC3E}">
        <p14:creationId xmlns:p14="http://schemas.microsoft.com/office/powerpoint/2010/main" val="107503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C903-64B2-5745-8053-EDA254EAC20F}"/>
              </a:ext>
            </a:extLst>
          </p:cNvPr>
          <p:cNvSpPr>
            <a:spLocks noGrp="1"/>
          </p:cNvSpPr>
          <p:nvPr>
            <p:ph type="title"/>
          </p:nvPr>
        </p:nvSpPr>
        <p:spPr/>
        <p:txBody>
          <a:bodyPr/>
          <a:lstStyle/>
          <a:p>
            <a:r>
              <a:rPr lang="en-US" dirty="0"/>
              <a:t>Exclusive versus Partial EN</a:t>
            </a:r>
          </a:p>
        </p:txBody>
      </p:sp>
      <p:sp>
        <p:nvSpPr>
          <p:cNvPr id="3" name="Content Placeholder 2">
            <a:extLst>
              <a:ext uri="{FF2B5EF4-FFF2-40B4-BE49-F238E27FC236}">
                <a16:creationId xmlns:a16="http://schemas.microsoft.com/office/drawing/2014/main" id="{2F6F71D8-519F-C54A-AAD1-65F32C92B091}"/>
              </a:ext>
            </a:extLst>
          </p:cNvPr>
          <p:cNvSpPr>
            <a:spLocks noGrp="1"/>
          </p:cNvSpPr>
          <p:nvPr>
            <p:ph sz="half" idx="1"/>
          </p:nvPr>
        </p:nvSpPr>
        <p:spPr/>
        <p:txBody>
          <a:bodyPr/>
          <a:lstStyle/>
          <a:p>
            <a:r>
              <a:rPr lang="en-US" b="1" dirty="0"/>
              <a:t>CHOP protocol</a:t>
            </a:r>
          </a:p>
          <a:p>
            <a:r>
              <a:rPr lang="en-US" dirty="0"/>
              <a:t>8-12 weeks</a:t>
            </a:r>
          </a:p>
          <a:p>
            <a:r>
              <a:rPr lang="en-US" dirty="0"/>
              <a:t>80-90% of estimated needs from formula</a:t>
            </a:r>
          </a:p>
          <a:p>
            <a:r>
              <a:rPr lang="en-US" dirty="0"/>
              <a:t>10-20% food </a:t>
            </a:r>
          </a:p>
          <a:p>
            <a:pPr lvl="1"/>
            <a:r>
              <a:rPr lang="en-US" dirty="0"/>
              <a:t>Pediatric anti-inflammatory diet pyramid</a:t>
            </a:r>
          </a:p>
          <a:p>
            <a:r>
              <a:rPr lang="en-US" dirty="0"/>
              <a:t>NG tube/oral/combo</a:t>
            </a:r>
          </a:p>
          <a:p>
            <a:endParaRPr lang="en-US" dirty="0"/>
          </a:p>
        </p:txBody>
      </p:sp>
      <p:graphicFrame>
        <p:nvGraphicFramePr>
          <p:cNvPr id="9" name="Content Placeholder 8">
            <a:extLst>
              <a:ext uri="{FF2B5EF4-FFF2-40B4-BE49-F238E27FC236}">
                <a16:creationId xmlns:a16="http://schemas.microsoft.com/office/drawing/2014/main" id="{C0C2C677-AD62-B343-9E98-7D6AD19FC9EF}"/>
              </a:ext>
            </a:extLst>
          </p:cNvPr>
          <p:cNvGraphicFramePr>
            <a:graphicFrameLocks noGrp="1"/>
          </p:cNvGraphicFramePr>
          <p:nvPr>
            <p:ph sz="half" idx="2"/>
            <p:extLst>
              <p:ext uri="{D42A27DB-BD31-4B8C-83A1-F6EECF244321}">
                <p14:modId xmlns:p14="http://schemas.microsoft.com/office/powerpoint/2010/main" val="1291223322"/>
              </p:ext>
            </p:extLst>
          </p:nvPr>
        </p:nvGraphicFramePr>
        <p:xfrm>
          <a:off x="4487174" y="3863181"/>
          <a:ext cx="4432935" cy="2675094"/>
        </p:xfrm>
        <a:graphic>
          <a:graphicData uri="http://schemas.openxmlformats.org/drawingml/2006/table">
            <a:tbl>
              <a:tblPr firstRow="1" firstCol="1" bandRow="1">
                <a:tableStyleId>{5C22544A-7EE6-4342-B048-85BDC9FD1C3A}</a:tableStyleId>
              </a:tblPr>
              <a:tblGrid>
                <a:gridCol w="979123">
                  <a:extLst>
                    <a:ext uri="{9D8B030D-6E8A-4147-A177-3AD203B41FA5}">
                      <a16:colId xmlns:a16="http://schemas.microsoft.com/office/drawing/2014/main" val="3889961207"/>
                    </a:ext>
                  </a:extLst>
                </a:gridCol>
                <a:gridCol w="1726906">
                  <a:extLst>
                    <a:ext uri="{9D8B030D-6E8A-4147-A177-3AD203B41FA5}">
                      <a16:colId xmlns:a16="http://schemas.microsoft.com/office/drawing/2014/main" val="650837147"/>
                    </a:ext>
                  </a:extLst>
                </a:gridCol>
                <a:gridCol w="1726906">
                  <a:extLst>
                    <a:ext uri="{9D8B030D-6E8A-4147-A177-3AD203B41FA5}">
                      <a16:colId xmlns:a16="http://schemas.microsoft.com/office/drawing/2014/main" val="1171849160"/>
                    </a:ext>
                  </a:extLst>
                </a:gridCol>
              </a:tblGrid>
              <a:tr h="746970">
                <a:tc>
                  <a:txBody>
                    <a:bodyPr/>
                    <a:lstStyle/>
                    <a:p>
                      <a:pPr marL="0" marR="0" algn="ctr">
                        <a:lnSpc>
                          <a:spcPct val="125000"/>
                        </a:lnSpc>
                        <a:spcBef>
                          <a:spcPts val="0"/>
                        </a:spcBef>
                        <a:spcAft>
                          <a:spcPts val="1600"/>
                        </a:spcAft>
                      </a:pPr>
                      <a:r>
                        <a:rPr lang="en-US" sz="2000">
                          <a:effectLst/>
                        </a:rPr>
                        <a:t>REE</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gn="ctr">
                        <a:lnSpc>
                          <a:spcPct val="125000"/>
                        </a:lnSpc>
                        <a:spcBef>
                          <a:spcPts val="0"/>
                        </a:spcBef>
                        <a:spcAft>
                          <a:spcPts val="1600"/>
                        </a:spcAft>
                      </a:pPr>
                      <a:r>
                        <a:rPr lang="en-US" sz="2000">
                          <a:effectLst/>
                        </a:rPr>
                        <a:t>Males</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nchor="ctr"/>
                </a:tc>
                <a:tc>
                  <a:txBody>
                    <a:bodyPr/>
                    <a:lstStyle/>
                    <a:p>
                      <a:pPr marL="0" marR="0" algn="ctr">
                        <a:lnSpc>
                          <a:spcPct val="125000"/>
                        </a:lnSpc>
                        <a:spcBef>
                          <a:spcPts val="0"/>
                        </a:spcBef>
                        <a:spcAft>
                          <a:spcPts val="1600"/>
                        </a:spcAft>
                      </a:pPr>
                      <a:r>
                        <a:rPr lang="en-US" sz="2000">
                          <a:effectLst/>
                        </a:rPr>
                        <a:t>Females</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extLst>
                  <a:ext uri="{0D108BD9-81ED-4DB2-BD59-A6C34878D82A}">
                    <a16:rowId xmlns:a16="http://schemas.microsoft.com/office/drawing/2014/main" val="2951572340"/>
                  </a:ext>
                </a:extLst>
              </a:tr>
              <a:tr h="535590">
                <a:tc>
                  <a:txBody>
                    <a:bodyPr/>
                    <a:lstStyle/>
                    <a:p>
                      <a:pPr marL="0" marR="0">
                        <a:lnSpc>
                          <a:spcPct val="125000"/>
                        </a:lnSpc>
                        <a:spcBef>
                          <a:spcPts val="0"/>
                        </a:spcBef>
                        <a:spcAft>
                          <a:spcPts val="1600"/>
                        </a:spcAft>
                      </a:pPr>
                      <a:r>
                        <a:rPr lang="en-US" sz="2000">
                          <a:effectLst/>
                        </a:rPr>
                        <a:t>0-3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60.9W - 54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61.0W - 51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extLst>
                  <a:ext uri="{0D108BD9-81ED-4DB2-BD59-A6C34878D82A}">
                    <a16:rowId xmlns:a16="http://schemas.microsoft.com/office/drawing/2014/main" val="2719933158"/>
                  </a:ext>
                </a:extLst>
              </a:tr>
              <a:tr h="464178">
                <a:tc>
                  <a:txBody>
                    <a:bodyPr/>
                    <a:lstStyle/>
                    <a:p>
                      <a:pPr marL="0" marR="0">
                        <a:lnSpc>
                          <a:spcPct val="125000"/>
                        </a:lnSpc>
                        <a:spcBef>
                          <a:spcPts val="0"/>
                        </a:spcBef>
                        <a:spcAft>
                          <a:spcPts val="1600"/>
                        </a:spcAft>
                      </a:pPr>
                      <a:r>
                        <a:rPr lang="en-US" sz="2000">
                          <a:effectLst/>
                        </a:rPr>
                        <a:t>3-10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22.7W + 495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22.5W + 499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extLst>
                  <a:ext uri="{0D108BD9-81ED-4DB2-BD59-A6C34878D82A}">
                    <a16:rowId xmlns:a16="http://schemas.microsoft.com/office/drawing/2014/main" val="4035348548"/>
                  </a:ext>
                </a:extLst>
              </a:tr>
              <a:tr h="464178">
                <a:tc>
                  <a:txBody>
                    <a:bodyPr/>
                    <a:lstStyle/>
                    <a:p>
                      <a:pPr marL="0" marR="0">
                        <a:lnSpc>
                          <a:spcPct val="125000"/>
                        </a:lnSpc>
                        <a:spcBef>
                          <a:spcPts val="0"/>
                        </a:spcBef>
                        <a:spcAft>
                          <a:spcPts val="1600"/>
                        </a:spcAft>
                      </a:pPr>
                      <a:r>
                        <a:rPr lang="en-US" sz="2000">
                          <a:effectLst/>
                        </a:rPr>
                        <a:t>10-18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17.5W + 651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12.2W + 746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extLst>
                  <a:ext uri="{0D108BD9-81ED-4DB2-BD59-A6C34878D82A}">
                    <a16:rowId xmlns:a16="http://schemas.microsoft.com/office/drawing/2014/main" val="34674171"/>
                  </a:ext>
                </a:extLst>
              </a:tr>
              <a:tr h="464178">
                <a:tc>
                  <a:txBody>
                    <a:bodyPr/>
                    <a:lstStyle/>
                    <a:p>
                      <a:pPr marL="0" marR="0">
                        <a:lnSpc>
                          <a:spcPct val="125000"/>
                        </a:lnSpc>
                        <a:spcBef>
                          <a:spcPts val="0"/>
                        </a:spcBef>
                        <a:spcAft>
                          <a:spcPts val="1600"/>
                        </a:spcAft>
                      </a:pPr>
                      <a:r>
                        <a:rPr lang="en-US" sz="2000">
                          <a:effectLst/>
                        </a:rPr>
                        <a:t>18-30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a:effectLst/>
                        </a:rPr>
                        <a:t>15.3W + 679 </a:t>
                      </a:r>
                      <a:endParaRPr lang="en-US" sz="200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tc>
                  <a:txBody>
                    <a:bodyPr/>
                    <a:lstStyle/>
                    <a:p>
                      <a:pPr marL="0" marR="0">
                        <a:lnSpc>
                          <a:spcPct val="125000"/>
                        </a:lnSpc>
                        <a:spcBef>
                          <a:spcPts val="0"/>
                        </a:spcBef>
                        <a:spcAft>
                          <a:spcPts val="1600"/>
                        </a:spcAft>
                      </a:pPr>
                      <a:r>
                        <a:rPr lang="en-US" sz="2000" dirty="0">
                          <a:effectLst/>
                        </a:rPr>
                        <a:t>14.7W + 496 </a:t>
                      </a:r>
                      <a:endParaRPr lang="en-US" sz="2000" dirty="0">
                        <a:solidFill>
                          <a:srgbClr val="4C483D"/>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9525" marB="0"/>
                </a:tc>
                <a:extLst>
                  <a:ext uri="{0D108BD9-81ED-4DB2-BD59-A6C34878D82A}">
                    <a16:rowId xmlns:a16="http://schemas.microsoft.com/office/drawing/2014/main" val="95363676"/>
                  </a:ext>
                </a:extLst>
              </a:tr>
            </a:tbl>
          </a:graphicData>
        </a:graphic>
      </p:graphicFrame>
      <p:sp>
        <p:nvSpPr>
          <p:cNvPr id="10" name="TextBox 9">
            <a:extLst>
              <a:ext uri="{FF2B5EF4-FFF2-40B4-BE49-F238E27FC236}">
                <a16:creationId xmlns:a16="http://schemas.microsoft.com/office/drawing/2014/main" id="{CDD5871E-765C-6941-8057-92B6B4DECCA1}"/>
              </a:ext>
            </a:extLst>
          </p:cNvPr>
          <p:cNvSpPr txBox="1"/>
          <p:nvPr/>
        </p:nvSpPr>
        <p:spPr>
          <a:xfrm>
            <a:off x="4495800" y="1517025"/>
            <a:ext cx="4343400"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WHO’s REE multiplied by activity factor</a:t>
            </a:r>
          </a:p>
          <a:p>
            <a:pPr marL="742950" lvl="1" indent="-285750">
              <a:buFont typeface="Arial" panose="020B0604020202020204" pitchFamily="34" charset="0"/>
              <a:buChar char="•"/>
            </a:pPr>
            <a:r>
              <a:rPr lang="en-US" sz="2000" dirty="0"/>
              <a:t>REE x 1.5 for no malnutrition </a:t>
            </a:r>
          </a:p>
          <a:p>
            <a:pPr marL="742950" lvl="1" indent="-285750">
              <a:buFont typeface="Arial" panose="020B0604020202020204" pitchFamily="34" charset="0"/>
              <a:buChar char="•"/>
            </a:pPr>
            <a:r>
              <a:rPr lang="en-US" sz="2000" dirty="0"/>
              <a:t>REE x 1.7-1.8 if moderately malnourished or more than 2 hours/day high intensity physical activity </a:t>
            </a:r>
          </a:p>
        </p:txBody>
      </p:sp>
    </p:spTree>
    <p:extLst>
      <p:ext uri="{BB962C8B-B14F-4D97-AF65-F5344CB8AC3E}">
        <p14:creationId xmlns:p14="http://schemas.microsoft.com/office/powerpoint/2010/main" val="217038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1380C-CBA3-B642-860B-78F9A4389B56}"/>
              </a:ext>
            </a:extLst>
          </p:cNvPr>
          <p:cNvSpPr>
            <a:spLocks noGrp="1"/>
          </p:cNvSpPr>
          <p:nvPr>
            <p:ph type="title"/>
          </p:nvPr>
        </p:nvSpPr>
        <p:spPr>
          <a:xfrm>
            <a:off x="0" y="0"/>
            <a:ext cx="9144000" cy="1143000"/>
          </a:xfrm>
        </p:spPr>
        <p:txBody>
          <a:bodyPr>
            <a:normAutofit fontScale="90000"/>
          </a:bodyPr>
          <a:lstStyle/>
          <a:p>
            <a:r>
              <a:rPr lang="en-US" dirty="0"/>
              <a:t>10-20% Estimated Needs from Solid Foods</a:t>
            </a:r>
          </a:p>
        </p:txBody>
      </p:sp>
      <p:graphicFrame>
        <p:nvGraphicFramePr>
          <p:cNvPr id="4" name="Content Placeholder 4">
            <a:extLst>
              <a:ext uri="{FF2B5EF4-FFF2-40B4-BE49-F238E27FC236}">
                <a16:creationId xmlns:a16="http://schemas.microsoft.com/office/drawing/2014/main" id="{935B6C97-BEBA-8C48-9818-D6101C407F6A}"/>
              </a:ext>
            </a:extLst>
          </p:cNvPr>
          <p:cNvGraphicFramePr>
            <a:graphicFrameLocks noGrp="1"/>
          </p:cNvGraphicFramePr>
          <p:nvPr>
            <p:ph idx="1"/>
            <p:extLst>
              <p:ext uri="{D42A27DB-BD31-4B8C-83A1-F6EECF244321}">
                <p14:modId xmlns:p14="http://schemas.microsoft.com/office/powerpoint/2010/main" val="653681780"/>
              </p:ext>
            </p:extLst>
          </p:nvPr>
        </p:nvGraphicFramePr>
        <p:xfrm>
          <a:off x="1905000" y="1562099"/>
          <a:ext cx="4800601" cy="2691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B14B0463-4EA2-6944-B4CD-CCE86628A568}"/>
              </a:ext>
            </a:extLst>
          </p:cNvPr>
          <p:cNvSpPr txBox="1"/>
          <p:nvPr/>
        </p:nvSpPr>
        <p:spPr>
          <a:xfrm>
            <a:off x="1905000" y="977324"/>
            <a:ext cx="4800600" cy="584775"/>
          </a:xfrm>
          <a:prstGeom prst="rect">
            <a:avLst/>
          </a:prstGeom>
          <a:noFill/>
        </p:spPr>
        <p:txBody>
          <a:bodyPr wrap="square" rtlCol="0">
            <a:spAutoFit/>
          </a:bodyPr>
          <a:lstStyle/>
          <a:p>
            <a:pPr algn="ctr"/>
            <a:r>
              <a:rPr lang="en-US" sz="3200" dirty="0"/>
              <a:t>Example: 2000 calorie diet</a:t>
            </a:r>
          </a:p>
        </p:txBody>
      </p:sp>
      <p:graphicFrame>
        <p:nvGraphicFramePr>
          <p:cNvPr id="7" name="Content Placeholder 3">
            <a:extLst>
              <a:ext uri="{FF2B5EF4-FFF2-40B4-BE49-F238E27FC236}">
                <a16:creationId xmlns:a16="http://schemas.microsoft.com/office/drawing/2014/main" id="{9A884E3B-7A4B-814E-BD17-443E25D53EBF}"/>
              </a:ext>
            </a:extLst>
          </p:cNvPr>
          <p:cNvGraphicFramePr>
            <a:graphicFrameLocks/>
          </p:cNvGraphicFramePr>
          <p:nvPr>
            <p:extLst>
              <p:ext uri="{D42A27DB-BD31-4B8C-83A1-F6EECF244321}">
                <p14:modId xmlns:p14="http://schemas.microsoft.com/office/powerpoint/2010/main" val="623628179"/>
              </p:ext>
            </p:extLst>
          </p:nvPr>
        </p:nvGraphicFramePr>
        <p:xfrm>
          <a:off x="381000" y="1562099"/>
          <a:ext cx="8077200" cy="4275921"/>
        </p:xfrm>
        <a:graphic>
          <a:graphicData uri="http://schemas.openxmlformats.org/drawingml/2006/table">
            <a:tbl>
              <a:tblPr firstRow="1" bandRow="1">
                <a:tableStyleId>{5C22544A-7EE6-4342-B048-85BDC9FD1C3A}</a:tableStyleId>
              </a:tblPr>
              <a:tblGrid>
                <a:gridCol w="2692400">
                  <a:extLst>
                    <a:ext uri="{9D8B030D-6E8A-4147-A177-3AD203B41FA5}">
                      <a16:colId xmlns:a16="http://schemas.microsoft.com/office/drawing/2014/main" val="20000"/>
                    </a:ext>
                  </a:extLst>
                </a:gridCol>
                <a:gridCol w="2692400">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526881">
                <a:tc>
                  <a:txBody>
                    <a:bodyPr/>
                    <a:lstStyle/>
                    <a:p>
                      <a:r>
                        <a:rPr lang="en-US" sz="2400" dirty="0"/>
                        <a:t>Fruits/Vegetables</a:t>
                      </a:r>
                    </a:p>
                  </a:txBody>
                  <a:tcPr/>
                </a:tc>
                <a:tc>
                  <a:txBody>
                    <a:bodyPr/>
                    <a:lstStyle/>
                    <a:p>
                      <a:r>
                        <a:rPr lang="en-US" sz="2400" dirty="0"/>
                        <a:t>Protein</a:t>
                      </a:r>
                    </a:p>
                  </a:txBody>
                  <a:tcPr/>
                </a:tc>
                <a:tc>
                  <a:txBody>
                    <a:bodyPr/>
                    <a:lstStyle/>
                    <a:p>
                      <a:r>
                        <a:rPr lang="en-US" sz="2400" dirty="0"/>
                        <a:t>Mini Meals</a:t>
                      </a:r>
                    </a:p>
                  </a:txBody>
                  <a:tcPr/>
                </a:tc>
                <a:extLst>
                  <a:ext uri="{0D108BD9-81ED-4DB2-BD59-A6C34878D82A}">
                    <a16:rowId xmlns:a16="http://schemas.microsoft.com/office/drawing/2014/main" val="10000"/>
                  </a:ext>
                </a:extLst>
              </a:tr>
              <a:tr h="2393544">
                <a:tc>
                  <a:txBody>
                    <a:bodyPr/>
                    <a:lstStyle/>
                    <a:p>
                      <a:pPr marL="285750" indent="-285750">
                        <a:buFont typeface="Arial" panose="020B0604020202020204" pitchFamily="34" charset="0"/>
                        <a:buChar char="•"/>
                      </a:pPr>
                      <a:r>
                        <a:rPr lang="en-US" sz="2400" b="0" kern="1200" dirty="0">
                          <a:solidFill>
                            <a:schemeClr val="dk1"/>
                          </a:solidFill>
                          <a:effectLst/>
                          <a:latin typeface="+mn-lt"/>
                          <a:ea typeface="+mn-ea"/>
                          <a:cs typeface="+mn-cs"/>
                        </a:rPr>
                        <a:t>1/2 cup blueberries + 2 Tbsp. whipped cream </a:t>
                      </a:r>
                    </a:p>
                    <a:p>
                      <a:pPr marL="285750" indent="-285750">
                        <a:buFont typeface="Arial" panose="020B0604020202020204" pitchFamily="34" charset="0"/>
                        <a:buChar char="•"/>
                      </a:pPr>
                      <a:r>
                        <a:rPr lang="en-US" sz="2400" b="0" kern="1200" dirty="0">
                          <a:solidFill>
                            <a:schemeClr val="dk1"/>
                          </a:solidFill>
                          <a:effectLst/>
                          <a:latin typeface="+mn-lt"/>
                          <a:ea typeface="+mn-ea"/>
                          <a:cs typeface="+mn-cs"/>
                        </a:rPr>
                        <a:t>1/2 sliced apple dipped into 1/2 Tbsp. natural peanut butter</a:t>
                      </a:r>
                    </a:p>
                    <a:p>
                      <a:pPr marL="285750" indent="-285750">
                        <a:buFont typeface="Arial" panose="020B0604020202020204" pitchFamily="34" charset="0"/>
                        <a:buChar char="•"/>
                      </a:pPr>
                      <a:r>
                        <a:rPr lang="en-US" sz="2400" b="0" kern="1200" dirty="0">
                          <a:solidFill>
                            <a:schemeClr val="dk1"/>
                          </a:solidFill>
                          <a:effectLst/>
                          <a:latin typeface="+mn-lt"/>
                          <a:ea typeface="+mn-ea"/>
                          <a:cs typeface="+mn-cs"/>
                        </a:rPr>
                        <a:t>Grilled </a:t>
                      </a:r>
                      <a:r>
                        <a:rPr lang="en-US" sz="2400" b="0" kern="1200" baseline="0" dirty="0">
                          <a:solidFill>
                            <a:schemeClr val="dk1"/>
                          </a:solidFill>
                          <a:effectLst/>
                          <a:latin typeface="+mn-lt"/>
                          <a:ea typeface="+mn-ea"/>
                          <a:cs typeface="+mn-cs"/>
                        </a:rPr>
                        <a:t>v</a:t>
                      </a:r>
                      <a:r>
                        <a:rPr lang="en-US" sz="2400" b="0" kern="1200" dirty="0">
                          <a:solidFill>
                            <a:schemeClr val="dk1"/>
                          </a:solidFill>
                          <a:effectLst/>
                          <a:latin typeface="+mn-lt"/>
                          <a:ea typeface="+mn-ea"/>
                          <a:cs typeface="+mn-cs"/>
                        </a:rPr>
                        <a:t>eggie kabobs </a:t>
                      </a:r>
                      <a:endParaRPr lang="en-US" sz="3200" dirty="0"/>
                    </a:p>
                  </a:txBody>
                  <a:tcPr/>
                </a:tc>
                <a:tc>
                  <a:txBody>
                    <a:bodyPr/>
                    <a:lstStyle/>
                    <a:p>
                      <a:pPr marL="342900" indent="-342900">
                        <a:buFont typeface="Arial" panose="020B0604020202020204" pitchFamily="34" charset="0"/>
                        <a:buChar char="•"/>
                      </a:pPr>
                      <a:r>
                        <a:rPr lang="en-US" sz="2400" b="0" i="0" u="none" strike="noStrike" kern="1200" baseline="0" dirty="0">
                          <a:solidFill>
                            <a:schemeClr val="dk1"/>
                          </a:solidFill>
                          <a:latin typeface="+mn-lt"/>
                          <a:ea typeface="+mn-ea"/>
                          <a:cs typeface="+mn-cs"/>
                        </a:rPr>
                        <a:t>1 cup broccoli or 3 stalks celery with 3 Tbsp. yogurt dip or hummus</a:t>
                      </a:r>
                    </a:p>
                    <a:p>
                      <a:pPr marL="342900" indent="-342900">
                        <a:buFont typeface="Arial" panose="020B0604020202020204" pitchFamily="34" charset="0"/>
                        <a:buChar char="•"/>
                      </a:pPr>
                      <a:r>
                        <a:rPr lang="en-US" sz="2400" b="0" kern="1200" dirty="0">
                          <a:solidFill>
                            <a:schemeClr val="dk1"/>
                          </a:solidFill>
                          <a:effectLst/>
                          <a:latin typeface="+mn-lt"/>
                          <a:ea typeface="+mn-ea"/>
                          <a:cs typeface="+mn-cs"/>
                        </a:rPr>
                        <a:t>1 hardboiled egg + mustard</a:t>
                      </a:r>
                      <a:r>
                        <a:rPr lang="en-US" sz="2400" b="0" i="0" u="none" strike="noStrike" kern="1200" baseline="0" dirty="0">
                          <a:solidFill>
                            <a:schemeClr val="dk1"/>
                          </a:solidFill>
                          <a:latin typeface="+mn-lt"/>
                          <a:ea typeface="+mn-ea"/>
                          <a:cs typeface="+mn-cs"/>
                        </a:rPr>
                        <a:t> </a:t>
                      </a:r>
                    </a:p>
                    <a:p>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kern="1200" dirty="0">
                          <a:solidFill>
                            <a:schemeClr val="dk1"/>
                          </a:solidFill>
                          <a:effectLst/>
                          <a:latin typeface="+mn-lt"/>
                          <a:ea typeface="+mn-ea"/>
                          <a:cs typeface="+mn-cs"/>
                        </a:rPr>
                        <a:t>2 light laughing cow cheese wedge + 1 cracker + 1/4 cup cucumber slices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kern="1200" dirty="0">
                          <a:solidFill>
                            <a:schemeClr val="dk1"/>
                          </a:solidFill>
                          <a:effectLst/>
                          <a:latin typeface="+mn-lt"/>
                          <a:ea typeface="+mn-ea"/>
                          <a:cs typeface="+mn-cs"/>
                        </a:rPr>
                        <a:t>1 slice of whole wheat bread with 2 egg whites</a:t>
                      </a:r>
                    </a:p>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361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a:xfrm>
            <a:off x="182880" y="564131"/>
            <a:ext cx="2331720" cy="1676400"/>
          </a:xfrm>
        </p:spPr>
        <p:txBody>
          <a:bodyPr>
            <a:normAutofit/>
          </a:bodyPr>
          <a:lstStyle/>
          <a:p>
            <a:pPr marL="0" indent="0">
              <a:buNone/>
            </a:pPr>
            <a:r>
              <a:rPr lang="en-US" sz="2400" dirty="0">
                <a:latin typeface="Calibri" panose="020F0502020204030204" pitchFamily="34" charset="0"/>
                <a:ea typeface="ＭＳ Ｐゴシック" pitchFamily="-84" charset="-128"/>
                <a:cs typeface="Calibri" panose="020F0502020204030204" pitchFamily="34" charset="0"/>
              </a:rPr>
              <a:t>Active luminal Crohn’s disease, independent of location</a:t>
            </a:r>
          </a:p>
        </p:txBody>
      </p:sp>
      <p:pic>
        <p:nvPicPr>
          <p:cNvPr id="4" name="Picture 10">
            <a:extLst>
              <a:ext uri="{FF2B5EF4-FFF2-40B4-BE49-F238E27FC236}">
                <a16:creationId xmlns:a16="http://schemas.microsoft.com/office/drawing/2014/main" id="{D9FFEDCF-00D9-A846-B4F3-62970CA14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2" y="473656"/>
            <a:ext cx="4495800" cy="616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7AA427FF-B488-3546-827A-5450DA109879}"/>
              </a:ext>
            </a:extLst>
          </p:cNvPr>
          <p:cNvSpPr txBox="1"/>
          <p:nvPr/>
        </p:nvSpPr>
        <p:spPr>
          <a:xfrm>
            <a:off x="152400" y="5970703"/>
            <a:ext cx="2667000" cy="646331"/>
          </a:xfrm>
          <a:prstGeom prst="rect">
            <a:avLst/>
          </a:prstGeom>
          <a:noFill/>
        </p:spPr>
        <p:txBody>
          <a:bodyPr wrap="square" rtlCol="0">
            <a:spAutoFit/>
          </a:bodyPr>
          <a:lstStyle/>
          <a:p>
            <a:r>
              <a:rPr lang="en-US" dirty="0"/>
              <a:t>Courtesy of Jen Smith MS RD, Nationwide Children’s</a:t>
            </a:r>
          </a:p>
        </p:txBody>
      </p:sp>
      <p:sp>
        <p:nvSpPr>
          <p:cNvPr id="6" name="TextBox 5">
            <a:extLst>
              <a:ext uri="{FF2B5EF4-FFF2-40B4-BE49-F238E27FC236}">
                <a16:creationId xmlns:a16="http://schemas.microsoft.com/office/drawing/2014/main" id="{509FBF9A-6E95-5E4F-8293-72EE7902E7C2}"/>
              </a:ext>
            </a:extLst>
          </p:cNvPr>
          <p:cNvSpPr txBox="1"/>
          <p:nvPr/>
        </p:nvSpPr>
        <p:spPr>
          <a:xfrm>
            <a:off x="6985643" y="223230"/>
            <a:ext cx="1600200" cy="1923604"/>
          </a:xfrm>
          <a:prstGeom prst="rect">
            <a:avLst/>
          </a:prstGeom>
          <a:noFill/>
        </p:spPr>
        <p:txBody>
          <a:bodyPr wrap="square" rtlCol="0">
            <a:spAutoFit/>
          </a:bodyPr>
          <a:lstStyle/>
          <a:p>
            <a:pPr algn="ctr"/>
            <a:r>
              <a:rPr lang="en-US" sz="1700" dirty="0">
                <a:latin typeface="Calibri" panose="020F0502020204030204" pitchFamily="34" charset="0"/>
                <a:ea typeface="ＭＳ Ｐゴシック" pitchFamily="-84" charset="-128"/>
                <a:cs typeface="Calibri" panose="020F0502020204030204" pitchFamily="34" charset="0"/>
              </a:rPr>
              <a:t>Start with polymeric formula (better taste, decreased need for NG tube, less expensive)</a:t>
            </a:r>
          </a:p>
        </p:txBody>
      </p:sp>
      <p:cxnSp>
        <p:nvCxnSpPr>
          <p:cNvPr id="8" name="Straight Arrow Connector 7">
            <a:extLst>
              <a:ext uri="{FF2B5EF4-FFF2-40B4-BE49-F238E27FC236}">
                <a16:creationId xmlns:a16="http://schemas.microsoft.com/office/drawing/2014/main" id="{9E69E587-EB2A-7B40-966C-C10D8C7FC7B1}"/>
              </a:ext>
            </a:extLst>
          </p:cNvPr>
          <p:cNvCxnSpPr/>
          <p:nvPr/>
        </p:nvCxnSpPr>
        <p:spPr>
          <a:xfrm>
            <a:off x="2247900" y="990600"/>
            <a:ext cx="1143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3D0BEE9-6C92-254C-BE99-A881502520C8}"/>
              </a:ext>
            </a:extLst>
          </p:cNvPr>
          <p:cNvCxnSpPr/>
          <p:nvPr/>
        </p:nvCxnSpPr>
        <p:spPr>
          <a:xfrm flipV="1">
            <a:off x="6343649" y="518715"/>
            <a:ext cx="685800" cy="2127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488122"/>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Choice of Therapy after EN?</a:t>
            </a:r>
          </a:p>
        </p:txBody>
      </p:sp>
    </p:spTree>
    <p:extLst>
      <p:ext uri="{BB962C8B-B14F-4D97-AF65-F5344CB8AC3E}">
        <p14:creationId xmlns:p14="http://schemas.microsoft.com/office/powerpoint/2010/main" val="306822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A637F-569F-524A-97A8-C4B98E847450}"/>
              </a:ext>
            </a:extLst>
          </p:cNvPr>
          <p:cNvSpPr>
            <a:spLocks noGrp="1"/>
          </p:cNvSpPr>
          <p:nvPr>
            <p:ph type="title"/>
          </p:nvPr>
        </p:nvSpPr>
        <p:spPr>
          <a:xfrm>
            <a:off x="0" y="0"/>
            <a:ext cx="9143999" cy="1143000"/>
          </a:xfrm>
        </p:spPr>
        <p:txBody>
          <a:bodyPr>
            <a:normAutofit fontScale="90000"/>
          </a:bodyPr>
          <a:lstStyle/>
          <a:p>
            <a:r>
              <a:rPr lang="en-US" dirty="0"/>
              <a:t>Choice of Therapy after EN for Induction</a:t>
            </a:r>
          </a:p>
        </p:txBody>
      </p:sp>
      <p:sp>
        <p:nvSpPr>
          <p:cNvPr id="3" name="Content Placeholder 2">
            <a:extLst>
              <a:ext uri="{FF2B5EF4-FFF2-40B4-BE49-F238E27FC236}">
                <a16:creationId xmlns:a16="http://schemas.microsoft.com/office/drawing/2014/main" id="{420C42BC-E62D-E84D-AA4C-731B89A8A38D}"/>
              </a:ext>
            </a:extLst>
          </p:cNvPr>
          <p:cNvSpPr>
            <a:spLocks noGrp="1"/>
          </p:cNvSpPr>
          <p:nvPr>
            <p:ph idx="1"/>
          </p:nvPr>
        </p:nvSpPr>
        <p:spPr/>
        <p:txBody>
          <a:bodyPr>
            <a:normAutofit lnSpcReduction="10000"/>
          </a:bodyPr>
          <a:lstStyle/>
          <a:p>
            <a:r>
              <a:rPr lang="en-US" dirty="0"/>
              <a:t>Most common placement of EN observed in the literature: alternative to corticosteroid as a bridge to thiopurine</a:t>
            </a:r>
          </a:p>
          <a:p>
            <a:r>
              <a:rPr lang="en-US" dirty="0"/>
              <a:t>No consensus regarding how to reintroduce solid foods when bridging to maintenance medication</a:t>
            </a:r>
          </a:p>
          <a:p>
            <a:r>
              <a:rPr lang="en-US" dirty="0"/>
              <a:t>Scarce data evaluating combination of EN with other therapies (1 study with anti-TNF)</a:t>
            </a:r>
          </a:p>
          <a:p>
            <a:r>
              <a:rPr lang="en-US" dirty="0"/>
              <a:t>Bridge to exclusion diets?</a:t>
            </a:r>
          </a:p>
        </p:txBody>
      </p:sp>
    </p:spTree>
    <p:extLst>
      <p:ext uri="{BB962C8B-B14F-4D97-AF65-F5344CB8AC3E}">
        <p14:creationId xmlns:p14="http://schemas.microsoft.com/office/powerpoint/2010/main" val="3153475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EN for Maintenance of Remission?</a:t>
            </a:r>
          </a:p>
        </p:txBody>
      </p:sp>
    </p:spTree>
    <p:extLst>
      <p:ext uri="{BB962C8B-B14F-4D97-AF65-F5344CB8AC3E}">
        <p14:creationId xmlns:p14="http://schemas.microsoft.com/office/powerpoint/2010/main" val="386871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1C302-236F-1149-8EF9-45DDBFD15C62}"/>
              </a:ext>
            </a:extLst>
          </p:cNvPr>
          <p:cNvSpPr>
            <a:spLocks noGrp="1"/>
          </p:cNvSpPr>
          <p:nvPr>
            <p:ph type="title"/>
          </p:nvPr>
        </p:nvSpPr>
        <p:spPr>
          <a:xfrm>
            <a:off x="0" y="0"/>
            <a:ext cx="9144000" cy="1143000"/>
          </a:xfrm>
        </p:spPr>
        <p:txBody>
          <a:bodyPr/>
          <a:lstStyle/>
          <a:p>
            <a:r>
              <a:rPr lang="en-US" dirty="0"/>
              <a:t>EN for Maintenance of Remission</a:t>
            </a:r>
          </a:p>
        </p:txBody>
      </p:sp>
      <p:sp>
        <p:nvSpPr>
          <p:cNvPr id="3" name="Content Placeholder 2">
            <a:extLst>
              <a:ext uri="{FF2B5EF4-FFF2-40B4-BE49-F238E27FC236}">
                <a16:creationId xmlns:a16="http://schemas.microsoft.com/office/drawing/2014/main" id="{C3EC5D50-9DEA-2E40-9E0E-7B39F5131A21}"/>
              </a:ext>
            </a:extLst>
          </p:cNvPr>
          <p:cNvSpPr>
            <a:spLocks noGrp="1"/>
          </p:cNvSpPr>
          <p:nvPr>
            <p:ph idx="1"/>
          </p:nvPr>
        </p:nvSpPr>
        <p:spPr>
          <a:xfrm>
            <a:off x="457200" y="1295400"/>
            <a:ext cx="8229600" cy="4830763"/>
          </a:xfrm>
        </p:spPr>
        <p:txBody>
          <a:bodyPr>
            <a:normAutofit lnSpcReduction="10000"/>
          </a:bodyPr>
          <a:lstStyle/>
          <a:p>
            <a:r>
              <a:rPr lang="en-US" dirty="0"/>
              <a:t>Literature </a:t>
            </a:r>
            <a:r>
              <a:rPr lang="en-US" u="sng" dirty="0"/>
              <a:t>very </a:t>
            </a:r>
            <a:r>
              <a:rPr lang="en-US" dirty="0"/>
              <a:t>heterogenous, difficult to assess systematically</a:t>
            </a:r>
          </a:p>
          <a:p>
            <a:r>
              <a:rPr lang="en-US" dirty="0"/>
              <a:t>Systematic review of 12 studies (3 RCTs, only 1 evaluated to be low risk of bias) of EN for inactive CD (children and adults) concluded EN more effective than regular diet and as effective as some medications in maintaining remission (El-</a:t>
            </a:r>
            <a:r>
              <a:rPr lang="en-US" dirty="0" err="1"/>
              <a:t>Matary</a:t>
            </a:r>
            <a:r>
              <a:rPr lang="en-US" dirty="0"/>
              <a:t> et al. </a:t>
            </a:r>
            <a:r>
              <a:rPr lang="en-US" i="1" dirty="0"/>
              <a:t>Journal of Parenteral and Enteral Nutrition</a:t>
            </a:r>
            <a:r>
              <a:rPr lang="en-US" dirty="0"/>
              <a:t>. 2017.)</a:t>
            </a:r>
          </a:p>
          <a:p>
            <a:pPr lvl="1"/>
            <a:r>
              <a:rPr lang="en-US" dirty="0"/>
              <a:t>Could not perform </a:t>
            </a:r>
            <a:r>
              <a:rPr lang="en-US" dirty="0" err="1"/>
              <a:t>metaanalysis</a:t>
            </a:r>
            <a:endParaRPr lang="en-US" dirty="0"/>
          </a:p>
        </p:txBody>
      </p:sp>
    </p:spTree>
    <p:extLst>
      <p:ext uri="{BB962C8B-B14F-4D97-AF65-F5344CB8AC3E}">
        <p14:creationId xmlns:p14="http://schemas.microsoft.com/office/powerpoint/2010/main" val="2132325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C903-64B2-5745-8053-EDA254EAC20F}"/>
              </a:ext>
            </a:extLst>
          </p:cNvPr>
          <p:cNvSpPr>
            <a:spLocks noGrp="1"/>
          </p:cNvSpPr>
          <p:nvPr>
            <p:ph type="title"/>
          </p:nvPr>
        </p:nvSpPr>
        <p:spPr>
          <a:xfrm>
            <a:off x="0" y="60933"/>
            <a:ext cx="9144000" cy="1143000"/>
          </a:xfrm>
        </p:spPr>
        <p:txBody>
          <a:bodyPr/>
          <a:lstStyle/>
          <a:p>
            <a:r>
              <a:rPr lang="en-US" dirty="0"/>
              <a:t>EN for Maintenance of Remission</a:t>
            </a:r>
          </a:p>
        </p:txBody>
      </p:sp>
      <p:sp>
        <p:nvSpPr>
          <p:cNvPr id="3" name="Content Placeholder 2">
            <a:extLst>
              <a:ext uri="{FF2B5EF4-FFF2-40B4-BE49-F238E27FC236}">
                <a16:creationId xmlns:a16="http://schemas.microsoft.com/office/drawing/2014/main" id="{2F6F71D8-519F-C54A-AAD1-65F32C92B091}"/>
              </a:ext>
            </a:extLst>
          </p:cNvPr>
          <p:cNvSpPr>
            <a:spLocks noGrp="1"/>
          </p:cNvSpPr>
          <p:nvPr>
            <p:ph sz="half" idx="1"/>
          </p:nvPr>
        </p:nvSpPr>
        <p:spPr/>
        <p:txBody>
          <a:bodyPr/>
          <a:lstStyle/>
          <a:p>
            <a:r>
              <a:rPr lang="en-US" b="1" dirty="0"/>
              <a:t>CHOP protocol</a:t>
            </a:r>
          </a:p>
          <a:p>
            <a:r>
              <a:rPr lang="en-US" dirty="0"/>
              <a:t>8-12 weeks</a:t>
            </a:r>
          </a:p>
          <a:p>
            <a:r>
              <a:rPr lang="en-US" dirty="0"/>
              <a:t>80-90% of estimated needs from formula</a:t>
            </a:r>
          </a:p>
          <a:p>
            <a:r>
              <a:rPr lang="en-US" dirty="0"/>
              <a:t>10-20% food </a:t>
            </a:r>
          </a:p>
          <a:p>
            <a:pPr lvl="1"/>
            <a:r>
              <a:rPr lang="en-US" dirty="0"/>
              <a:t>Pediatric anti-inflammatory diet pyramid</a:t>
            </a:r>
          </a:p>
          <a:p>
            <a:r>
              <a:rPr lang="en-US" dirty="0"/>
              <a:t>NG tube/oral/combo</a:t>
            </a:r>
          </a:p>
          <a:p>
            <a:endParaRPr lang="en-US" dirty="0"/>
          </a:p>
        </p:txBody>
      </p:sp>
      <p:sp>
        <p:nvSpPr>
          <p:cNvPr id="5" name="Content Placeholder 4">
            <a:extLst>
              <a:ext uri="{FF2B5EF4-FFF2-40B4-BE49-F238E27FC236}">
                <a16:creationId xmlns:a16="http://schemas.microsoft.com/office/drawing/2014/main" id="{F7D66D84-B828-9C46-A626-06CC4B32D1E2}"/>
              </a:ext>
            </a:extLst>
          </p:cNvPr>
          <p:cNvSpPr>
            <a:spLocks noGrp="1"/>
          </p:cNvSpPr>
          <p:nvPr>
            <p:ph sz="half" idx="2"/>
          </p:nvPr>
        </p:nvSpPr>
        <p:spPr/>
        <p:txBody>
          <a:bodyPr/>
          <a:lstStyle/>
          <a:p>
            <a:r>
              <a:rPr lang="en-US" dirty="0"/>
              <a:t>Post induction to  . . . ? </a:t>
            </a:r>
          </a:p>
          <a:p>
            <a:r>
              <a:rPr lang="en-US" dirty="0"/>
              <a:t>Lower % calories from formula by 10-15%</a:t>
            </a:r>
          </a:p>
          <a:p>
            <a:pPr lvl="1"/>
            <a:r>
              <a:rPr lang="en-US" dirty="0"/>
              <a:t>↓ # of days</a:t>
            </a:r>
          </a:p>
          <a:p>
            <a:pPr lvl="1"/>
            <a:r>
              <a:rPr lang="en-US" dirty="0"/>
              <a:t>↓ volume </a:t>
            </a:r>
          </a:p>
          <a:p>
            <a:r>
              <a:rPr lang="en-US" dirty="0"/>
              <a:t>Simultaneously increase % of calories from food</a:t>
            </a:r>
          </a:p>
          <a:p>
            <a:r>
              <a:rPr lang="en-US" dirty="0"/>
              <a:t>Closely monitor!</a:t>
            </a:r>
          </a:p>
          <a:p>
            <a:endParaRPr lang="en-US" dirty="0"/>
          </a:p>
        </p:txBody>
      </p:sp>
    </p:spTree>
    <p:extLst>
      <p:ext uri="{BB962C8B-B14F-4D97-AF65-F5344CB8AC3E}">
        <p14:creationId xmlns:p14="http://schemas.microsoft.com/office/powerpoint/2010/main" val="2658361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How?</a:t>
            </a:r>
          </a:p>
        </p:txBody>
      </p:sp>
      <p:sp>
        <p:nvSpPr>
          <p:cNvPr id="6" name="Title 3">
            <a:extLst>
              <a:ext uri="{FF2B5EF4-FFF2-40B4-BE49-F238E27FC236}">
                <a16:creationId xmlns:a16="http://schemas.microsoft.com/office/drawing/2014/main" id="{3DF226E8-DF1C-424A-9184-27F6F0B11D35}"/>
              </a:ext>
            </a:extLst>
          </p:cNvPr>
          <p:cNvSpPr txBox="1">
            <a:spLocks/>
          </p:cNvSpPr>
          <p:nvPr/>
        </p:nvSpPr>
        <p:spPr>
          <a:xfrm>
            <a:off x="680545" y="332455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Getting Started</a:t>
            </a:r>
          </a:p>
        </p:txBody>
      </p:sp>
    </p:spTree>
    <p:extLst>
      <p:ext uri="{BB962C8B-B14F-4D97-AF65-F5344CB8AC3E}">
        <p14:creationId xmlns:p14="http://schemas.microsoft.com/office/powerpoint/2010/main" val="422736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2858-452E-344F-BD8E-3FBA07A4EA7F}"/>
              </a:ext>
            </a:extLst>
          </p:cNvPr>
          <p:cNvSpPr>
            <a:spLocks noGrp="1"/>
          </p:cNvSpPr>
          <p:nvPr>
            <p:ph type="title"/>
          </p:nvPr>
        </p:nvSpPr>
        <p:spPr>
          <a:xfrm>
            <a:off x="36786" y="0"/>
            <a:ext cx="9107214" cy="1143000"/>
          </a:xfrm>
        </p:spPr>
        <p:txBody>
          <a:bodyPr>
            <a:noAutofit/>
          </a:bodyPr>
          <a:lstStyle/>
          <a:p>
            <a:r>
              <a:rPr lang="en-US" sz="3600" dirty="0"/>
              <a:t>Defined Formula Diets for CD: Barriers</a:t>
            </a:r>
          </a:p>
        </p:txBody>
      </p:sp>
      <p:sp>
        <p:nvSpPr>
          <p:cNvPr id="3" name="Content Placeholder 2">
            <a:extLst>
              <a:ext uri="{FF2B5EF4-FFF2-40B4-BE49-F238E27FC236}">
                <a16:creationId xmlns:a16="http://schemas.microsoft.com/office/drawing/2014/main" id="{FE3C52FF-3874-3C48-B9D3-A0E2846B0CE0}"/>
              </a:ext>
            </a:extLst>
          </p:cNvPr>
          <p:cNvSpPr>
            <a:spLocks noGrp="1"/>
          </p:cNvSpPr>
          <p:nvPr>
            <p:ph idx="1"/>
          </p:nvPr>
        </p:nvSpPr>
        <p:spPr>
          <a:xfrm>
            <a:off x="457200" y="1143000"/>
            <a:ext cx="8229600" cy="4953000"/>
          </a:xfrm>
        </p:spPr>
        <p:txBody>
          <a:bodyPr>
            <a:normAutofit/>
          </a:bodyPr>
          <a:lstStyle/>
          <a:p>
            <a:r>
              <a:rPr lang="en-US" sz="2800" dirty="0"/>
              <a:t>Enteral nutritional therapy is an effective, but underutilized therapy with multiple real and perceived barriers</a:t>
            </a:r>
          </a:p>
          <a:p>
            <a:r>
              <a:rPr lang="en-US" sz="2800" dirty="0"/>
              <a:t>Major reason North American physicians do not prescribe EN is the perception that compliance is difficult for patients to maintain</a:t>
            </a:r>
          </a:p>
          <a:p>
            <a:r>
              <a:rPr lang="en-US" sz="2800" dirty="0"/>
              <a:t>Other barriers: lack of experience, lack of support from insurance carriers, lack of support from nursing staff, lack of support from dietician, cost</a:t>
            </a:r>
          </a:p>
        </p:txBody>
      </p:sp>
      <p:sp>
        <p:nvSpPr>
          <p:cNvPr id="4" name="TextBox 3">
            <a:extLst>
              <a:ext uri="{FF2B5EF4-FFF2-40B4-BE49-F238E27FC236}">
                <a16:creationId xmlns:a16="http://schemas.microsoft.com/office/drawing/2014/main" id="{1AF69820-F8D7-384E-8702-D2B786F957B9}"/>
              </a:ext>
            </a:extLst>
          </p:cNvPr>
          <p:cNvSpPr txBox="1"/>
          <p:nvPr/>
        </p:nvSpPr>
        <p:spPr>
          <a:xfrm>
            <a:off x="3352800" y="6096000"/>
            <a:ext cx="6096000" cy="1200329"/>
          </a:xfrm>
          <a:prstGeom prst="rect">
            <a:avLst/>
          </a:prstGeom>
          <a:noFill/>
        </p:spPr>
        <p:txBody>
          <a:bodyPr wrap="square" rtlCol="0">
            <a:spAutoFit/>
          </a:bodyPr>
          <a:lstStyle/>
          <a:p>
            <a:pPr fontAlgn="auto">
              <a:spcBef>
                <a:spcPts val="0"/>
              </a:spcBef>
              <a:spcAft>
                <a:spcPts val="0"/>
              </a:spcAft>
            </a:pPr>
            <a:r>
              <a:rPr lang="en-US" dirty="0" err="1">
                <a:latin typeface="Calibri"/>
                <a:ea typeface="+mn-ea"/>
              </a:rPr>
              <a:t>Shaikhkhalil</a:t>
            </a:r>
            <a:r>
              <a:rPr lang="en-US" dirty="0">
                <a:latin typeface="Calibri"/>
                <a:ea typeface="+mn-ea"/>
              </a:rPr>
              <a:t> and Crandall. </a:t>
            </a:r>
            <a:r>
              <a:rPr lang="en-US" i="1" dirty="0">
                <a:latin typeface="Calibri"/>
                <a:ea typeface="+mn-ea"/>
              </a:rPr>
              <a:t>Nutrition in Clinical Practice</a:t>
            </a:r>
            <a:r>
              <a:rPr lang="en-US" dirty="0">
                <a:latin typeface="Calibri"/>
                <a:ea typeface="+mn-ea"/>
              </a:rPr>
              <a:t>. 2018.</a:t>
            </a:r>
          </a:p>
          <a:p>
            <a:pPr fontAlgn="auto">
              <a:spcBef>
                <a:spcPts val="0"/>
              </a:spcBef>
              <a:spcAft>
                <a:spcPts val="0"/>
              </a:spcAft>
            </a:pPr>
            <a:r>
              <a:rPr lang="en-US" dirty="0"/>
              <a:t>Stewart et al.  </a:t>
            </a:r>
            <a:r>
              <a:rPr lang="en-US" i="1" dirty="0"/>
              <a:t>J </a:t>
            </a:r>
            <a:r>
              <a:rPr lang="en-US" i="1" dirty="0" err="1"/>
              <a:t>Pediatr</a:t>
            </a:r>
            <a:r>
              <a:rPr lang="en-US" i="1" dirty="0"/>
              <a:t> Gastroenterol Nutr</a:t>
            </a:r>
            <a:r>
              <a:rPr lang="en-US" dirty="0"/>
              <a:t>.  2011</a:t>
            </a:r>
            <a:endParaRPr lang="en-US" dirty="0">
              <a:latin typeface="Calibri"/>
              <a:ea typeface="+mn-ea"/>
            </a:endParaRPr>
          </a:p>
          <a:p>
            <a:pPr fontAlgn="auto">
              <a:spcBef>
                <a:spcPts val="0"/>
              </a:spcBef>
              <a:spcAft>
                <a:spcPts val="0"/>
              </a:spcAft>
            </a:pPr>
            <a:endParaRPr lang="en-US" dirty="0">
              <a:latin typeface="Calibri"/>
              <a:ea typeface="+mn-ea"/>
            </a:endParaRPr>
          </a:p>
          <a:p>
            <a:pPr fontAlgn="auto">
              <a:spcBef>
                <a:spcPts val="0"/>
              </a:spcBef>
              <a:spcAft>
                <a:spcPts val="0"/>
              </a:spcAft>
            </a:pPr>
            <a:endParaRPr lang="en-US" dirty="0">
              <a:latin typeface="Calibri"/>
              <a:ea typeface="+mn-ea"/>
            </a:endParaRPr>
          </a:p>
        </p:txBody>
      </p:sp>
      <p:pic>
        <p:nvPicPr>
          <p:cNvPr id="6" name="Picture 5">
            <a:extLst>
              <a:ext uri="{FF2B5EF4-FFF2-40B4-BE49-F238E27FC236}">
                <a16:creationId xmlns:a16="http://schemas.microsoft.com/office/drawing/2014/main" id="{169BD78E-CFA0-FA45-86B6-D8229A897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 y="2560320"/>
            <a:ext cx="8577506" cy="3185160"/>
          </a:xfrm>
          <a:prstGeom prst="rect">
            <a:avLst/>
          </a:prstGeom>
          <a:ln>
            <a:solidFill>
              <a:schemeClr val="accent2"/>
            </a:solidFill>
          </a:ln>
        </p:spPr>
      </p:pic>
    </p:spTree>
    <p:extLst>
      <p:ext uri="{BB962C8B-B14F-4D97-AF65-F5344CB8AC3E}">
        <p14:creationId xmlns:p14="http://schemas.microsoft.com/office/powerpoint/2010/main" val="210060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45933-7DD6-9440-BC5B-CA4360C61B60}"/>
              </a:ext>
            </a:extLst>
          </p:cNvPr>
          <p:cNvSpPr>
            <a:spLocks noGrp="1"/>
          </p:cNvSpPr>
          <p:nvPr>
            <p:ph type="title"/>
          </p:nvPr>
        </p:nvSpPr>
        <p:spPr>
          <a:xfrm>
            <a:off x="0" y="0"/>
            <a:ext cx="9144000" cy="1143000"/>
          </a:xfrm>
        </p:spPr>
        <p:txBody>
          <a:bodyPr/>
          <a:lstStyle/>
          <a:p>
            <a:r>
              <a:rPr lang="en-US" dirty="0"/>
              <a:t>EN: Getting Started</a:t>
            </a:r>
          </a:p>
        </p:txBody>
      </p:sp>
      <p:sp>
        <p:nvSpPr>
          <p:cNvPr id="3" name="Content Placeholder 2">
            <a:extLst>
              <a:ext uri="{FF2B5EF4-FFF2-40B4-BE49-F238E27FC236}">
                <a16:creationId xmlns:a16="http://schemas.microsoft.com/office/drawing/2014/main" id="{D5D89F0A-8737-764C-B15C-731C558005D1}"/>
              </a:ext>
            </a:extLst>
          </p:cNvPr>
          <p:cNvSpPr>
            <a:spLocks noGrp="1"/>
          </p:cNvSpPr>
          <p:nvPr>
            <p:ph idx="1"/>
          </p:nvPr>
        </p:nvSpPr>
        <p:spPr>
          <a:xfrm>
            <a:off x="457200" y="1371600"/>
            <a:ext cx="8229600" cy="4754563"/>
          </a:xfrm>
        </p:spPr>
        <p:txBody>
          <a:bodyPr/>
          <a:lstStyle/>
          <a:p>
            <a:r>
              <a:rPr lang="en-US" dirty="0"/>
              <a:t>Templates for letters of medical necessity</a:t>
            </a:r>
          </a:p>
          <a:p>
            <a:r>
              <a:rPr lang="en-US" dirty="0"/>
              <a:t>Develop/borrow protocols, patient education materials</a:t>
            </a:r>
          </a:p>
          <a:p>
            <a:r>
              <a:rPr lang="en-US" dirty="0"/>
              <a:t>Provide support: involve dieticians, nurses, social workers, psychologists</a:t>
            </a:r>
          </a:p>
          <a:p>
            <a:r>
              <a:rPr lang="en-US" dirty="0"/>
              <a:t>Practice your pitch: discuss early, be enthusiastic, establish expectations</a:t>
            </a:r>
          </a:p>
          <a:p>
            <a:r>
              <a:rPr lang="en-US" dirty="0"/>
              <a:t>Consider quick start program</a:t>
            </a:r>
          </a:p>
        </p:txBody>
      </p:sp>
    </p:spTree>
    <p:extLst>
      <p:ext uri="{BB962C8B-B14F-4D97-AF65-F5344CB8AC3E}">
        <p14:creationId xmlns:p14="http://schemas.microsoft.com/office/powerpoint/2010/main" val="2854408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4BC469-800E-D941-9ECC-E23AE18FCD1E}"/>
              </a:ext>
            </a:extLst>
          </p:cNvPr>
          <p:cNvSpPr>
            <a:spLocks noGrp="1"/>
          </p:cNvSpPr>
          <p:nvPr>
            <p:ph type="ctrTitle"/>
          </p:nvPr>
        </p:nvSpPr>
        <p:spPr/>
        <p:txBody>
          <a:bodyPr/>
          <a:lstStyle/>
          <a:p>
            <a:r>
              <a:rPr lang="en-US" dirty="0"/>
              <a:t>When?</a:t>
            </a:r>
          </a:p>
        </p:txBody>
      </p:sp>
    </p:spTree>
    <p:extLst>
      <p:ext uri="{BB962C8B-B14F-4D97-AF65-F5344CB8AC3E}">
        <p14:creationId xmlns:p14="http://schemas.microsoft.com/office/powerpoint/2010/main" val="1227705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ED8C5-8F00-E447-8D29-FB6215DA1B4F}"/>
              </a:ext>
            </a:extLst>
          </p:cNvPr>
          <p:cNvSpPr>
            <a:spLocks noGrp="1"/>
          </p:cNvSpPr>
          <p:nvPr>
            <p:ph type="title"/>
          </p:nvPr>
        </p:nvSpPr>
        <p:spPr>
          <a:xfrm>
            <a:off x="0" y="0"/>
            <a:ext cx="9144000" cy="1143000"/>
          </a:xfrm>
        </p:spPr>
        <p:txBody>
          <a:bodyPr>
            <a:noAutofit/>
          </a:bodyPr>
          <a:lstStyle/>
          <a:p>
            <a:r>
              <a:rPr lang="en-US" sz="3600" dirty="0"/>
              <a:t>EN is effective, safe, and has added benefits</a:t>
            </a:r>
          </a:p>
        </p:txBody>
      </p:sp>
      <p:sp>
        <p:nvSpPr>
          <p:cNvPr id="3" name="Content Placeholder 2">
            <a:extLst>
              <a:ext uri="{FF2B5EF4-FFF2-40B4-BE49-F238E27FC236}">
                <a16:creationId xmlns:a16="http://schemas.microsoft.com/office/drawing/2014/main" id="{B06C1AF0-D4D0-AD46-9931-6C454C6DBD8D}"/>
              </a:ext>
            </a:extLst>
          </p:cNvPr>
          <p:cNvSpPr>
            <a:spLocks noGrp="1"/>
          </p:cNvSpPr>
          <p:nvPr>
            <p:ph idx="1"/>
          </p:nvPr>
        </p:nvSpPr>
        <p:spPr>
          <a:xfrm>
            <a:off x="457200" y="1143000"/>
            <a:ext cx="8229600" cy="4983163"/>
          </a:xfrm>
        </p:spPr>
        <p:txBody>
          <a:bodyPr>
            <a:normAutofit fontScale="85000" lnSpcReduction="20000"/>
          </a:bodyPr>
          <a:lstStyle/>
          <a:p>
            <a:r>
              <a:rPr lang="en-US" dirty="0"/>
              <a:t>Minimal adverse events</a:t>
            </a:r>
          </a:p>
          <a:p>
            <a:pPr lvl="1"/>
            <a:r>
              <a:rPr lang="en-US" dirty="0"/>
              <a:t>Nausea, early satiety, bloating, loose stools</a:t>
            </a:r>
          </a:p>
          <a:p>
            <a:pPr lvl="1"/>
            <a:r>
              <a:rPr lang="en-US" dirty="0"/>
              <a:t>Nocturnal awakenings with overnight NG tube feeds</a:t>
            </a:r>
          </a:p>
          <a:p>
            <a:pPr lvl="1"/>
            <a:r>
              <a:rPr lang="en-US" dirty="0"/>
              <a:t>Refeeding syndrome: case reports</a:t>
            </a:r>
          </a:p>
          <a:p>
            <a:pPr lvl="1"/>
            <a:r>
              <a:rPr lang="en-US" dirty="0"/>
              <a:t>No associated nutritional deficiencies</a:t>
            </a:r>
          </a:p>
          <a:p>
            <a:r>
              <a:rPr lang="en-US" dirty="0"/>
              <a:t>Positive effects on weight gain and linear growth</a:t>
            </a:r>
          </a:p>
          <a:p>
            <a:pPr lvl="1"/>
            <a:r>
              <a:rPr lang="en-US" dirty="0"/>
              <a:t>Height velocity and height z-score improve in children</a:t>
            </a:r>
          </a:p>
          <a:p>
            <a:pPr lvl="1"/>
            <a:r>
              <a:rPr lang="en-US" dirty="0"/>
              <a:t>Lean mass improves in children</a:t>
            </a:r>
          </a:p>
          <a:p>
            <a:r>
              <a:rPr lang="en-US" dirty="0"/>
              <a:t>Positive effects on bone health</a:t>
            </a:r>
          </a:p>
          <a:p>
            <a:pPr lvl="1"/>
            <a:r>
              <a:rPr lang="en-US" dirty="0"/>
              <a:t>Lower markers of bone resorption, higher markers of bone turnover, improvement in vitamin D level</a:t>
            </a:r>
          </a:p>
          <a:p>
            <a:r>
              <a:rPr lang="en-US" dirty="0"/>
              <a:t>Improvements in IBDQ</a:t>
            </a:r>
          </a:p>
          <a:p>
            <a:r>
              <a:rPr lang="en-US" dirty="0"/>
              <a:t>Cost??</a:t>
            </a:r>
          </a:p>
        </p:txBody>
      </p:sp>
      <p:sp>
        <p:nvSpPr>
          <p:cNvPr id="4" name="TextBox 3">
            <a:extLst>
              <a:ext uri="{FF2B5EF4-FFF2-40B4-BE49-F238E27FC236}">
                <a16:creationId xmlns:a16="http://schemas.microsoft.com/office/drawing/2014/main" id="{F462A3D7-A4EC-3B4D-AFD1-1E48CC3B2C56}"/>
              </a:ext>
            </a:extLst>
          </p:cNvPr>
          <p:cNvSpPr txBox="1"/>
          <p:nvPr/>
        </p:nvSpPr>
        <p:spPr>
          <a:xfrm>
            <a:off x="4267200" y="5802997"/>
            <a:ext cx="4876800" cy="923330"/>
          </a:xfrm>
          <a:prstGeom prst="rect">
            <a:avLst/>
          </a:prstGeom>
          <a:noFill/>
        </p:spPr>
        <p:txBody>
          <a:bodyPr wrap="square" rtlCol="0">
            <a:spAutoFit/>
          </a:bodyPr>
          <a:lstStyle/>
          <a:p>
            <a:r>
              <a:rPr lang="en-US" dirty="0"/>
              <a:t>Gupta K et al. Inflamm Bowel Dis. 2013</a:t>
            </a:r>
          </a:p>
          <a:p>
            <a:r>
              <a:rPr lang="en-US" dirty="0" err="1"/>
              <a:t>Gerasimidis</a:t>
            </a:r>
            <a:r>
              <a:rPr lang="en-US" dirty="0"/>
              <a:t> K et al. Inflamm Bowel Dis. 2012.</a:t>
            </a:r>
          </a:p>
          <a:p>
            <a:r>
              <a:rPr lang="en-US" dirty="0"/>
              <a:t>Whitten et al. J Gastroenterol. 2010.</a:t>
            </a:r>
          </a:p>
        </p:txBody>
      </p:sp>
    </p:spTree>
    <p:extLst>
      <p:ext uri="{BB962C8B-B14F-4D97-AF65-F5344CB8AC3E}">
        <p14:creationId xmlns:p14="http://schemas.microsoft.com/office/powerpoint/2010/main" val="3195551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917" y="228600"/>
            <a:ext cx="8018648" cy="753722"/>
          </a:xfrm>
          <a:ln w="38100">
            <a:solidFill>
              <a:schemeClr val="accent1"/>
            </a:solidFill>
          </a:ln>
        </p:spPr>
        <p:txBody>
          <a:bodyPr>
            <a:normAutofit fontScale="90000"/>
          </a:bodyPr>
          <a:lstStyle/>
          <a:p>
            <a:pPr algn="ctr"/>
            <a:r>
              <a:rPr lang="en-US" dirty="0"/>
              <a:t>Food-based dietary therapy for IBD</a:t>
            </a:r>
          </a:p>
        </p:txBody>
      </p:sp>
      <p:sp>
        <p:nvSpPr>
          <p:cNvPr id="4" name="Rectangle 3"/>
          <p:cNvSpPr/>
          <p:nvPr/>
        </p:nvSpPr>
        <p:spPr>
          <a:xfrm>
            <a:off x="1632818" y="4142617"/>
            <a:ext cx="6290656" cy="2686808"/>
          </a:xfrm>
          <a:prstGeom prst="rect">
            <a:avLst/>
          </a:prstGeom>
          <a:solidFill>
            <a:srgbClr val="FA63DF">
              <a:alpha val="4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1632818" y="1218172"/>
            <a:ext cx="6332220" cy="3394472"/>
          </a:xfrm>
        </p:spPr>
        <p:txBody>
          <a:bodyPr>
            <a:noAutofit/>
          </a:bodyPr>
          <a:lstStyle/>
          <a:p>
            <a:pPr marL="385763"/>
            <a:r>
              <a:rPr lang="en-US" sz="2400" dirty="0"/>
              <a:t>Specific carbohydrate diet (SCD)</a:t>
            </a:r>
          </a:p>
          <a:p>
            <a:pPr marL="385763"/>
            <a:r>
              <a:rPr lang="en-US" sz="2400" dirty="0"/>
              <a:t>Crohn’s disease exclusion diet</a:t>
            </a:r>
          </a:p>
          <a:p>
            <a:pPr marL="385763"/>
            <a:r>
              <a:rPr lang="en-US" sz="2400" dirty="0"/>
              <a:t>Semi-vegetarian diet</a:t>
            </a:r>
          </a:p>
          <a:p>
            <a:pPr marL="385763"/>
            <a:r>
              <a:rPr lang="en-US" sz="2400" dirty="0"/>
              <a:t>CD-TREAT</a:t>
            </a:r>
          </a:p>
          <a:p>
            <a:pPr marL="385763"/>
            <a:r>
              <a:rPr lang="en-US" sz="2400" dirty="0"/>
              <a:t>CD-AID</a:t>
            </a:r>
          </a:p>
          <a:p>
            <a:pPr marL="385763"/>
            <a:r>
              <a:rPr lang="en-US" sz="2400" dirty="0"/>
              <a:t>“Anti-inflammatory” diets</a:t>
            </a:r>
          </a:p>
          <a:p>
            <a:endParaRPr lang="en-US" sz="2400" dirty="0"/>
          </a:p>
          <a:p>
            <a:r>
              <a:rPr lang="en-US" sz="2400" dirty="0"/>
              <a:t>Each of these diets involves the restriction of specific foods</a:t>
            </a:r>
          </a:p>
          <a:p>
            <a:pPr lvl="1"/>
            <a:r>
              <a:rPr lang="en-US" sz="2400" dirty="0"/>
              <a:t>Commonly: bread/gluten, “processed foods”</a:t>
            </a:r>
          </a:p>
          <a:p>
            <a:pPr lvl="1"/>
            <a:r>
              <a:rPr lang="en-US" sz="2400" dirty="0"/>
              <a:t>Home cooked food is necessary</a:t>
            </a:r>
          </a:p>
          <a:p>
            <a:pPr lvl="1"/>
            <a:r>
              <a:rPr lang="en-US" sz="2400" dirty="0"/>
              <a:t>Some variance: dairy, sugar, animal fat</a:t>
            </a:r>
          </a:p>
        </p:txBody>
      </p:sp>
    </p:spTree>
    <p:extLst>
      <p:ext uri="{BB962C8B-B14F-4D97-AF65-F5344CB8AC3E}">
        <p14:creationId xmlns:p14="http://schemas.microsoft.com/office/powerpoint/2010/main" val="1816913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345" y="0"/>
            <a:ext cx="8229600" cy="1143000"/>
          </a:xfrm>
        </p:spPr>
        <p:txBody>
          <a:bodyPr>
            <a:normAutofit fontScale="90000"/>
          </a:bodyPr>
          <a:lstStyle/>
          <a:p>
            <a:r>
              <a:rPr lang="en-US" dirty="0"/>
              <a:t>The specific carbohydrate diet (SCD)</a:t>
            </a:r>
          </a:p>
        </p:txBody>
      </p:sp>
      <p:sp>
        <p:nvSpPr>
          <p:cNvPr id="3" name="Content Placeholder 2"/>
          <p:cNvSpPr>
            <a:spLocks noGrp="1"/>
          </p:cNvSpPr>
          <p:nvPr>
            <p:ph idx="1"/>
          </p:nvPr>
        </p:nvSpPr>
        <p:spPr>
          <a:xfrm>
            <a:off x="443345" y="914400"/>
            <a:ext cx="6705600" cy="3583304"/>
          </a:xfrm>
        </p:spPr>
        <p:txBody>
          <a:bodyPr>
            <a:noAutofit/>
          </a:bodyPr>
          <a:lstStyle/>
          <a:p>
            <a:r>
              <a:rPr lang="en-US" sz="2400" dirty="0"/>
              <a:t>Restricted foods on the SCD:</a:t>
            </a:r>
          </a:p>
          <a:p>
            <a:pPr lvl="1"/>
            <a:r>
              <a:rPr lang="en-US" sz="2400" dirty="0"/>
              <a:t>All grains</a:t>
            </a:r>
          </a:p>
          <a:p>
            <a:pPr lvl="1"/>
            <a:r>
              <a:rPr lang="en-US" sz="2400" dirty="0"/>
              <a:t>Refined sugars</a:t>
            </a:r>
          </a:p>
          <a:p>
            <a:pPr lvl="1"/>
            <a:r>
              <a:rPr lang="en-US" sz="2400" dirty="0"/>
              <a:t>Cow’s milk products (fully fermented yogurt ok)</a:t>
            </a:r>
          </a:p>
          <a:p>
            <a:pPr lvl="1"/>
            <a:r>
              <a:rPr lang="en-US" sz="2400" dirty="0"/>
              <a:t>“Processed foods”  </a:t>
            </a:r>
          </a:p>
          <a:p>
            <a:pPr lvl="1"/>
            <a:endParaRPr lang="en-US" sz="2400" dirty="0"/>
          </a:p>
          <a:p>
            <a:r>
              <a:rPr lang="en-US" sz="2400" dirty="0"/>
              <a:t>Popular following in the community for variety of GI illnesses</a:t>
            </a:r>
          </a:p>
          <a:p>
            <a:pPr lvl="1"/>
            <a:r>
              <a:rPr lang="en-US" sz="2400" i="1" dirty="0"/>
              <a:t>Anecdotal</a:t>
            </a:r>
            <a:r>
              <a:rPr lang="en-US" sz="2400" dirty="0"/>
              <a:t> evidence plentiful</a:t>
            </a:r>
          </a:p>
          <a:p>
            <a:pPr lvl="1"/>
            <a:endParaRPr lang="en-US" sz="2400" dirty="0"/>
          </a:p>
          <a:p>
            <a:r>
              <a:rPr lang="en-US" sz="2400" dirty="0"/>
              <a:t>Concerns: Elimination of whole food groups from the diet, inadequate calories, emotional well-being</a:t>
            </a:r>
          </a:p>
          <a:p>
            <a:endParaRPr lang="en-US" sz="2400" dirty="0"/>
          </a:p>
        </p:txBody>
      </p:sp>
      <p:pic>
        <p:nvPicPr>
          <p:cNvPr id="44034" name="Picture 2" descr="http://img1.imagesbn.com/p/9780969276814_p0_v1_s260x420.jpg">
            <a:hlinkClick r:id="rId3"/>
          </p:cNvPr>
          <p:cNvPicPr>
            <a:picLocks noChangeAspect="1" noChangeArrowheads="1"/>
          </p:cNvPicPr>
          <p:nvPr/>
        </p:nvPicPr>
        <p:blipFill>
          <a:blip r:embed="rId4"/>
          <a:srcRect/>
          <a:stretch>
            <a:fillRect/>
          </a:stretch>
        </p:blipFill>
        <p:spPr bwMode="auto">
          <a:xfrm>
            <a:off x="7148945" y="1196920"/>
            <a:ext cx="1425824" cy="2197444"/>
          </a:xfrm>
          <a:prstGeom prst="rect">
            <a:avLst/>
          </a:prstGeom>
          <a:noFill/>
        </p:spPr>
      </p:pic>
    </p:spTree>
    <p:extLst>
      <p:ext uri="{BB962C8B-B14F-4D97-AF65-F5344CB8AC3E}">
        <p14:creationId xmlns:p14="http://schemas.microsoft.com/office/powerpoint/2010/main" val="118357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36889133"/>
              </p:ext>
            </p:extLst>
          </p:nvPr>
        </p:nvGraphicFramePr>
        <p:xfrm>
          <a:off x="76200" y="152398"/>
          <a:ext cx="8991599" cy="6553203"/>
        </p:xfrm>
        <a:graphic>
          <a:graphicData uri="http://schemas.openxmlformats.org/drawingml/2006/table">
            <a:tbl>
              <a:tblPr firstRow="1" bandRow="1">
                <a:tableStyleId>{5C22544A-7EE6-4342-B048-85BDC9FD1C3A}</a:tableStyleId>
              </a:tblPr>
              <a:tblGrid>
                <a:gridCol w="1753848">
                  <a:extLst>
                    <a:ext uri="{9D8B030D-6E8A-4147-A177-3AD203B41FA5}">
                      <a16:colId xmlns:a16="http://schemas.microsoft.com/office/drawing/2014/main" val="20000"/>
                    </a:ext>
                  </a:extLst>
                </a:gridCol>
                <a:gridCol w="1392606">
                  <a:extLst>
                    <a:ext uri="{9D8B030D-6E8A-4147-A177-3AD203B41FA5}">
                      <a16:colId xmlns:a16="http://schemas.microsoft.com/office/drawing/2014/main" val="20001"/>
                    </a:ext>
                  </a:extLst>
                </a:gridCol>
                <a:gridCol w="653496">
                  <a:extLst>
                    <a:ext uri="{9D8B030D-6E8A-4147-A177-3AD203B41FA5}">
                      <a16:colId xmlns:a16="http://schemas.microsoft.com/office/drawing/2014/main" val="20002"/>
                    </a:ext>
                  </a:extLst>
                </a:gridCol>
                <a:gridCol w="5191649">
                  <a:extLst>
                    <a:ext uri="{9D8B030D-6E8A-4147-A177-3AD203B41FA5}">
                      <a16:colId xmlns:a16="http://schemas.microsoft.com/office/drawing/2014/main" val="20003"/>
                    </a:ext>
                  </a:extLst>
                </a:gridCol>
              </a:tblGrid>
              <a:tr h="485484">
                <a:tc>
                  <a:txBody>
                    <a:bodyPr/>
                    <a:lstStyle/>
                    <a:p>
                      <a:pPr algn="ctr"/>
                      <a:r>
                        <a:rPr lang="en-US" sz="1400" dirty="0">
                          <a:solidFill>
                            <a:schemeClr val="tx1"/>
                          </a:solidFill>
                        </a:rPr>
                        <a:t>Author</a:t>
                      </a:r>
                    </a:p>
                  </a:txBody>
                  <a:tcPr marL="68580" marR="68580" marT="34290" marB="34290"/>
                </a:tc>
                <a:tc>
                  <a:txBody>
                    <a:bodyPr/>
                    <a:lstStyle/>
                    <a:p>
                      <a:pPr algn="ctr"/>
                      <a:r>
                        <a:rPr lang="en-US" sz="1400" dirty="0">
                          <a:solidFill>
                            <a:schemeClr val="tx1"/>
                          </a:solidFill>
                        </a:rPr>
                        <a:t>Study design</a:t>
                      </a:r>
                    </a:p>
                  </a:txBody>
                  <a:tcPr marL="68580" marR="68580" marT="34290" marB="34290"/>
                </a:tc>
                <a:tc>
                  <a:txBody>
                    <a:bodyPr/>
                    <a:lstStyle/>
                    <a:p>
                      <a:pPr algn="ctr"/>
                      <a:r>
                        <a:rPr lang="en-US" sz="1400" dirty="0">
                          <a:solidFill>
                            <a:schemeClr val="tx1"/>
                          </a:solidFill>
                        </a:rPr>
                        <a:t>n</a:t>
                      </a:r>
                    </a:p>
                  </a:txBody>
                  <a:tcPr marL="68580" marR="68580" marT="34290" marB="34290"/>
                </a:tc>
                <a:tc>
                  <a:txBody>
                    <a:bodyPr/>
                    <a:lstStyle/>
                    <a:p>
                      <a:pPr algn="ctr"/>
                      <a:r>
                        <a:rPr lang="en-US" sz="1400" dirty="0">
                          <a:solidFill>
                            <a:schemeClr val="tx1"/>
                          </a:solidFill>
                        </a:rPr>
                        <a:t>Summary</a:t>
                      </a:r>
                    </a:p>
                  </a:txBody>
                  <a:tcPr marL="68580" marR="68580" marT="34290" marB="34290"/>
                </a:tc>
                <a:extLst>
                  <a:ext uri="{0D108BD9-81ED-4DB2-BD59-A6C34878D82A}">
                    <a16:rowId xmlns:a16="http://schemas.microsoft.com/office/drawing/2014/main" val="10000"/>
                  </a:ext>
                </a:extLst>
              </a:tr>
              <a:tr h="642773">
                <a:tc gridSpan="4">
                  <a:txBody>
                    <a:bodyPr/>
                    <a:lstStyle/>
                    <a:p>
                      <a:r>
                        <a:rPr lang="en-US" sz="1400" dirty="0">
                          <a:solidFill>
                            <a:schemeClr val="tx1"/>
                          </a:solidFill>
                        </a:rPr>
                        <a:t>Two</a:t>
                      </a:r>
                      <a:r>
                        <a:rPr lang="en-US" sz="1400" baseline="0" dirty="0">
                          <a:solidFill>
                            <a:schemeClr val="tx1"/>
                          </a:solidFill>
                        </a:rPr>
                        <a:t> ongoing multicenter trials:   1) n-of-1 study of SCD and modified SCD (120 participants)</a:t>
                      </a:r>
                    </a:p>
                    <a:p>
                      <a:r>
                        <a:rPr lang="en-US" sz="1400" dirty="0">
                          <a:solidFill>
                            <a:schemeClr val="tx1"/>
                          </a:solidFill>
                        </a:rPr>
                        <a:t>                                                           2)</a:t>
                      </a:r>
                      <a:r>
                        <a:rPr lang="en-US" sz="1400" baseline="0" dirty="0">
                          <a:solidFill>
                            <a:schemeClr val="tx1"/>
                          </a:solidFill>
                        </a:rPr>
                        <a:t> SCD vs. Mediterranean diet  (194 participants)</a:t>
                      </a:r>
                      <a:endParaRPr lang="en-US" sz="1400" dirty="0">
                        <a:solidFill>
                          <a:schemeClr val="tx1"/>
                        </a:solidFill>
                      </a:endParaRPr>
                    </a:p>
                  </a:txBody>
                  <a:tcPr marL="68580" marR="68580" marT="34290" marB="34290">
                    <a:solidFill>
                      <a:srgbClr val="FEB30D"/>
                    </a:solidFill>
                  </a:tcPr>
                </a:tc>
                <a:tc hMerge="1">
                  <a:txBody>
                    <a:bodyPr/>
                    <a:lstStyle/>
                    <a:p>
                      <a:pPr algn="ctr"/>
                      <a:endParaRPr lang="en-US" sz="1600" dirty="0"/>
                    </a:p>
                  </a:txBody>
                  <a:tcPr/>
                </a:tc>
                <a:tc hMerge="1">
                  <a:txBody>
                    <a:bodyPr/>
                    <a:lstStyle/>
                    <a:p>
                      <a:pPr algn="ctr"/>
                      <a:endParaRPr lang="en-US" sz="1600" dirty="0"/>
                    </a:p>
                  </a:txBody>
                  <a:tcPr/>
                </a:tc>
                <a:tc hMerge="1">
                  <a:txBody>
                    <a:bodyPr/>
                    <a:lstStyle/>
                    <a:p>
                      <a:endParaRPr lang="en-US" sz="1600" baseline="0" dirty="0"/>
                    </a:p>
                  </a:txBody>
                  <a:tcPr/>
                </a:tc>
                <a:extLst>
                  <a:ext uri="{0D108BD9-81ED-4DB2-BD59-A6C34878D82A}">
                    <a16:rowId xmlns:a16="http://schemas.microsoft.com/office/drawing/2014/main" val="10001"/>
                  </a:ext>
                </a:extLst>
              </a:tr>
              <a:tr h="689900">
                <a:tc>
                  <a:txBody>
                    <a:bodyPr/>
                    <a:lstStyle/>
                    <a:p>
                      <a:r>
                        <a:rPr lang="en-US" sz="1400" b="1" dirty="0">
                          <a:solidFill>
                            <a:schemeClr val="tx1"/>
                          </a:solidFill>
                        </a:rPr>
                        <a:t>Suskind DL, J </a:t>
                      </a:r>
                      <a:r>
                        <a:rPr lang="en-US" sz="1400" b="1" dirty="0" err="1">
                          <a:solidFill>
                            <a:schemeClr val="tx1"/>
                          </a:solidFill>
                        </a:rPr>
                        <a:t>Clin</a:t>
                      </a:r>
                      <a:r>
                        <a:rPr lang="en-US" sz="1400" b="1" baseline="0" dirty="0">
                          <a:solidFill>
                            <a:schemeClr val="tx1"/>
                          </a:solidFill>
                        </a:rPr>
                        <a:t> Gastro (2018)</a:t>
                      </a:r>
                      <a:endParaRPr lang="en-US" sz="1400" b="1" dirty="0">
                        <a:solidFill>
                          <a:schemeClr val="tx1"/>
                        </a:solidFill>
                      </a:endParaRPr>
                    </a:p>
                  </a:txBody>
                  <a:tcPr marL="68580" marR="68580" marT="34290" marB="34290"/>
                </a:tc>
                <a:tc>
                  <a:txBody>
                    <a:bodyPr/>
                    <a:lstStyle/>
                    <a:p>
                      <a:pPr algn="ctr"/>
                      <a:r>
                        <a:rPr lang="en-US" sz="1400" dirty="0">
                          <a:solidFill>
                            <a:schemeClr val="tx1"/>
                          </a:solidFill>
                        </a:rPr>
                        <a:t>Prospective case series</a:t>
                      </a:r>
                    </a:p>
                  </a:txBody>
                  <a:tcPr marL="68580" marR="68580" marT="34290" marB="34290"/>
                </a:tc>
                <a:tc>
                  <a:txBody>
                    <a:bodyPr/>
                    <a:lstStyle/>
                    <a:p>
                      <a:pPr algn="ctr"/>
                      <a:r>
                        <a:rPr lang="en-US" sz="1400" dirty="0">
                          <a:solidFill>
                            <a:schemeClr val="tx1"/>
                          </a:solidFill>
                        </a:rPr>
                        <a:t>13</a:t>
                      </a:r>
                    </a:p>
                  </a:txBody>
                  <a:tcPr marL="68580" marR="68580" marT="34290" marB="34290"/>
                </a:tc>
                <a:tc>
                  <a:txBody>
                    <a:bodyPr/>
                    <a:lstStyle/>
                    <a:p>
                      <a:r>
                        <a:rPr lang="en-US" sz="1400" baseline="0" dirty="0">
                          <a:solidFill>
                            <a:schemeClr val="tx1"/>
                          </a:solidFill>
                        </a:rPr>
                        <a:t>Clinical + laboratory improvements; significant microbiome shifts</a:t>
                      </a:r>
                    </a:p>
                  </a:txBody>
                  <a:tcPr marL="68580" marR="68580" marT="34290" marB="34290"/>
                </a:tc>
                <a:extLst>
                  <a:ext uri="{0D108BD9-81ED-4DB2-BD59-A6C34878D82A}">
                    <a16:rowId xmlns:a16="http://schemas.microsoft.com/office/drawing/2014/main" val="10002"/>
                  </a:ext>
                </a:extLst>
              </a:tr>
              <a:tr h="689900">
                <a:tc>
                  <a:txBody>
                    <a:bodyPr/>
                    <a:lstStyle/>
                    <a:p>
                      <a:r>
                        <a:rPr lang="en-US" sz="1400" b="1" dirty="0" err="1">
                          <a:solidFill>
                            <a:schemeClr val="tx1"/>
                          </a:solidFill>
                        </a:rPr>
                        <a:t>Braly</a:t>
                      </a:r>
                      <a:r>
                        <a:rPr lang="en-US" sz="1400" b="1" baseline="0" dirty="0">
                          <a:solidFill>
                            <a:schemeClr val="tx1"/>
                          </a:solidFill>
                        </a:rPr>
                        <a:t> K, J </a:t>
                      </a:r>
                      <a:r>
                        <a:rPr lang="en-US" sz="1400" b="1" baseline="0" dirty="0" err="1">
                          <a:solidFill>
                            <a:schemeClr val="tx1"/>
                          </a:solidFill>
                        </a:rPr>
                        <a:t>Ped</a:t>
                      </a:r>
                      <a:r>
                        <a:rPr lang="en-US" sz="1400" b="1" baseline="0" dirty="0">
                          <a:solidFill>
                            <a:schemeClr val="tx1"/>
                          </a:solidFill>
                        </a:rPr>
                        <a:t> Gastro Nut (2017)</a:t>
                      </a:r>
                      <a:endParaRPr lang="en-US" sz="1400" b="1" dirty="0">
                        <a:solidFill>
                          <a:schemeClr val="tx1"/>
                        </a:solidFill>
                      </a:endParaRPr>
                    </a:p>
                  </a:txBody>
                  <a:tcPr marL="68580" marR="68580" marT="34290" marB="34290"/>
                </a:tc>
                <a:tc>
                  <a:txBody>
                    <a:bodyPr/>
                    <a:lstStyle/>
                    <a:p>
                      <a:pPr algn="ctr"/>
                      <a:r>
                        <a:rPr lang="en-US" sz="1400" dirty="0">
                          <a:solidFill>
                            <a:schemeClr val="tx1"/>
                          </a:solidFill>
                        </a:rPr>
                        <a:t>Prospective diet </a:t>
                      </a:r>
                      <a:r>
                        <a:rPr lang="en-US" sz="1400" dirty="0" err="1">
                          <a:solidFill>
                            <a:schemeClr val="tx1"/>
                          </a:solidFill>
                        </a:rPr>
                        <a:t>eval</a:t>
                      </a:r>
                      <a:endParaRPr lang="en-US" sz="1400" dirty="0">
                        <a:solidFill>
                          <a:schemeClr val="tx1"/>
                        </a:solidFill>
                      </a:endParaRPr>
                    </a:p>
                  </a:txBody>
                  <a:tcPr marL="68580" marR="68580" marT="34290" marB="34290"/>
                </a:tc>
                <a:tc>
                  <a:txBody>
                    <a:bodyPr/>
                    <a:lstStyle/>
                    <a:p>
                      <a:pPr algn="ctr"/>
                      <a:r>
                        <a:rPr lang="en-US" sz="1400" dirty="0">
                          <a:solidFill>
                            <a:schemeClr val="tx1"/>
                          </a:solidFill>
                        </a:rPr>
                        <a:t>9</a:t>
                      </a:r>
                    </a:p>
                  </a:txBody>
                  <a:tcPr marL="68580" marR="68580" marT="34290" marB="34290"/>
                </a:tc>
                <a:tc>
                  <a:txBody>
                    <a:bodyPr/>
                    <a:lstStyle/>
                    <a:p>
                      <a:r>
                        <a:rPr lang="en-US" sz="1400" dirty="0">
                          <a:solidFill>
                            <a:schemeClr val="tx1"/>
                          </a:solidFill>
                        </a:rPr>
                        <a:t>Nutrient intake</a:t>
                      </a:r>
                      <a:r>
                        <a:rPr lang="en-US" sz="1400" baseline="0" dirty="0">
                          <a:solidFill>
                            <a:schemeClr val="tx1"/>
                          </a:solidFill>
                        </a:rPr>
                        <a:t> comparable to 2012 NHANES reference group for protein, vitamins, minerals</a:t>
                      </a:r>
                      <a:endParaRPr lang="en-US" sz="1400" dirty="0">
                        <a:solidFill>
                          <a:schemeClr val="tx1"/>
                        </a:solidFill>
                      </a:endParaRPr>
                    </a:p>
                  </a:txBody>
                  <a:tcPr marL="68580" marR="68580" marT="34290" marB="34290"/>
                </a:tc>
                <a:extLst>
                  <a:ext uri="{0D108BD9-81ED-4DB2-BD59-A6C34878D82A}">
                    <a16:rowId xmlns:a16="http://schemas.microsoft.com/office/drawing/2014/main" val="10003"/>
                  </a:ext>
                </a:extLst>
              </a:tr>
              <a:tr h="689900">
                <a:tc>
                  <a:txBody>
                    <a:bodyPr/>
                    <a:lstStyle/>
                    <a:p>
                      <a:r>
                        <a:rPr lang="en-US" sz="1400" dirty="0" err="1">
                          <a:solidFill>
                            <a:schemeClr val="tx1"/>
                          </a:solidFill>
                        </a:rPr>
                        <a:t>Obih</a:t>
                      </a:r>
                      <a:r>
                        <a:rPr lang="en-US" sz="1400" baseline="0" dirty="0">
                          <a:solidFill>
                            <a:schemeClr val="tx1"/>
                          </a:solidFill>
                        </a:rPr>
                        <a:t> C, Nutrition (2016)</a:t>
                      </a:r>
                      <a:endParaRPr lang="en-US" sz="1400" dirty="0">
                        <a:solidFill>
                          <a:schemeClr val="tx1"/>
                        </a:solidFill>
                      </a:endParaRPr>
                    </a:p>
                  </a:txBody>
                  <a:tcPr marL="68580" marR="68580" marT="34290" marB="34290"/>
                </a:tc>
                <a:tc>
                  <a:txBody>
                    <a:bodyPr/>
                    <a:lstStyle/>
                    <a:p>
                      <a:pPr algn="ctr"/>
                      <a:r>
                        <a:rPr lang="en-US" sz="1400" dirty="0">
                          <a:solidFill>
                            <a:schemeClr val="tx1"/>
                          </a:solidFill>
                        </a:rPr>
                        <a:t>Retrospective</a:t>
                      </a:r>
                    </a:p>
                    <a:p>
                      <a:pPr algn="ctr"/>
                      <a:r>
                        <a:rPr lang="en-US" sz="1400" dirty="0">
                          <a:solidFill>
                            <a:schemeClr val="tx1"/>
                          </a:solidFill>
                        </a:rPr>
                        <a:t>case series</a:t>
                      </a:r>
                    </a:p>
                  </a:txBody>
                  <a:tcPr marL="68580" marR="68580" marT="34290" marB="34290"/>
                </a:tc>
                <a:tc>
                  <a:txBody>
                    <a:bodyPr/>
                    <a:lstStyle/>
                    <a:p>
                      <a:pPr algn="ctr"/>
                      <a:r>
                        <a:rPr lang="en-US" sz="1400" dirty="0">
                          <a:solidFill>
                            <a:schemeClr val="tx1"/>
                          </a:solidFill>
                        </a:rPr>
                        <a:t>26</a:t>
                      </a:r>
                    </a:p>
                  </a:txBody>
                  <a:tcPr marL="68580" marR="68580" marT="34290" marB="34290"/>
                </a:tc>
                <a:tc>
                  <a:txBody>
                    <a:bodyPr/>
                    <a:lstStyle/>
                    <a:p>
                      <a:r>
                        <a:rPr lang="en-US" sz="1400" baseline="0" dirty="0">
                          <a:solidFill>
                            <a:schemeClr val="tx1"/>
                          </a:solidFill>
                        </a:rPr>
                        <a:t>Improved clinical and laboratory parameters for </a:t>
                      </a:r>
                      <a:r>
                        <a:rPr lang="en-US" sz="1400" baseline="0" dirty="0" err="1">
                          <a:solidFill>
                            <a:schemeClr val="tx1"/>
                          </a:solidFill>
                        </a:rPr>
                        <a:t>Crohn’s</a:t>
                      </a:r>
                      <a:r>
                        <a:rPr lang="en-US" sz="1400" baseline="0" dirty="0">
                          <a:solidFill>
                            <a:schemeClr val="tx1"/>
                          </a:solidFill>
                        </a:rPr>
                        <a:t> disease and UC</a:t>
                      </a:r>
                      <a:endParaRPr lang="en-US" sz="1400" dirty="0">
                        <a:solidFill>
                          <a:schemeClr val="tx1"/>
                        </a:solidFill>
                      </a:endParaRPr>
                    </a:p>
                  </a:txBody>
                  <a:tcPr marL="68580" marR="68580" marT="34290" marB="34290"/>
                </a:tc>
                <a:extLst>
                  <a:ext uri="{0D108BD9-81ED-4DB2-BD59-A6C34878D82A}">
                    <a16:rowId xmlns:a16="http://schemas.microsoft.com/office/drawing/2014/main" val="10004"/>
                  </a:ext>
                </a:extLst>
              </a:tr>
              <a:tr h="642773">
                <a:tc>
                  <a:txBody>
                    <a:bodyPr/>
                    <a:lstStyle/>
                    <a:p>
                      <a:r>
                        <a:rPr lang="en-US" sz="1400" dirty="0">
                          <a:solidFill>
                            <a:schemeClr val="tx1"/>
                          </a:solidFill>
                        </a:rPr>
                        <a:t>Suskind DL, Dig Dis Sci (2016)</a:t>
                      </a:r>
                    </a:p>
                  </a:txBody>
                  <a:tcPr marL="68580" marR="68580" marT="34290" marB="34290"/>
                </a:tc>
                <a:tc>
                  <a:txBody>
                    <a:bodyPr/>
                    <a:lstStyle/>
                    <a:p>
                      <a:pPr algn="ctr"/>
                      <a:r>
                        <a:rPr lang="en-US" sz="1400" dirty="0">
                          <a:solidFill>
                            <a:schemeClr val="tx1"/>
                          </a:solidFill>
                        </a:rPr>
                        <a:t>Patient survey</a:t>
                      </a:r>
                    </a:p>
                  </a:txBody>
                  <a:tcPr marL="68580" marR="68580" marT="34290" marB="34290"/>
                </a:tc>
                <a:tc>
                  <a:txBody>
                    <a:bodyPr/>
                    <a:lstStyle/>
                    <a:p>
                      <a:pPr algn="ctr"/>
                      <a:r>
                        <a:rPr lang="en-US" sz="1400" dirty="0">
                          <a:solidFill>
                            <a:schemeClr val="tx1"/>
                          </a:solidFill>
                        </a:rPr>
                        <a:t>417</a:t>
                      </a:r>
                    </a:p>
                  </a:txBody>
                  <a:tcPr marL="68580" marR="68580" marT="34290" marB="34290"/>
                </a:tc>
                <a:tc>
                  <a:txBody>
                    <a:bodyPr/>
                    <a:lstStyle/>
                    <a:p>
                      <a:r>
                        <a:rPr lang="en-US" sz="1400" baseline="0" dirty="0">
                          <a:solidFill>
                            <a:schemeClr val="tx1"/>
                          </a:solidFill>
                        </a:rPr>
                        <a:t>Majority of respondents perceive clinical benefit to SCD</a:t>
                      </a:r>
                    </a:p>
                  </a:txBody>
                  <a:tcPr marL="68580" marR="68580" marT="34290" marB="34290"/>
                </a:tc>
                <a:extLst>
                  <a:ext uri="{0D108BD9-81ED-4DB2-BD59-A6C34878D82A}">
                    <a16:rowId xmlns:a16="http://schemas.microsoft.com/office/drawing/2014/main" val="10005"/>
                  </a:ext>
                </a:extLst>
              </a:tr>
              <a:tr h="689900">
                <a:tc>
                  <a:txBody>
                    <a:bodyPr/>
                    <a:lstStyle/>
                    <a:p>
                      <a:r>
                        <a:rPr lang="en-US" sz="1400" dirty="0" err="1">
                          <a:solidFill>
                            <a:schemeClr val="tx1"/>
                          </a:solidFill>
                        </a:rPr>
                        <a:t>Burgis</a:t>
                      </a:r>
                      <a:r>
                        <a:rPr lang="en-US" sz="1400" dirty="0">
                          <a:solidFill>
                            <a:schemeClr val="tx1"/>
                          </a:solidFill>
                        </a:rPr>
                        <a:t> JC, World</a:t>
                      </a:r>
                      <a:r>
                        <a:rPr lang="en-US" sz="1400" baseline="0" dirty="0">
                          <a:solidFill>
                            <a:schemeClr val="tx1"/>
                          </a:solidFill>
                        </a:rPr>
                        <a:t> J Gastro (2016)</a:t>
                      </a:r>
                      <a:endParaRPr lang="en-US" sz="1400" dirty="0">
                        <a:solidFill>
                          <a:schemeClr val="tx1"/>
                        </a:solidFill>
                      </a:endParaRPr>
                    </a:p>
                  </a:txBody>
                  <a:tcPr marL="68580" marR="68580" marT="34290" marB="34290"/>
                </a:tc>
                <a:tc>
                  <a:txBody>
                    <a:bodyPr/>
                    <a:lstStyle/>
                    <a:p>
                      <a:pPr algn="ctr"/>
                      <a:r>
                        <a:rPr lang="en-US" sz="1400" dirty="0">
                          <a:solidFill>
                            <a:schemeClr val="tx1"/>
                          </a:solidFill>
                        </a:rPr>
                        <a:t>Retrospective</a:t>
                      </a:r>
                    </a:p>
                    <a:p>
                      <a:pPr algn="ctr"/>
                      <a:r>
                        <a:rPr lang="en-US" sz="1400" dirty="0">
                          <a:solidFill>
                            <a:schemeClr val="tx1"/>
                          </a:solidFill>
                        </a:rPr>
                        <a:t>case series</a:t>
                      </a:r>
                    </a:p>
                  </a:txBody>
                  <a:tcPr marL="68580" marR="68580" marT="34290" marB="34290"/>
                </a:tc>
                <a:tc>
                  <a:txBody>
                    <a:bodyPr/>
                    <a:lstStyle/>
                    <a:p>
                      <a:pPr algn="ctr"/>
                      <a:r>
                        <a:rPr lang="en-US" sz="1400" dirty="0">
                          <a:solidFill>
                            <a:schemeClr val="tx1"/>
                          </a:solidFill>
                        </a:rPr>
                        <a:t>11</a:t>
                      </a:r>
                    </a:p>
                  </a:txBody>
                  <a:tcPr marL="68580" marR="68580" marT="34290" marB="34290"/>
                </a:tc>
                <a:tc>
                  <a:txBody>
                    <a:bodyPr/>
                    <a:lstStyle/>
                    <a:p>
                      <a:r>
                        <a:rPr lang="en-US" sz="1400" baseline="0" dirty="0">
                          <a:solidFill>
                            <a:schemeClr val="tx1"/>
                          </a:solidFill>
                        </a:rPr>
                        <a:t>Improved labs, growth parameters</a:t>
                      </a:r>
                    </a:p>
                  </a:txBody>
                  <a:tcPr marL="68580" marR="68580" marT="34290" marB="34290"/>
                </a:tc>
                <a:extLst>
                  <a:ext uri="{0D108BD9-81ED-4DB2-BD59-A6C34878D82A}">
                    <a16:rowId xmlns:a16="http://schemas.microsoft.com/office/drawing/2014/main" val="10006"/>
                  </a:ext>
                </a:extLst>
              </a:tr>
              <a:tr h="689900">
                <a:tc>
                  <a:txBody>
                    <a:bodyPr/>
                    <a:lstStyle/>
                    <a:p>
                      <a:r>
                        <a:rPr lang="en-US" sz="1400" dirty="0" err="1">
                          <a:solidFill>
                            <a:schemeClr val="tx1"/>
                          </a:solidFill>
                        </a:rPr>
                        <a:t>Kakodkar</a:t>
                      </a:r>
                      <a:r>
                        <a:rPr lang="en-US" sz="1400" dirty="0">
                          <a:solidFill>
                            <a:schemeClr val="tx1"/>
                          </a:solidFill>
                        </a:rPr>
                        <a:t> S, J</a:t>
                      </a:r>
                      <a:r>
                        <a:rPr lang="en-US" sz="1400" baseline="0" dirty="0">
                          <a:solidFill>
                            <a:schemeClr val="tx1"/>
                          </a:solidFill>
                        </a:rPr>
                        <a:t> </a:t>
                      </a:r>
                      <a:r>
                        <a:rPr lang="en-US" sz="1400" baseline="0" dirty="0" err="1">
                          <a:solidFill>
                            <a:schemeClr val="tx1"/>
                          </a:solidFill>
                        </a:rPr>
                        <a:t>Acad</a:t>
                      </a:r>
                      <a:r>
                        <a:rPr lang="en-US" sz="1400" baseline="0" dirty="0">
                          <a:solidFill>
                            <a:schemeClr val="tx1"/>
                          </a:solidFill>
                        </a:rPr>
                        <a:t> Nut Diet (2015)</a:t>
                      </a:r>
                      <a:endParaRPr lang="en-US" sz="1400" dirty="0">
                        <a:solidFill>
                          <a:schemeClr val="tx1"/>
                        </a:solidFill>
                      </a:endParaRPr>
                    </a:p>
                  </a:txBody>
                  <a:tcPr marL="68580" marR="68580" marT="34290" marB="34290"/>
                </a:tc>
                <a:tc>
                  <a:txBody>
                    <a:bodyPr/>
                    <a:lstStyle/>
                    <a:p>
                      <a:pPr algn="ctr"/>
                      <a:r>
                        <a:rPr lang="en-US" sz="1400" dirty="0">
                          <a:solidFill>
                            <a:schemeClr val="tx1"/>
                          </a:solidFill>
                        </a:rPr>
                        <a:t>Retrospective</a:t>
                      </a:r>
                    </a:p>
                    <a:p>
                      <a:pPr algn="ctr"/>
                      <a:r>
                        <a:rPr lang="en-US" sz="1400" dirty="0">
                          <a:solidFill>
                            <a:schemeClr val="tx1"/>
                          </a:solidFill>
                        </a:rPr>
                        <a:t>case series</a:t>
                      </a:r>
                    </a:p>
                  </a:txBody>
                  <a:tcPr marL="68580" marR="68580" marT="34290" marB="34290"/>
                </a:tc>
                <a:tc>
                  <a:txBody>
                    <a:bodyPr/>
                    <a:lstStyle/>
                    <a:p>
                      <a:pPr algn="ctr"/>
                      <a:r>
                        <a:rPr lang="en-US" sz="1400" dirty="0">
                          <a:solidFill>
                            <a:schemeClr val="tx1"/>
                          </a:solidFill>
                        </a:rPr>
                        <a:t>50 </a:t>
                      </a:r>
                    </a:p>
                  </a:txBody>
                  <a:tcPr marL="68580" marR="68580" marT="34290" marB="34290"/>
                </a:tc>
                <a:tc>
                  <a:txBody>
                    <a:bodyPr/>
                    <a:lstStyle/>
                    <a:p>
                      <a:r>
                        <a:rPr lang="en-US" sz="1400" dirty="0">
                          <a:solidFill>
                            <a:schemeClr val="tx1"/>
                          </a:solidFill>
                        </a:rPr>
                        <a:t>SCD is effective for some adults with IBD;</a:t>
                      </a:r>
                      <a:r>
                        <a:rPr lang="en-US" sz="1400" baseline="0" dirty="0">
                          <a:solidFill>
                            <a:schemeClr val="tx1"/>
                          </a:solidFill>
                        </a:rPr>
                        <a:t> High quality of life reported</a:t>
                      </a:r>
                    </a:p>
                  </a:txBody>
                  <a:tcPr marL="68580" marR="68580" marT="34290" marB="34290"/>
                </a:tc>
                <a:extLst>
                  <a:ext uri="{0D108BD9-81ED-4DB2-BD59-A6C34878D82A}">
                    <a16:rowId xmlns:a16="http://schemas.microsoft.com/office/drawing/2014/main" val="10007"/>
                  </a:ext>
                </a:extLst>
              </a:tr>
              <a:tr h="689900">
                <a:tc>
                  <a:txBody>
                    <a:bodyPr/>
                    <a:lstStyle/>
                    <a:p>
                      <a:r>
                        <a:rPr lang="en-US" sz="1400" dirty="0">
                          <a:solidFill>
                            <a:schemeClr val="tx1"/>
                          </a:solidFill>
                        </a:rPr>
                        <a:t>Suskind DL, JPGN</a:t>
                      </a:r>
                      <a:r>
                        <a:rPr lang="en-US" sz="1400" baseline="0" dirty="0">
                          <a:solidFill>
                            <a:schemeClr val="tx1"/>
                          </a:solidFill>
                        </a:rPr>
                        <a:t> (2014)</a:t>
                      </a:r>
                      <a:endParaRPr lang="en-US" sz="1400" dirty="0">
                        <a:solidFill>
                          <a:schemeClr val="tx1"/>
                        </a:solidFill>
                      </a:endParaRPr>
                    </a:p>
                  </a:txBody>
                  <a:tcPr marL="68580" marR="68580" marT="34290" marB="34290"/>
                </a:tc>
                <a:tc>
                  <a:txBody>
                    <a:bodyPr/>
                    <a:lstStyle/>
                    <a:p>
                      <a:pPr algn="ctr"/>
                      <a:r>
                        <a:rPr lang="en-US" sz="1400" dirty="0">
                          <a:solidFill>
                            <a:schemeClr val="tx1"/>
                          </a:solidFill>
                        </a:rPr>
                        <a:t>Retrospective</a:t>
                      </a:r>
                    </a:p>
                    <a:p>
                      <a:pPr algn="ctr"/>
                      <a:r>
                        <a:rPr lang="en-US" sz="1400" dirty="0">
                          <a:solidFill>
                            <a:schemeClr val="tx1"/>
                          </a:solidFill>
                        </a:rPr>
                        <a:t>case series</a:t>
                      </a:r>
                    </a:p>
                  </a:txBody>
                  <a:tcPr marL="68580" marR="68580" marT="34290" marB="34290"/>
                </a:tc>
                <a:tc>
                  <a:txBody>
                    <a:bodyPr/>
                    <a:lstStyle/>
                    <a:p>
                      <a:pPr algn="ctr"/>
                      <a:r>
                        <a:rPr lang="en-US" sz="1400" dirty="0">
                          <a:solidFill>
                            <a:schemeClr val="tx1"/>
                          </a:solidFill>
                        </a:rPr>
                        <a:t>7</a:t>
                      </a:r>
                    </a:p>
                  </a:txBody>
                  <a:tcPr marL="68580" marR="68580" marT="34290" marB="34290"/>
                </a:tc>
                <a:tc>
                  <a:txBody>
                    <a:bodyPr/>
                    <a:lstStyle/>
                    <a:p>
                      <a:r>
                        <a:rPr lang="en-US" sz="1400" dirty="0">
                          <a:solidFill>
                            <a:schemeClr val="tx1"/>
                          </a:solidFill>
                        </a:rPr>
                        <a:t>Improvement in clinical</a:t>
                      </a:r>
                      <a:r>
                        <a:rPr lang="en-US" sz="1400" baseline="0" dirty="0">
                          <a:solidFill>
                            <a:schemeClr val="tx1"/>
                          </a:solidFill>
                        </a:rPr>
                        <a:t> + lab parameters (</a:t>
                      </a:r>
                      <a:r>
                        <a:rPr lang="en-US" sz="1400" baseline="0" dirty="0" err="1">
                          <a:solidFill>
                            <a:schemeClr val="tx1"/>
                          </a:solidFill>
                        </a:rPr>
                        <a:t>Hct</a:t>
                      </a:r>
                      <a:r>
                        <a:rPr lang="en-US" sz="1400" baseline="0" dirty="0">
                          <a:solidFill>
                            <a:schemeClr val="tx1"/>
                          </a:solidFill>
                        </a:rPr>
                        <a:t>, CRP)</a:t>
                      </a:r>
                      <a:endParaRPr lang="en-US" sz="1400" dirty="0">
                        <a:solidFill>
                          <a:schemeClr val="tx1"/>
                        </a:solidFill>
                      </a:endParaRPr>
                    </a:p>
                  </a:txBody>
                  <a:tcPr marL="68580" marR="68580" marT="34290" marB="34290"/>
                </a:tc>
                <a:extLst>
                  <a:ext uri="{0D108BD9-81ED-4DB2-BD59-A6C34878D82A}">
                    <a16:rowId xmlns:a16="http://schemas.microsoft.com/office/drawing/2014/main" val="10008"/>
                  </a:ext>
                </a:extLst>
              </a:tr>
              <a:tr h="642773">
                <a:tc>
                  <a:txBody>
                    <a:bodyPr/>
                    <a:lstStyle/>
                    <a:p>
                      <a:r>
                        <a:rPr lang="en-US" sz="1400" b="1" dirty="0">
                          <a:solidFill>
                            <a:schemeClr val="tx1"/>
                          </a:solidFill>
                        </a:rPr>
                        <a:t>Cohen</a:t>
                      </a:r>
                      <a:r>
                        <a:rPr lang="en-US" sz="1400" b="1" baseline="0" dirty="0">
                          <a:solidFill>
                            <a:schemeClr val="tx1"/>
                          </a:solidFill>
                        </a:rPr>
                        <a:t> SA,  JPGN (2014)</a:t>
                      </a:r>
                      <a:endParaRPr lang="en-US" sz="1400" b="1" dirty="0">
                        <a:solidFill>
                          <a:schemeClr val="tx1"/>
                        </a:solidFill>
                      </a:endParaRPr>
                    </a:p>
                  </a:txBody>
                  <a:tcPr marL="68580" marR="68580" marT="34290" marB="3429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Prospective case series</a:t>
                      </a:r>
                    </a:p>
                  </a:txBody>
                  <a:tcPr marL="68580" marR="68580" marT="34290" marB="34290"/>
                </a:tc>
                <a:tc>
                  <a:txBody>
                    <a:bodyPr/>
                    <a:lstStyle/>
                    <a:p>
                      <a:pPr algn="ctr"/>
                      <a:r>
                        <a:rPr lang="en-US" sz="1400" dirty="0">
                          <a:solidFill>
                            <a:schemeClr val="tx1"/>
                          </a:solidFill>
                        </a:rPr>
                        <a:t>16</a:t>
                      </a:r>
                    </a:p>
                  </a:txBody>
                  <a:tcPr marL="68580" marR="68580" marT="34290" marB="34290"/>
                </a:tc>
                <a:tc>
                  <a:txBody>
                    <a:bodyPr/>
                    <a:lstStyle/>
                    <a:p>
                      <a:r>
                        <a:rPr lang="en-US" sz="1400" dirty="0">
                          <a:solidFill>
                            <a:schemeClr val="tx1"/>
                          </a:solidFill>
                        </a:rPr>
                        <a:t>Clinical</a:t>
                      </a:r>
                      <a:r>
                        <a:rPr lang="en-US" sz="1400" baseline="0" dirty="0">
                          <a:solidFill>
                            <a:schemeClr val="tx1"/>
                          </a:solidFill>
                        </a:rPr>
                        <a:t> and mucosal improvements seen</a:t>
                      </a:r>
                      <a:endParaRPr lang="en-US" sz="1400" baseline="0" dirty="0">
                        <a:solidFill>
                          <a:schemeClr val="tx1"/>
                        </a:solidFill>
                        <a:sym typeface="Wingdings"/>
                      </a:endParaRPr>
                    </a:p>
                  </a:txBody>
                  <a:tcPr marL="68580" marR="68580" marT="34290" marB="3429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823554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55397-506F-2B43-8041-24CED2EB1917}"/>
              </a:ext>
            </a:extLst>
          </p:cNvPr>
          <p:cNvSpPr>
            <a:spLocks noGrp="1"/>
          </p:cNvSpPr>
          <p:nvPr>
            <p:ph type="title"/>
          </p:nvPr>
        </p:nvSpPr>
        <p:spPr>
          <a:xfrm>
            <a:off x="464127" y="27709"/>
            <a:ext cx="8229600" cy="1143000"/>
          </a:xfrm>
        </p:spPr>
        <p:txBody>
          <a:bodyPr>
            <a:normAutofit fontScale="90000"/>
          </a:bodyPr>
          <a:lstStyle/>
          <a:p>
            <a:r>
              <a:rPr lang="en-US" dirty="0"/>
              <a:t>CD-TREAT: Emulating EEN with food</a:t>
            </a:r>
          </a:p>
        </p:txBody>
      </p:sp>
      <p:sp>
        <p:nvSpPr>
          <p:cNvPr id="3" name="Content Placeholder 2">
            <a:extLst>
              <a:ext uri="{FF2B5EF4-FFF2-40B4-BE49-F238E27FC236}">
                <a16:creationId xmlns:a16="http://schemas.microsoft.com/office/drawing/2014/main" id="{0200D087-CAD9-BB48-8627-9719DA90E120}"/>
              </a:ext>
            </a:extLst>
          </p:cNvPr>
          <p:cNvSpPr>
            <a:spLocks noGrp="1"/>
          </p:cNvSpPr>
          <p:nvPr>
            <p:ph idx="1"/>
          </p:nvPr>
        </p:nvSpPr>
        <p:spPr>
          <a:xfrm>
            <a:off x="27709" y="1170709"/>
            <a:ext cx="6754091" cy="5382491"/>
          </a:xfrm>
        </p:spPr>
        <p:txBody>
          <a:bodyPr>
            <a:normAutofit fontScale="85000" lnSpcReduction="20000"/>
          </a:bodyPr>
          <a:lstStyle/>
          <a:p>
            <a:r>
              <a:rPr lang="en-US" u="sng" dirty="0"/>
              <a:t>Hypothesis</a:t>
            </a:r>
            <a:r>
              <a:rPr lang="en-US" dirty="0"/>
              <a:t>: Ordinary food diet based on composition of </a:t>
            </a:r>
            <a:r>
              <a:rPr lang="en-US" dirty="0" err="1"/>
              <a:t>Modulen</a:t>
            </a:r>
            <a:r>
              <a:rPr lang="en-US" dirty="0"/>
              <a:t> formula can achieve similar efficacy as EEN for treatment of Crohn’s </a:t>
            </a:r>
          </a:p>
          <a:p>
            <a:r>
              <a:rPr lang="en-US" u="sng" dirty="0"/>
              <a:t>Diet</a:t>
            </a:r>
            <a:r>
              <a:rPr lang="en-US" dirty="0"/>
              <a:t>: </a:t>
            </a:r>
          </a:p>
          <a:p>
            <a:pPr lvl="1"/>
            <a:r>
              <a:rPr lang="en-US" dirty="0"/>
              <a:t>Avoid gluten, lactose</a:t>
            </a:r>
          </a:p>
          <a:p>
            <a:pPr lvl="1"/>
            <a:r>
              <a:rPr lang="en-US" dirty="0"/>
              <a:t>Match macronutrients, vitamins, </a:t>
            </a:r>
          </a:p>
          <a:p>
            <a:pPr marL="457200" lvl="1" indent="0">
              <a:buNone/>
            </a:pPr>
            <a:r>
              <a:rPr lang="en-US" dirty="0"/>
              <a:t>minerals, and fiber</a:t>
            </a:r>
          </a:p>
          <a:p>
            <a:pPr lvl="1"/>
            <a:r>
              <a:rPr lang="en-US" dirty="0"/>
              <a:t>Food delivered by catering company</a:t>
            </a:r>
          </a:p>
          <a:p>
            <a:r>
              <a:rPr lang="en-US" u="sng" dirty="0"/>
              <a:t>Results</a:t>
            </a:r>
            <a:r>
              <a:rPr lang="en-US" dirty="0"/>
              <a:t>:</a:t>
            </a:r>
          </a:p>
          <a:p>
            <a:pPr lvl="1"/>
            <a:r>
              <a:rPr lang="en-US" dirty="0"/>
              <a:t>28 Healthy adults: similar effects on                                                                            microbiome and metabolome</a:t>
            </a:r>
          </a:p>
          <a:p>
            <a:pPr lvl="1"/>
            <a:r>
              <a:rPr lang="en-US" dirty="0"/>
              <a:t>5 children with Crohn’s: 4 improved, 1 </a:t>
            </a:r>
          </a:p>
          <a:p>
            <a:pPr marL="342900" lvl="1" indent="0">
              <a:buNone/>
            </a:pPr>
            <a:r>
              <a:rPr lang="en-US" dirty="0"/>
              <a:t>discontinued because of symptom exacerbation</a:t>
            </a:r>
          </a:p>
        </p:txBody>
      </p:sp>
      <p:sp>
        <p:nvSpPr>
          <p:cNvPr id="4" name="TextBox 4">
            <a:extLst>
              <a:ext uri="{FF2B5EF4-FFF2-40B4-BE49-F238E27FC236}">
                <a16:creationId xmlns:a16="http://schemas.microsoft.com/office/drawing/2014/main" id="{ED7B257F-56D9-8D44-96BA-83630B6ECD13}"/>
              </a:ext>
            </a:extLst>
          </p:cNvPr>
          <p:cNvSpPr txBox="1">
            <a:spLocks noChangeArrowheads="1"/>
          </p:cNvSpPr>
          <p:nvPr/>
        </p:nvSpPr>
        <p:spPr bwMode="auto">
          <a:xfrm>
            <a:off x="27709" y="6405613"/>
            <a:ext cx="26289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350" dirty="0" err="1"/>
              <a:t>Svolos</a:t>
            </a:r>
            <a:r>
              <a:rPr lang="en-US" altLang="en-US" sz="1350" dirty="0"/>
              <a:t> V. Gastroenterology 2018.</a:t>
            </a:r>
          </a:p>
        </p:txBody>
      </p:sp>
      <p:pic>
        <p:nvPicPr>
          <p:cNvPr id="6" name="Picture 5">
            <a:extLst>
              <a:ext uri="{FF2B5EF4-FFF2-40B4-BE49-F238E27FC236}">
                <a16:creationId xmlns:a16="http://schemas.microsoft.com/office/drawing/2014/main" id="{1558A139-16A5-0442-9F87-7BBA4E94790A}"/>
              </a:ext>
            </a:extLst>
          </p:cNvPr>
          <p:cNvPicPr>
            <a:picLocks noChangeAspect="1"/>
          </p:cNvPicPr>
          <p:nvPr/>
        </p:nvPicPr>
        <p:blipFill rotWithShape="1">
          <a:blip r:embed="rId3"/>
          <a:srcRect l="1386" t="2879" r="9701"/>
          <a:stretch/>
        </p:blipFill>
        <p:spPr>
          <a:xfrm>
            <a:off x="5325854" y="2227645"/>
            <a:ext cx="3790437" cy="2934535"/>
          </a:xfrm>
          <a:prstGeom prst="rect">
            <a:avLst/>
          </a:prstGeom>
        </p:spPr>
      </p:pic>
    </p:spTree>
    <p:extLst>
      <p:ext uri="{BB962C8B-B14F-4D97-AF65-F5344CB8AC3E}">
        <p14:creationId xmlns:p14="http://schemas.microsoft.com/office/powerpoint/2010/main" val="4167122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650EC-15CE-2C40-A49E-6C4C7EC48F09}"/>
              </a:ext>
            </a:extLst>
          </p:cNvPr>
          <p:cNvPicPr>
            <a:picLocks noChangeAspect="1"/>
          </p:cNvPicPr>
          <p:nvPr/>
        </p:nvPicPr>
        <p:blipFill>
          <a:blip r:embed="rId2"/>
          <a:stretch>
            <a:fillRect/>
          </a:stretch>
        </p:blipFill>
        <p:spPr>
          <a:xfrm>
            <a:off x="0" y="2438400"/>
            <a:ext cx="9144000" cy="4855139"/>
          </a:xfrm>
          <a:prstGeom prst="rect">
            <a:avLst/>
          </a:prstGeom>
        </p:spPr>
      </p:pic>
      <p:sp>
        <p:nvSpPr>
          <p:cNvPr id="3" name="TextBox 2">
            <a:extLst>
              <a:ext uri="{FF2B5EF4-FFF2-40B4-BE49-F238E27FC236}">
                <a16:creationId xmlns:a16="http://schemas.microsoft.com/office/drawing/2014/main" id="{5ABEA1B5-20CC-754F-99FE-8533ED7B8F90}"/>
              </a:ext>
            </a:extLst>
          </p:cNvPr>
          <p:cNvSpPr txBox="1"/>
          <p:nvPr/>
        </p:nvSpPr>
        <p:spPr>
          <a:xfrm>
            <a:off x="914400" y="1066800"/>
            <a:ext cx="7620000" cy="1200329"/>
          </a:xfrm>
          <a:prstGeom prst="rect">
            <a:avLst/>
          </a:prstGeom>
          <a:noFill/>
        </p:spPr>
        <p:txBody>
          <a:bodyPr wrap="square" rtlCol="0">
            <a:spAutoFit/>
          </a:bodyPr>
          <a:lstStyle/>
          <a:p>
            <a:pPr lvl="0" defTabSz="457200">
              <a:defRPr/>
            </a:pPr>
            <a:endParaRPr lang="en-US" dirty="0"/>
          </a:p>
          <a:p>
            <a:pPr marL="285750" lvl="0" indent="-285750" defTabSz="457200">
              <a:buFont typeface="Arial" panose="020B0604020202020204" pitchFamily="34" charset="0"/>
              <a:buChar char="•"/>
              <a:defRPr/>
            </a:pPr>
            <a:r>
              <a:rPr lang="en-US" b="1" dirty="0"/>
              <a:t>Mean baseline FCP– 1960, week 4– 981, and week 8–1042.</a:t>
            </a:r>
          </a:p>
          <a:p>
            <a:pPr marL="285750" lvl="0" indent="-285750" defTabSz="457200">
              <a:buFont typeface="Arial" panose="020B0604020202020204" pitchFamily="34" charset="0"/>
              <a:buChar char="•"/>
              <a:defRPr/>
            </a:pPr>
            <a:r>
              <a:rPr lang="en-US" b="1" dirty="0"/>
              <a:t>4/5 children with Crohn’s on immunosuppressive medications</a:t>
            </a:r>
          </a:p>
          <a:p>
            <a:pPr marL="285750" lvl="0" indent="-285750" defTabSz="457200">
              <a:buFont typeface="Arial" panose="020B0604020202020204" pitchFamily="34" charset="0"/>
              <a:buChar char="•"/>
              <a:defRPr/>
            </a:pPr>
            <a:r>
              <a:rPr lang="en-US" b="1" dirty="0"/>
              <a:t>Diet varies by study participant – choose preferred items from a food list</a:t>
            </a:r>
          </a:p>
        </p:txBody>
      </p:sp>
      <p:sp>
        <p:nvSpPr>
          <p:cNvPr id="5" name="Title 4">
            <a:extLst>
              <a:ext uri="{FF2B5EF4-FFF2-40B4-BE49-F238E27FC236}">
                <a16:creationId xmlns:a16="http://schemas.microsoft.com/office/drawing/2014/main" id="{BCD9C551-4968-C543-A10D-5CF0B87DBA6D}"/>
              </a:ext>
            </a:extLst>
          </p:cNvPr>
          <p:cNvSpPr>
            <a:spLocks noGrp="1"/>
          </p:cNvSpPr>
          <p:nvPr>
            <p:ph type="title"/>
          </p:nvPr>
        </p:nvSpPr>
        <p:spPr>
          <a:xfrm>
            <a:off x="485775" y="46038"/>
            <a:ext cx="8229600" cy="1143000"/>
          </a:xfrm>
        </p:spPr>
        <p:txBody>
          <a:bodyPr/>
          <a:lstStyle/>
          <a:p>
            <a:r>
              <a:rPr lang="en-US" dirty="0"/>
              <a:t>CD-TREAT</a:t>
            </a:r>
          </a:p>
        </p:txBody>
      </p:sp>
    </p:spTree>
    <p:extLst>
      <p:ext uri="{BB962C8B-B14F-4D97-AF65-F5344CB8AC3E}">
        <p14:creationId xmlns:p14="http://schemas.microsoft.com/office/powerpoint/2010/main" val="3736072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755"/>
            <a:ext cx="8229600" cy="1143000"/>
          </a:xfrm>
        </p:spPr>
        <p:txBody>
          <a:bodyPr>
            <a:normAutofit fontScale="90000"/>
          </a:bodyPr>
          <a:lstStyle/>
          <a:p>
            <a:r>
              <a:rPr lang="en-US" dirty="0"/>
              <a:t>Crohn’s Disease Exclusion Diet + PEN</a:t>
            </a:r>
          </a:p>
        </p:txBody>
      </p:sp>
      <p:sp>
        <p:nvSpPr>
          <p:cNvPr id="3" name="Content Placeholder 2"/>
          <p:cNvSpPr>
            <a:spLocks noGrp="1"/>
          </p:cNvSpPr>
          <p:nvPr>
            <p:ph idx="1"/>
          </p:nvPr>
        </p:nvSpPr>
        <p:spPr>
          <a:xfrm>
            <a:off x="565786" y="1417638"/>
            <a:ext cx="4850792" cy="4983161"/>
          </a:xfrm>
        </p:spPr>
        <p:txBody>
          <a:bodyPr>
            <a:normAutofit fontScale="92500" lnSpcReduction="10000"/>
          </a:bodyPr>
          <a:lstStyle/>
          <a:p>
            <a:pPr>
              <a:spcBef>
                <a:spcPts val="990"/>
              </a:spcBef>
            </a:pPr>
            <a:r>
              <a:rPr lang="en-US" dirty="0"/>
              <a:t>Prospective study: 37 children and young adults with active Crohn’s disease</a:t>
            </a:r>
          </a:p>
          <a:p>
            <a:pPr>
              <a:spcBef>
                <a:spcPts val="990"/>
              </a:spcBef>
            </a:pPr>
            <a:r>
              <a:rPr lang="en-US" dirty="0"/>
              <a:t>Diet: Polymeric formula 50% daily kcal</a:t>
            </a:r>
          </a:p>
          <a:p>
            <a:pPr>
              <a:spcBef>
                <a:spcPts val="990"/>
              </a:spcBef>
            </a:pPr>
            <a:r>
              <a:rPr lang="en-US" dirty="0"/>
              <a:t>Excluded foods:</a:t>
            </a:r>
          </a:p>
          <a:p>
            <a:pPr lvl="1"/>
            <a:r>
              <a:rPr lang="en-US" sz="1800" dirty="0"/>
              <a:t>Gluten, Gluten-free baked goods</a:t>
            </a:r>
          </a:p>
          <a:p>
            <a:pPr lvl="1"/>
            <a:r>
              <a:rPr lang="en-US" sz="1800" dirty="0"/>
              <a:t>Dairy</a:t>
            </a:r>
          </a:p>
          <a:p>
            <a:pPr lvl="1"/>
            <a:r>
              <a:rPr lang="en-US" sz="1800" dirty="0"/>
              <a:t>Animal fat</a:t>
            </a:r>
          </a:p>
          <a:p>
            <a:pPr lvl="1"/>
            <a:r>
              <a:rPr lang="en-US" sz="1800" dirty="0"/>
              <a:t>Processed meat</a:t>
            </a:r>
          </a:p>
          <a:p>
            <a:pPr lvl="1"/>
            <a:r>
              <a:rPr lang="en-US" sz="1800" dirty="0"/>
              <a:t>Emulsifiers </a:t>
            </a:r>
          </a:p>
          <a:p>
            <a:pPr lvl="1"/>
            <a:r>
              <a:rPr lang="en-US" sz="1800" dirty="0"/>
              <a:t>Canned goods</a:t>
            </a:r>
          </a:p>
          <a:p>
            <a:pPr lvl="1"/>
            <a:r>
              <a:rPr lang="en-US" sz="1800" dirty="0"/>
              <a:t>All foods with an “expiration date”</a:t>
            </a:r>
          </a:p>
        </p:txBody>
      </p:sp>
      <p:pic>
        <p:nvPicPr>
          <p:cNvPr id="5" name="Picture 4" descr="Screen Shot 2016-12-10 at 5.47.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419" y="1920479"/>
            <a:ext cx="2472179" cy="3682515"/>
          </a:xfrm>
          <a:prstGeom prst="rect">
            <a:avLst/>
          </a:prstGeom>
        </p:spPr>
      </p:pic>
      <p:sp>
        <p:nvSpPr>
          <p:cNvPr id="7" name="TextBox 6"/>
          <p:cNvSpPr txBox="1"/>
          <p:nvPr/>
        </p:nvSpPr>
        <p:spPr>
          <a:xfrm>
            <a:off x="6515658" y="1990852"/>
            <a:ext cx="729481" cy="369332"/>
          </a:xfrm>
          <a:prstGeom prst="rect">
            <a:avLst/>
          </a:prstGeom>
          <a:solidFill>
            <a:srgbClr val="FF0000">
              <a:alpha val="99000"/>
            </a:srgbClr>
          </a:solidFill>
        </p:spPr>
        <p:txBody>
          <a:bodyPr wrap="square" rtlCol="0">
            <a:spAutoFit/>
          </a:bodyPr>
          <a:lstStyle/>
          <a:p>
            <a:pPr algn="ctr"/>
            <a:r>
              <a:rPr lang="en-US" dirty="0">
                <a:solidFill>
                  <a:srgbClr val="FFFFFF"/>
                </a:solidFill>
              </a:rPr>
              <a:t>CRP</a:t>
            </a:r>
          </a:p>
        </p:txBody>
      </p:sp>
      <p:sp>
        <p:nvSpPr>
          <p:cNvPr id="8" name="TextBox 7"/>
          <p:cNvSpPr txBox="1"/>
          <p:nvPr/>
        </p:nvSpPr>
        <p:spPr>
          <a:xfrm>
            <a:off x="6503976" y="3939755"/>
            <a:ext cx="898313" cy="369332"/>
          </a:xfrm>
          <a:prstGeom prst="rect">
            <a:avLst/>
          </a:prstGeom>
          <a:solidFill>
            <a:srgbClr val="FF0000">
              <a:alpha val="99000"/>
            </a:srgbClr>
          </a:solidFill>
        </p:spPr>
        <p:txBody>
          <a:bodyPr wrap="square" rtlCol="0">
            <a:spAutoFit/>
          </a:bodyPr>
          <a:lstStyle/>
          <a:p>
            <a:r>
              <a:rPr lang="en-US" dirty="0">
                <a:solidFill>
                  <a:srgbClr val="FFFFFF"/>
                </a:solidFill>
              </a:rPr>
              <a:t>PCDAI</a:t>
            </a:r>
          </a:p>
        </p:txBody>
      </p:sp>
      <p:sp>
        <p:nvSpPr>
          <p:cNvPr id="9" name="TextBox 8"/>
          <p:cNvSpPr txBox="1"/>
          <p:nvPr/>
        </p:nvSpPr>
        <p:spPr>
          <a:xfrm>
            <a:off x="5445347" y="5596311"/>
            <a:ext cx="770724" cy="323165"/>
          </a:xfrm>
          <a:prstGeom prst="rect">
            <a:avLst/>
          </a:prstGeom>
          <a:solidFill>
            <a:schemeClr val="accent4">
              <a:lumMod val="60000"/>
              <a:lumOff val="40000"/>
              <a:alpha val="99000"/>
            </a:schemeClr>
          </a:solidFill>
        </p:spPr>
        <p:txBody>
          <a:bodyPr wrap="none" rtlCol="0">
            <a:spAutoFit/>
          </a:bodyPr>
          <a:lstStyle/>
          <a:p>
            <a:r>
              <a:rPr lang="en-US" sz="1500" dirty="0"/>
              <a:t>Week 0</a:t>
            </a:r>
          </a:p>
        </p:txBody>
      </p:sp>
      <p:sp>
        <p:nvSpPr>
          <p:cNvPr id="10" name="TextBox 9"/>
          <p:cNvSpPr txBox="1"/>
          <p:nvPr/>
        </p:nvSpPr>
        <p:spPr>
          <a:xfrm>
            <a:off x="7171901" y="5596311"/>
            <a:ext cx="770724" cy="323165"/>
          </a:xfrm>
          <a:prstGeom prst="rect">
            <a:avLst/>
          </a:prstGeom>
          <a:solidFill>
            <a:schemeClr val="accent4">
              <a:lumMod val="60000"/>
              <a:lumOff val="40000"/>
              <a:alpha val="99000"/>
            </a:schemeClr>
          </a:solidFill>
        </p:spPr>
        <p:txBody>
          <a:bodyPr wrap="none" rtlCol="0">
            <a:spAutoFit/>
          </a:bodyPr>
          <a:lstStyle/>
          <a:p>
            <a:r>
              <a:rPr lang="en-US" sz="1500" dirty="0"/>
              <a:t>Week 6</a:t>
            </a:r>
          </a:p>
        </p:txBody>
      </p:sp>
      <p:sp>
        <p:nvSpPr>
          <p:cNvPr id="18" name="Rectangle 17"/>
          <p:cNvSpPr/>
          <p:nvPr/>
        </p:nvSpPr>
        <p:spPr>
          <a:xfrm>
            <a:off x="5647063" y="5472052"/>
            <a:ext cx="511623" cy="1155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cxnSp>
        <p:nvCxnSpPr>
          <p:cNvPr id="14" name="Straight Connector 13"/>
          <p:cNvCxnSpPr/>
          <p:nvPr/>
        </p:nvCxnSpPr>
        <p:spPr>
          <a:xfrm>
            <a:off x="5918624" y="5472052"/>
            <a:ext cx="0" cy="15719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7402289" y="5482254"/>
            <a:ext cx="511623" cy="1155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cxnSp>
        <p:nvCxnSpPr>
          <p:cNvPr id="20" name="Straight Connector 19"/>
          <p:cNvCxnSpPr/>
          <p:nvPr/>
        </p:nvCxnSpPr>
        <p:spPr>
          <a:xfrm>
            <a:off x="7707822" y="5472052"/>
            <a:ext cx="0" cy="15719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6200" y="6543022"/>
            <a:ext cx="3005492" cy="276999"/>
          </a:xfrm>
          <a:prstGeom prst="rect">
            <a:avLst/>
          </a:prstGeom>
          <a:noFill/>
        </p:spPr>
        <p:txBody>
          <a:bodyPr wrap="square" rtlCol="0">
            <a:spAutoFit/>
          </a:bodyPr>
          <a:lstStyle/>
          <a:p>
            <a:r>
              <a:rPr lang="en-US" sz="1200" dirty="0"/>
              <a:t>Sigall-Boneh, R. Inflamm Bowel Dis 2014.  </a:t>
            </a:r>
          </a:p>
        </p:txBody>
      </p:sp>
    </p:spTree>
    <p:extLst>
      <p:ext uri="{BB962C8B-B14F-4D97-AF65-F5344CB8AC3E}">
        <p14:creationId xmlns:p14="http://schemas.microsoft.com/office/powerpoint/2010/main" val="395989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par>
                                <p:cTn id="29" presetID="9"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8" grpId="0" animBg="1"/>
      <p:bldP spid="1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FCAE-2A6E-F942-AD41-372253193420}"/>
              </a:ext>
            </a:extLst>
          </p:cNvPr>
          <p:cNvSpPr>
            <a:spLocks noGrp="1"/>
          </p:cNvSpPr>
          <p:nvPr>
            <p:ph type="title"/>
          </p:nvPr>
        </p:nvSpPr>
        <p:spPr/>
        <p:txBody>
          <a:bodyPr/>
          <a:lstStyle/>
          <a:p>
            <a:r>
              <a:rPr lang="en-US" dirty="0"/>
              <a:t>CDED Phase I (weeks 0-6)</a:t>
            </a:r>
          </a:p>
        </p:txBody>
      </p:sp>
      <p:pic>
        <p:nvPicPr>
          <p:cNvPr id="5" name="Content Placeholder 4">
            <a:extLst>
              <a:ext uri="{FF2B5EF4-FFF2-40B4-BE49-F238E27FC236}">
                <a16:creationId xmlns:a16="http://schemas.microsoft.com/office/drawing/2014/main" id="{88E394AD-66BA-724D-9776-1790E8940FB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00400" y="1524000"/>
            <a:ext cx="5364959" cy="4525963"/>
          </a:xfrm>
        </p:spPr>
      </p:pic>
      <p:sp>
        <p:nvSpPr>
          <p:cNvPr id="6" name="TextBox 5">
            <a:extLst>
              <a:ext uri="{FF2B5EF4-FFF2-40B4-BE49-F238E27FC236}">
                <a16:creationId xmlns:a16="http://schemas.microsoft.com/office/drawing/2014/main" id="{137AFB06-24DB-044B-ACA3-EAE1C86EBEA5}"/>
              </a:ext>
            </a:extLst>
          </p:cNvPr>
          <p:cNvSpPr txBox="1"/>
          <p:nvPr/>
        </p:nvSpPr>
        <p:spPr>
          <a:xfrm>
            <a:off x="201332" y="1386324"/>
            <a:ext cx="2895600" cy="4801314"/>
          </a:xfrm>
          <a:prstGeom prst="rect">
            <a:avLst/>
          </a:prstGeom>
          <a:noFill/>
        </p:spPr>
        <p:txBody>
          <a:bodyPr wrap="square" rtlCol="0">
            <a:spAutoFit/>
          </a:bodyPr>
          <a:lstStyle/>
          <a:p>
            <a:r>
              <a:rPr lang="en-US" dirty="0"/>
              <a:t>Inclusions:</a:t>
            </a:r>
          </a:p>
          <a:p>
            <a:r>
              <a:rPr lang="en-US" dirty="0"/>
              <a:t>Soluble fiber</a:t>
            </a:r>
          </a:p>
          <a:p>
            <a:r>
              <a:rPr lang="en-US" dirty="0"/>
              <a:t>Apple pectin</a:t>
            </a:r>
          </a:p>
          <a:p>
            <a:r>
              <a:rPr lang="en-US" dirty="0"/>
              <a:t>Resistant starch</a:t>
            </a:r>
          </a:p>
          <a:p>
            <a:endParaRPr lang="en-US" dirty="0"/>
          </a:p>
          <a:p>
            <a:r>
              <a:rPr lang="en-US" dirty="0"/>
              <a:t>Exclusions:</a:t>
            </a:r>
          </a:p>
          <a:p>
            <a:r>
              <a:rPr lang="en-US" dirty="0"/>
              <a:t>High fat, animal fat</a:t>
            </a:r>
          </a:p>
          <a:p>
            <a:r>
              <a:rPr lang="en-US" dirty="0"/>
              <a:t>Taurine</a:t>
            </a:r>
          </a:p>
          <a:p>
            <a:r>
              <a:rPr lang="en-US" dirty="0"/>
              <a:t>Red meat</a:t>
            </a:r>
          </a:p>
          <a:p>
            <a:r>
              <a:rPr lang="en-US" dirty="0"/>
              <a:t>Dairy</a:t>
            </a:r>
          </a:p>
          <a:p>
            <a:r>
              <a:rPr lang="en-US" dirty="0"/>
              <a:t>Wheat</a:t>
            </a:r>
          </a:p>
          <a:p>
            <a:r>
              <a:rPr lang="en-US" dirty="0"/>
              <a:t>Alcohol</a:t>
            </a:r>
          </a:p>
          <a:p>
            <a:r>
              <a:rPr lang="en-US" dirty="0"/>
              <a:t>Yeast</a:t>
            </a:r>
          </a:p>
          <a:p>
            <a:r>
              <a:rPr lang="en-US" dirty="0"/>
              <a:t>Carrageenan</a:t>
            </a:r>
          </a:p>
          <a:p>
            <a:r>
              <a:rPr lang="en-US" dirty="0"/>
              <a:t>Maltodextrin</a:t>
            </a:r>
          </a:p>
          <a:p>
            <a:r>
              <a:rPr lang="en-US" dirty="0"/>
              <a:t>Sulfites</a:t>
            </a:r>
          </a:p>
          <a:p>
            <a:r>
              <a:rPr lang="en-US" dirty="0"/>
              <a:t>Titanium dioxide</a:t>
            </a:r>
          </a:p>
        </p:txBody>
      </p:sp>
      <p:sp>
        <p:nvSpPr>
          <p:cNvPr id="7" name="TextBox 6">
            <a:extLst>
              <a:ext uri="{FF2B5EF4-FFF2-40B4-BE49-F238E27FC236}">
                <a16:creationId xmlns:a16="http://schemas.microsoft.com/office/drawing/2014/main" id="{7A82AE0E-8B41-D44C-800A-EC2CEB56D083}"/>
              </a:ext>
            </a:extLst>
          </p:cNvPr>
          <p:cNvSpPr txBox="1"/>
          <p:nvPr/>
        </p:nvSpPr>
        <p:spPr>
          <a:xfrm>
            <a:off x="76200" y="6543022"/>
            <a:ext cx="3005492" cy="276999"/>
          </a:xfrm>
          <a:prstGeom prst="rect">
            <a:avLst/>
          </a:prstGeom>
          <a:noFill/>
        </p:spPr>
        <p:txBody>
          <a:bodyPr wrap="square" rtlCol="0">
            <a:spAutoFit/>
          </a:bodyPr>
          <a:lstStyle/>
          <a:p>
            <a:r>
              <a:rPr lang="en-US" sz="1200" dirty="0"/>
              <a:t>Levine A, Gastro. 2019.  </a:t>
            </a:r>
          </a:p>
        </p:txBody>
      </p:sp>
    </p:spTree>
    <p:extLst>
      <p:ext uri="{BB962C8B-B14F-4D97-AF65-F5344CB8AC3E}">
        <p14:creationId xmlns:p14="http://schemas.microsoft.com/office/powerpoint/2010/main" val="2110936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1060-4F0A-F44F-B6AF-B124C05D1B68}"/>
              </a:ext>
            </a:extLst>
          </p:cNvPr>
          <p:cNvSpPr>
            <a:spLocks noGrp="1"/>
          </p:cNvSpPr>
          <p:nvPr>
            <p:ph type="title"/>
          </p:nvPr>
        </p:nvSpPr>
        <p:spPr>
          <a:xfrm>
            <a:off x="452880" y="30480"/>
            <a:ext cx="8229600" cy="1143000"/>
          </a:xfrm>
        </p:spPr>
        <p:txBody>
          <a:bodyPr/>
          <a:lstStyle/>
          <a:p>
            <a:r>
              <a:rPr lang="en-US" dirty="0"/>
              <a:t>CDED RCT Design</a:t>
            </a:r>
          </a:p>
        </p:txBody>
      </p:sp>
      <p:pic>
        <p:nvPicPr>
          <p:cNvPr id="5" name="Content Placeholder 4">
            <a:extLst>
              <a:ext uri="{FF2B5EF4-FFF2-40B4-BE49-F238E27FC236}">
                <a16:creationId xmlns:a16="http://schemas.microsoft.com/office/drawing/2014/main" id="{1A155B6F-4A37-1648-80E5-98734BE158D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2132" y="1356360"/>
            <a:ext cx="7131096" cy="5227320"/>
          </a:xfrm>
        </p:spPr>
      </p:pic>
      <p:pic>
        <p:nvPicPr>
          <p:cNvPr id="6" name="Content Placeholder 4">
            <a:extLst>
              <a:ext uri="{FF2B5EF4-FFF2-40B4-BE49-F238E27FC236}">
                <a16:creationId xmlns:a16="http://schemas.microsoft.com/office/drawing/2014/main" id="{3EB6EE3F-85CB-4844-93F6-54206EB5064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52880" y="924975"/>
            <a:ext cx="8229600" cy="923730"/>
          </a:xfrm>
        </p:spPr>
      </p:pic>
      <p:sp>
        <p:nvSpPr>
          <p:cNvPr id="7" name="TextBox 6">
            <a:extLst>
              <a:ext uri="{FF2B5EF4-FFF2-40B4-BE49-F238E27FC236}">
                <a16:creationId xmlns:a16="http://schemas.microsoft.com/office/drawing/2014/main" id="{D9BEB662-6020-8F41-A8CF-EB3756813CD3}"/>
              </a:ext>
            </a:extLst>
          </p:cNvPr>
          <p:cNvSpPr txBox="1"/>
          <p:nvPr/>
        </p:nvSpPr>
        <p:spPr>
          <a:xfrm>
            <a:off x="76200" y="6543022"/>
            <a:ext cx="3005492" cy="276999"/>
          </a:xfrm>
          <a:prstGeom prst="rect">
            <a:avLst/>
          </a:prstGeom>
          <a:noFill/>
        </p:spPr>
        <p:txBody>
          <a:bodyPr wrap="square" rtlCol="0">
            <a:spAutoFit/>
          </a:bodyPr>
          <a:lstStyle/>
          <a:p>
            <a:r>
              <a:rPr lang="en-US" sz="1200" dirty="0"/>
              <a:t>Levine A, Gastro. 2019.  </a:t>
            </a:r>
          </a:p>
        </p:txBody>
      </p:sp>
    </p:spTree>
    <p:extLst>
      <p:ext uri="{BB962C8B-B14F-4D97-AF65-F5344CB8AC3E}">
        <p14:creationId xmlns:p14="http://schemas.microsoft.com/office/powerpoint/2010/main" val="2084658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BAC1-2AC5-0140-913E-531B37300B43}"/>
              </a:ext>
            </a:extLst>
          </p:cNvPr>
          <p:cNvSpPr>
            <a:spLocks noGrp="1"/>
          </p:cNvSpPr>
          <p:nvPr>
            <p:ph type="title"/>
          </p:nvPr>
        </p:nvSpPr>
        <p:spPr/>
        <p:txBody>
          <a:bodyPr>
            <a:normAutofit fontScale="90000"/>
          </a:bodyPr>
          <a:lstStyle/>
          <a:p>
            <a:r>
              <a:rPr lang="en-US" dirty="0"/>
              <a:t>Week 6: Comparison EEN vs CDED + PEN (50% calories from formula)</a:t>
            </a:r>
          </a:p>
        </p:txBody>
      </p:sp>
      <p:pic>
        <p:nvPicPr>
          <p:cNvPr id="8" name="Content Placeholder 7">
            <a:extLst>
              <a:ext uri="{FF2B5EF4-FFF2-40B4-BE49-F238E27FC236}">
                <a16:creationId xmlns:a16="http://schemas.microsoft.com/office/drawing/2014/main" id="{5848A3F8-DCA1-C741-ADBD-22255793B60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 y="1752600"/>
            <a:ext cx="8983507" cy="4401093"/>
          </a:xfrm>
        </p:spPr>
      </p:pic>
      <p:sp>
        <p:nvSpPr>
          <p:cNvPr id="9" name="TextBox 8">
            <a:extLst>
              <a:ext uri="{FF2B5EF4-FFF2-40B4-BE49-F238E27FC236}">
                <a16:creationId xmlns:a16="http://schemas.microsoft.com/office/drawing/2014/main" id="{9744F409-498A-BF4A-A26B-EEF4BD9B0EA2}"/>
              </a:ext>
            </a:extLst>
          </p:cNvPr>
          <p:cNvSpPr txBox="1"/>
          <p:nvPr/>
        </p:nvSpPr>
        <p:spPr>
          <a:xfrm>
            <a:off x="76200" y="6543022"/>
            <a:ext cx="3005492" cy="276999"/>
          </a:xfrm>
          <a:prstGeom prst="rect">
            <a:avLst/>
          </a:prstGeom>
          <a:noFill/>
        </p:spPr>
        <p:txBody>
          <a:bodyPr wrap="square" rtlCol="0">
            <a:spAutoFit/>
          </a:bodyPr>
          <a:lstStyle/>
          <a:p>
            <a:r>
              <a:rPr lang="en-US" sz="1200" dirty="0"/>
              <a:t>Levine A, Gastro. 2019.  </a:t>
            </a:r>
          </a:p>
        </p:txBody>
      </p:sp>
    </p:spTree>
    <p:extLst>
      <p:ext uri="{BB962C8B-B14F-4D97-AF65-F5344CB8AC3E}">
        <p14:creationId xmlns:p14="http://schemas.microsoft.com/office/powerpoint/2010/main" val="3993107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5E2F4-532D-F845-B7CD-BBF832690DA2}"/>
              </a:ext>
            </a:extLst>
          </p:cNvPr>
          <p:cNvSpPr>
            <a:spLocks noGrp="1"/>
          </p:cNvSpPr>
          <p:nvPr>
            <p:ph type="title"/>
          </p:nvPr>
        </p:nvSpPr>
        <p:spPr/>
        <p:txBody>
          <a:bodyPr/>
          <a:lstStyle/>
          <a:p>
            <a:r>
              <a:rPr lang="en-US" dirty="0"/>
              <a:t>Week 6 PCDAI and CRP</a:t>
            </a:r>
          </a:p>
        </p:txBody>
      </p:sp>
      <p:pic>
        <p:nvPicPr>
          <p:cNvPr id="5" name="Content Placeholder 4">
            <a:extLst>
              <a:ext uri="{FF2B5EF4-FFF2-40B4-BE49-F238E27FC236}">
                <a16:creationId xmlns:a16="http://schemas.microsoft.com/office/drawing/2014/main" id="{A5D1154E-D1B7-4F43-B956-F32CBC2F887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01929"/>
            <a:ext cx="8229600" cy="4522504"/>
          </a:xfrm>
        </p:spPr>
      </p:pic>
      <p:sp>
        <p:nvSpPr>
          <p:cNvPr id="6" name="Donut 5">
            <a:extLst>
              <a:ext uri="{FF2B5EF4-FFF2-40B4-BE49-F238E27FC236}">
                <a16:creationId xmlns:a16="http://schemas.microsoft.com/office/drawing/2014/main" id="{AC8A8C8E-30C0-4743-9313-2CB2B80F44DE}"/>
              </a:ext>
            </a:extLst>
          </p:cNvPr>
          <p:cNvSpPr/>
          <p:nvPr/>
        </p:nvSpPr>
        <p:spPr>
          <a:xfrm>
            <a:off x="1371600" y="2971800"/>
            <a:ext cx="609600" cy="4572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D2E620B8-6514-4E45-8DE2-9A8073FCCF32}"/>
              </a:ext>
            </a:extLst>
          </p:cNvPr>
          <p:cNvSpPr/>
          <p:nvPr/>
        </p:nvSpPr>
        <p:spPr>
          <a:xfrm>
            <a:off x="3276600" y="2743200"/>
            <a:ext cx="609600" cy="457200"/>
          </a:xfrm>
          <a:prstGeom prst="donut">
            <a:avLst>
              <a:gd name="adj" fmla="val 46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B6048A61-032E-9844-86F2-F28503ECCF85}"/>
              </a:ext>
            </a:extLst>
          </p:cNvPr>
          <p:cNvSpPr txBox="1"/>
          <p:nvPr/>
        </p:nvSpPr>
        <p:spPr>
          <a:xfrm>
            <a:off x="76200" y="6543022"/>
            <a:ext cx="3005492" cy="276999"/>
          </a:xfrm>
          <a:prstGeom prst="rect">
            <a:avLst/>
          </a:prstGeom>
          <a:noFill/>
        </p:spPr>
        <p:txBody>
          <a:bodyPr wrap="square" rtlCol="0">
            <a:spAutoFit/>
          </a:bodyPr>
          <a:lstStyle/>
          <a:p>
            <a:r>
              <a:rPr lang="en-US" sz="1200" dirty="0"/>
              <a:t>Levine A, Gastro. 2019.  </a:t>
            </a:r>
          </a:p>
        </p:txBody>
      </p:sp>
    </p:spTree>
    <p:extLst>
      <p:ext uri="{BB962C8B-B14F-4D97-AF65-F5344CB8AC3E}">
        <p14:creationId xmlns:p14="http://schemas.microsoft.com/office/powerpoint/2010/main" val="415096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F5E9E-2F8D-4049-B00B-25A0B7062EE8}"/>
              </a:ext>
            </a:extLst>
          </p:cNvPr>
          <p:cNvSpPr>
            <a:spLocks noGrp="1"/>
          </p:cNvSpPr>
          <p:nvPr>
            <p:ph type="title"/>
          </p:nvPr>
        </p:nvSpPr>
        <p:spPr/>
        <p:txBody>
          <a:bodyPr/>
          <a:lstStyle/>
          <a:p>
            <a:r>
              <a:rPr lang="en-US"/>
              <a:t>Median FCP </a:t>
            </a:r>
            <a:r>
              <a:rPr lang="en-US" dirty="0"/>
              <a:t>weeks 6 and 12</a:t>
            </a:r>
          </a:p>
        </p:txBody>
      </p:sp>
      <p:pic>
        <p:nvPicPr>
          <p:cNvPr id="5" name="Content Placeholder 4">
            <a:extLst>
              <a:ext uri="{FF2B5EF4-FFF2-40B4-BE49-F238E27FC236}">
                <a16:creationId xmlns:a16="http://schemas.microsoft.com/office/drawing/2014/main" id="{EB6D7AD1-C806-414F-994F-AAC53667753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0712" y="1600200"/>
            <a:ext cx="6822576" cy="4525963"/>
          </a:xfrm>
        </p:spPr>
      </p:pic>
      <p:sp>
        <p:nvSpPr>
          <p:cNvPr id="6" name="TextBox 5">
            <a:extLst>
              <a:ext uri="{FF2B5EF4-FFF2-40B4-BE49-F238E27FC236}">
                <a16:creationId xmlns:a16="http://schemas.microsoft.com/office/drawing/2014/main" id="{80B2C9FA-2F1C-D34A-B458-869E78D1D64D}"/>
              </a:ext>
            </a:extLst>
          </p:cNvPr>
          <p:cNvSpPr txBox="1"/>
          <p:nvPr/>
        </p:nvSpPr>
        <p:spPr>
          <a:xfrm>
            <a:off x="76200" y="6543022"/>
            <a:ext cx="3005492" cy="276999"/>
          </a:xfrm>
          <a:prstGeom prst="rect">
            <a:avLst/>
          </a:prstGeom>
          <a:noFill/>
        </p:spPr>
        <p:txBody>
          <a:bodyPr wrap="square" rtlCol="0">
            <a:spAutoFit/>
          </a:bodyPr>
          <a:lstStyle/>
          <a:p>
            <a:r>
              <a:rPr lang="en-US" sz="1200" dirty="0"/>
              <a:t>Levine A, Gastro. 2019.  </a:t>
            </a:r>
          </a:p>
        </p:txBody>
      </p:sp>
    </p:spTree>
    <p:extLst>
      <p:ext uri="{BB962C8B-B14F-4D97-AF65-F5344CB8AC3E}">
        <p14:creationId xmlns:p14="http://schemas.microsoft.com/office/powerpoint/2010/main" val="1394884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A74F-0717-704A-B850-2F4FC765D4F9}"/>
              </a:ext>
            </a:extLst>
          </p:cNvPr>
          <p:cNvSpPr>
            <a:spLocks noGrp="1"/>
          </p:cNvSpPr>
          <p:nvPr>
            <p:ph type="title"/>
          </p:nvPr>
        </p:nvSpPr>
        <p:spPr/>
        <p:txBody>
          <a:bodyPr/>
          <a:lstStyle/>
          <a:p>
            <a:r>
              <a:rPr lang="en-US" dirty="0"/>
              <a:t>CDED RCT Conclusions</a:t>
            </a:r>
          </a:p>
        </p:txBody>
      </p:sp>
      <p:sp>
        <p:nvSpPr>
          <p:cNvPr id="3" name="Content Placeholder 2">
            <a:extLst>
              <a:ext uri="{FF2B5EF4-FFF2-40B4-BE49-F238E27FC236}">
                <a16:creationId xmlns:a16="http://schemas.microsoft.com/office/drawing/2014/main" id="{29621FF9-CE0A-2943-AFA7-EF44AC8B3AE5}"/>
              </a:ext>
            </a:extLst>
          </p:cNvPr>
          <p:cNvSpPr>
            <a:spLocks noGrp="1"/>
          </p:cNvSpPr>
          <p:nvPr>
            <p:ph idx="1"/>
          </p:nvPr>
        </p:nvSpPr>
        <p:spPr/>
        <p:txBody>
          <a:bodyPr>
            <a:normAutofit lnSpcReduction="10000"/>
          </a:bodyPr>
          <a:lstStyle/>
          <a:p>
            <a:r>
              <a:rPr lang="en-US" dirty="0"/>
              <a:t>Large (relatively)! And Randomized, controlled!</a:t>
            </a:r>
          </a:p>
          <a:p>
            <a:r>
              <a:rPr lang="en-US" dirty="0"/>
              <a:t>Not powered to be an efficacy trial but as good (? better) than EEN for induction of remission</a:t>
            </a:r>
          </a:p>
          <a:p>
            <a:r>
              <a:rPr lang="en-US" dirty="0"/>
              <a:t>Mild disease cohort</a:t>
            </a:r>
          </a:p>
          <a:p>
            <a:r>
              <a:rPr lang="en-US" dirty="0"/>
              <a:t>FCP still quite high at weeks 6 and 12 (no mucosal healing endpoint)</a:t>
            </a:r>
          </a:p>
          <a:p>
            <a:r>
              <a:rPr lang="en-US" dirty="0"/>
              <a:t>What role does the formula play?</a:t>
            </a:r>
          </a:p>
        </p:txBody>
      </p:sp>
    </p:spTree>
    <p:extLst>
      <p:ext uri="{BB962C8B-B14F-4D97-AF65-F5344CB8AC3E}">
        <p14:creationId xmlns:p14="http://schemas.microsoft.com/office/powerpoint/2010/main" val="1179501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5141-2576-314B-9790-2FBA8FF8E47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1F3C2EF-0A8A-6240-89DE-E545593F0DE8}"/>
              </a:ext>
            </a:extLst>
          </p:cNvPr>
          <p:cNvSpPr>
            <a:spLocks noGrp="1"/>
          </p:cNvSpPr>
          <p:nvPr>
            <p:ph idx="1"/>
          </p:nvPr>
        </p:nvSpPr>
        <p:spPr>
          <a:xfrm>
            <a:off x="457200" y="2151699"/>
            <a:ext cx="8229600" cy="3394472"/>
          </a:xfrm>
        </p:spPr>
        <p:txBody>
          <a:bodyPr>
            <a:normAutofit fontScale="85000" lnSpcReduction="20000"/>
          </a:bodyPr>
          <a:lstStyle/>
          <a:p>
            <a:pPr>
              <a:spcBef>
                <a:spcPts val="0"/>
              </a:spcBef>
            </a:pPr>
            <a:r>
              <a:rPr lang="en-US" dirty="0"/>
              <a:t>There are limitations to the clinical data for dietary therapy in IBD. </a:t>
            </a:r>
            <a:r>
              <a:rPr lang="en-US" i="1" dirty="0"/>
              <a:t>This should not be a deterrent.</a:t>
            </a:r>
          </a:p>
          <a:p>
            <a:pPr lvl="1">
              <a:spcBef>
                <a:spcPts val="0"/>
              </a:spcBef>
            </a:pPr>
            <a:endParaRPr lang="en-US" dirty="0"/>
          </a:p>
          <a:p>
            <a:pPr>
              <a:spcBef>
                <a:spcPts val="0"/>
              </a:spcBef>
            </a:pPr>
            <a:r>
              <a:rPr lang="en-US" dirty="0"/>
              <a:t>Exclusive enteral nutrition (EEN) is effective therapy for Crohn’s</a:t>
            </a:r>
          </a:p>
          <a:p>
            <a:pPr lvl="1">
              <a:spcBef>
                <a:spcPts val="0"/>
              </a:spcBef>
            </a:pPr>
            <a:endParaRPr lang="en-US" dirty="0"/>
          </a:p>
          <a:p>
            <a:pPr>
              <a:spcBef>
                <a:spcPts val="0"/>
              </a:spcBef>
            </a:pPr>
            <a:r>
              <a:rPr lang="en-US" dirty="0"/>
              <a:t>Restriction diets involving regular food have shown promise</a:t>
            </a:r>
          </a:p>
          <a:p>
            <a:pPr>
              <a:spcBef>
                <a:spcPts val="0"/>
              </a:spcBef>
            </a:pPr>
            <a:endParaRPr lang="en-US" dirty="0"/>
          </a:p>
          <a:p>
            <a:pPr>
              <a:spcBef>
                <a:spcPts val="0"/>
              </a:spcBef>
            </a:pPr>
            <a:r>
              <a:rPr lang="en-US" dirty="0"/>
              <a:t>Further studies on dietary therapy needed </a:t>
            </a:r>
          </a:p>
        </p:txBody>
      </p:sp>
    </p:spTree>
    <p:extLst>
      <p:ext uri="{BB962C8B-B14F-4D97-AF65-F5344CB8AC3E}">
        <p14:creationId xmlns:p14="http://schemas.microsoft.com/office/powerpoint/2010/main" val="985588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4520</TotalTime>
  <Words>4065</Words>
  <Application>Microsoft Office PowerPoint</Application>
  <PresentationFormat>On-screen Show (4:3)</PresentationFormat>
  <Paragraphs>540</Paragraphs>
  <Slides>55</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Garamond</vt:lpstr>
      <vt:lpstr>Wingdings</vt:lpstr>
      <vt:lpstr>Office Theme</vt:lpstr>
      <vt:lpstr>Nutritional therapies for IBD</vt:lpstr>
      <vt:lpstr>Objectives</vt:lpstr>
      <vt:lpstr>Global Burden of IBD: Prediction in 2020</vt:lpstr>
      <vt:lpstr>PowerPoint Presentation</vt:lpstr>
      <vt:lpstr>Targets in IBD Pathogenesis</vt:lpstr>
      <vt:lpstr>Why Focus on Diet?</vt:lpstr>
      <vt:lpstr>Challenges of dietary trials</vt:lpstr>
      <vt:lpstr>Dietary Approaches for Treating IBD</vt:lpstr>
      <vt:lpstr>Defined Formula Diets for CD: Background</vt:lpstr>
      <vt:lpstr>In whom?</vt:lpstr>
      <vt:lpstr>Defined Formula Diets for CD: Children</vt:lpstr>
      <vt:lpstr>Defined Formula Diets for CD: Children</vt:lpstr>
      <vt:lpstr>Defined Formula Diets for CD: Children</vt:lpstr>
      <vt:lpstr>Defined Formula Diets for CD: Adults</vt:lpstr>
      <vt:lpstr>In whom?</vt:lpstr>
      <vt:lpstr>Anatomic Location of Disease and Efficacy of EN</vt:lpstr>
      <vt:lpstr>Anatomic Location of Disease and Efficacy of EN</vt:lpstr>
      <vt:lpstr>How?</vt:lpstr>
      <vt:lpstr>Elemental vs. Nonelemental</vt:lpstr>
      <vt:lpstr>PowerPoint Presentation</vt:lpstr>
      <vt:lpstr>Oral vs. Nasogastric EN in Pediatric CD</vt:lpstr>
      <vt:lpstr>How?</vt:lpstr>
      <vt:lpstr>EN for Induction of Remission in CD: Duration of Therapy</vt:lpstr>
      <vt:lpstr>EN for Induction of Remission in CD: Duration of Therapy: PLEASE study</vt:lpstr>
      <vt:lpstr>How?</vt:lpstr>
      <vt:lpstr>Exclusive versus Partial EN</vt:lpstr>
      <vt:lpstr>Exclusive versus Partial EN</vt:lpstr>
      <vt:lpstr>Greater Mucosal Healing with More Restrictive Diet During Induction Phase</vt:lpstr>
      <vt:lpstr>How?</vt:lpstr>
      <vt:lpstr>Exclusive versus Partial EN</vt:lpstr>
      <vt:lpstr>10-20% Estimated Needs from Solid Foods</vt:lpstr>
      <vt:lpstr>PowerPoint Presentation</vt:lpstr>
      <vt:lpstr>How?</vt:lpstr>
      <vt:lpstr>Choice of Therapy after EN for Induction</vt:lpstr>
      <vt:lpstr>How?</vt:lpstr>
      <vt:lpstr>EN for Maintenance of Remission</vt:lpstr>
      <vt:lpstr>EN for Maintenance of Remission</vt:lpstr>
      <vt:lpstr>How?</vt:lpstr>
      <vt:lpstr>Defined Formula Diets for CD: Barriers</vt:lpstr>
      <vt:lpstr>EN: Getting Started</vt:lpstr>
      <vt:lpstr>When?</vt:lpstr>
      <vt:lpstr>EN is effective, safe, and has added benefits</vt:lpstr>
      <vt:lpstr>Food-based dietary therapy for IBD</vt:lpstr>
      <vt:lpstr>The specific carbohydrate diet (SCD)</vt:lpstr>
      <vt:lpstr>PowerPoint Presentation</vt:lpstr>
      <vt:lpstr>CD-TREAT: Emulating EEN with food</vt:lpstr>
      <vt:lpstr>CD-TREAT</vt:lpstr>
      <vt:lpstr>Crohn’s Disease Exclusion Diet + PEN</vt:lpstr>
      <vt:lpstr>CDED Phase I (weeks 0-6)</vt:lpstr>
      <vt:lpstr>CDED RCT Design</vt:lpstr>
      <vt:lpstr>Week 6: Comparison EEN vs CDED + PEN (50% calories from formula)</vt:lpstr>
      <vt:lpstr>Week 6 PCDAI and CRP</vt:lpstr>
      <vt:lpstr>Median FCP weeks 6 and 12</vt:lpstr>
      <vt:lpstr>CDED RCT Conclusions</vt:lpstr>
      <vt:lpstr>Conclusion</vt:lpstr>
    </vt:vector>
  </TitlesOfParts>
  <Company>The Children's Hospital of Philadelphia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Enteral Nutritional Therapy For IBD</dc:title>
  <dc:creator>Lindsey Albenberg</dc:creator>
  <cp:lastModifiedBy>Jay Hochman</cp:lastModifiedBy>
  <cp:revision>157</cp:revision>
  <dcterms:created xsi:type="dcterms:W3CDTF">2014-11-04T22:59:03Z</dcterms:created>
  <dcterms:modified xsi:type="dcterms:W3CDTF">2019-09-26T12:10:02Z</dcterms:modified>
</cp:coreProperties>
</file>