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5"/>
  </p:sldMasterIdLst>
  <p:notesMasterIdLst>
    <p:notesMasterId r:id="rId57"/>
  </p:notesMasterIdLst>
  <p:handoutMasterIdLst>
    <p:handoutMasterId r:id="rId58"/>
  </p:handoutMasterIdLst>
  <p:sldIdLst>
    <p:sldId id="331" r:id="rId6"/>
    <p:sldId id="332" r:id="rId7"/>
    <p:sldId id="334" r:id="rId8"/>
    <p:sldId id="360" r:id="rId9"/>
    <p:sldId id="409" r:id="rId10"/>
    <p:sldId id="410" r:id="rId11"/>
    <p:sldId id="361" r:id="rId12"/>
    <p:sldId id="362" r:id="rId13"/>
    <p:sldId id="408" r:id="rId14"/>
    <p:sldId id="402" r:id="rId15"/>
    <p:sldId id="404" r:id="rId16"/>
    <p:sldId id="405" r:id="rId17"/>
    <p:sldId id="366" r:id="rId18"/>
    <p:sldId id="367" r:id="rId19"/>
    <p:sldId id="369" r:id="rId20"/>
    <p:sldId id="370" r:id="rId21"/>
    <p:sldId id="368" r:id="rId22"/>
    <p:sldId id="371" r:id="rId23"/>
    <p:sldId id="390" r:id="rId24"/>
    <p:sldId id="392" r:id="rId25"/>
    <p:sldId id="394" r:id="rId26"/>
    <p:sldId id="395" r:id="rId27"/>
    <p:sldId id="335" r:id="rId28"/>
    <p:sldId id="336" r:id="rId29"/>
    <p:sldId id="337" r:id="rId30"/>
    <p:sldId id="338" r:id="rId31"/>
    <p:sldId id="391" r:id="rId32"/>
    <p:sldId id="339" r:id="rId33"/>
    <p:sldId id="343" r:id="rId34"/>
    <p:sldId id="396" r:id="rId35"/>
    <p:sldId id="345" r:id="rId36"/>
    <p:sldId id="346" r:id="rId37"/>
    <p:sldId id="347" r:id="rId38"/>
    <p:sldId id="411" r:id="rId39"/>
    <p:sldId id="412" r:id="rId40"/>
    <p:sldId id="378" r:id="rId41"/>
    <p:sldId id="372" r:id="rId42"/>
    <p:sldId id="373" r:id="rId43"/>
    <p:sldId id="374" r:id="rId44"/>
    <p:sldId id="375" r:id="rId45"/>
    <p:sldId id="376" r:id="rId46"/>
    <p:sldId id="382" r:id="rId47"/>
    <p:sldId id="399" r:id="rId48"/>
    <p:sldId id="400" r:id="rId49"/>
    <p:sldId id="401" r:id="rId50"/>
    <p:sldId id="379" r:id="rId51"/>
    <p:sldId id="403" r:id="rId52"/>
    <p:sldId id="406" r:id="rId53"/>
    <p:sldId id="407" r:id="rId54"/>
    <p:sldId id="377" r:id="rId55"/>
    <p:sldId id="358" r:id="rId56"/>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4F"/>
    <a:srgbClr val="BD2F92"/>
    <a:srgbClr val="0081C6"/>
    <a:srgbClr val="ED1C24"/>
    <a:srgbClr val="FFDD00"/>
    <a:srgbClr val="72BF44"/>
    <a:srgbClr val="F28D1E"/>
    <a:srgbClr val="54BCEB"/>
    <a:srgbClr val="AD208E"/>
    <a:srgbClr val="009D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56" autoAdjust="0"/>
    <p:restoredTop sz="86171" autoAdjust="0"/>
  </p:normalViewPr>
  <p:slideViewPr>
    <p:cSldViewPr>
      <p:cViewPr varScale="1">
        <p:scale>
          <a:sx n="99" d="100"/>
          <a:sy n="99" d="100"/>
        </p:scale>
        <p:origin x="1872" y="7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86" d="100"/>
          <a:sy n="86" d="100"/>
        </p:scale>
        <p:origin x="3822" y="7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65000"/>
                  <a:lumOff val="35000"/>
                </a:schemeClr>
              </a:solidFill>
              <a:latin typeface="+mn-lt"/>
              <a:ea typeface="+mn-ea"/>
              <a:cs typeface="+mn-cs"/>
            </a:defRPr>
          </a:pPr>
          <a:endParaRPr lang="en-US"/>
        </a:p>
      </c:txPr>
    </c:title>
    <c:autoTitleDeleted val="0"/>
    <c:view3D>
      <c:rotX val="50"/>
      <c:rotY val="0"/>
      <c:depthPercent val="100"/>
      <c:rAngAx val="0"/>
      <c:perspective val="6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 of total IROC population</c:v>
                </c:pt>
              </c:strCache>
            </c:strRef>
          </c:tx>
          <c:dPt>
            <c:idx val="0"/>
            <c:bubble3D val="0"/>
            <c:spPr>
              <a:solidFill>
                <a:schemeClr val="accent1"/>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1-3190-4746-A511-C6FD6412FCB4}"/>
              </c:ext>
            </c:extLst>
          </c:dPt>
          <c:dPt>
            <c:idx val="1"/>
            <c:bubble3D val="0"/>
            <c:spPr>
              <a:solidFill>
                <a:schemeClr val="accent2"/>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3-3190-4746-A511-C6FD6412FCB4}"/>
              </c:ext>
            </c:extLst>
          </c:dPt>
          <c:dPt>
            <c:idx val="2"/>
            <c:bubble3D val="0"/>
            <c:spPr>
              <a:solidFill>
                <a:schemeClr val="accent3"/>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5-3190-4746-A511-C6FD6412FCB4}"/>
              </c:ext>
            </c:extLst>
          </c:dPt>
          <c:dPt>
            <c:idx val="3"/>
            <c:bubble3D val="0"/>
            <c:spPr>
              <a:solidFill>
                <a:schemeClr val="accent4"/>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7-3190-4746-A511-C6FD6412FCB4}"/>
              </c:ext>
            </c:extLst>
          </c:dPt>
          <c:dPt>
            <c:idx val="4"/>
            <c:bubble3D val="0"/>
            <c:spPr>
              <a:solidFill>
                <a:schemeClr val="accent5"/>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9-3190-4746-A511-C6FD6412FCB4}"/>
              </c:ext>
            </c:extLst>
          </c:dPt>
          <c:dPt>
            <c:idx val="5"/>
            <c:bubble3D val="0"/>
            <c:spPr>
              <a:solidFill>
                <a:schemeClr val="accent6"/>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B-3190-4746-A511-C6FD6412FCB4}"/>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NEC</c:v>
                </c:pt>
                <c:pt idx="1">
                  <c:v>Gastroschisis</c:v>
                </c:pt>
                <c:pt idx="2">
                  <c:v>Dysmotility</c:v>
                </c:pt>
                <c:pt idx="3">
                  <c:v>Atresia</c:v>
                </c:pt>
                <c:pt idx="4">
                  <c:v>Idiopathic</c:v>
                </c:pt>
                <c:pt idx="5">
                  <c:v>Volvulus</c:v>
                </c:pt>
              </c:strCache>
            </c:strRef>
          </c:cat>
          <c:val>
            <c:numRef>
              <c:f>Sheet1!$B$2:$B$7</c:f>
              <c:numCache>
                <c:formatCode>General</c:formatCode>
                <c:ptCount val="6"/>
                <c:pt idx="0">
                  <c:v>44</c:v>
                </c:pt>
                <c:pt idx="1">
                  <c:v>25</c:v>
                </c:pt>
                <c:pt idx="2">
                  <c:v>8</c:v>
                </c:pt>
                <c:pt idx="3">
                  <c:v>9</c:v>
                </c:pt>
                <c:pt idx="4">
                  <c:v>6</c:v>
                </c:pt>
                <c:pt idx="5">
                  <c:v>6</c:v>
                </c:pt>
              </c:numCache>
            </c:numRef>
          </c:val>
          <c:extLst>
            <c:ext xmlns:c16="http://schemas.microsoft.com/office/drawing/2014/chart" uri="{C3380CC4-5D6E-409C-BE32-E72D297353CC}">
              <c16:uniqueId val="{00000000-FCBA-49F1-B43F-9050B1F3BF86}"/>
            </c:ext>
          </c:extLst>
        </c:ser>
        <c:dLbls>
          <c:dLblPos val="inEnd"/>
          <c:showLegendKey val="0"/>
          <c:showVal val="0"/>
          <c:showCatName val="0"/>
          <c:showSerName val="0"/>
          <c:showPercent val="1"/>
          <c:showBubbleSize val="0"/>
          <c:showLeaderLines val="1"/>
        </c:dLbls>
      </c:pie3DChart>
      <c:spPr>
        <a:noFill/>
        <a:ln>
          <a:noFill/>
        </a:ln>
        <a:effectLst/>
      </c:spPr>
    </c:plotArea>
    <c:legend>
      <c:legendPos val="b"/>
      <c:overlay val="0"/>
      <c:spPr>
        <a:solidFill>
          <a:schemeClr val="lt1">
            <a:alpha val="78000"/>
          </a:schemeClr>
        </a:solid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defRPr sz="1197"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22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272897-3665-4F01-8EA9-D0C5B8D50EAC}"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en-US"/>
        </a:p>
      </dgm:t>
    </dgm:pt>
    <dgm:pt modelId="{1C258C0C-1BDD-464D-BFC8-B8F27DE05C70}">
      <dgm:prSet phldrT="[Text]" custT="1"/>
      <dgm:spPr/>
      <dgm:t>
        <a:bodyPr/>
        <a:lstStyle/>
        <a:p>
          <a:r>
            <a:rPr lang="en-US" sz="2400" dirty="0"/>
            <a:t>IROC</a:t>
          </a:r>
        </a:p>
      </dgm:t>
    </dgm:pt>
    <dgm:pt modelId="{2DE9E1A0-4C53-42D5-A7F3-7B3179B6AE6A}" type="parTrans" cxnId="{A4923FE3-68CC-447E-B7A0-DC953B82C3EF}">
      <dgm:prSet/>
      <dgm:spPr/>
      <dgm:t>
        <a:bodyPr/>
        <a:lstStyle/>
        <a:p>
          <a:endParaRPr lang="en-US"/>
        </a:p>
      </dgm:t>
    </dgm:pt>
    <dgm:pt modelId="{E8D688F8-35FE-4B4F-AE63-B970D7CBC5ED}" type="sibTrans" cxnId="{A4923FE3-68CC-447E-B7A0-DC953B82C3EF}">
      <dgm:prSet/>
      <dgm:spPr/>
      <dgm:t>
        <a:bodyPr/>
        <a:lstStyle/>
        <a:p>
          <a:endParaRPr lang="en-US"/>
        </a:p>
      </dgm:t>
    </dgm:pt>
    <dgm:pt modelId="{0AA19183-EBC4-4A5D-8A41-CB34990A8AE7}">
      <dgm:prSet phldrT="[Text]" custT="1"/>
      <dgm:spPr/>
      <dgm:t>
        <a:bodyPr/>
        <a:lstStyle/>
        <a:p>
          <a:r>
            <a:rPr lang="en-US" sz="1400" dirty="0"/>
            <a:t>CLABSI Prevention</a:t>
          </a:r>
        </a:p>
      </dgm:t>
    </dgm:pt>
    <dgm:pt modelId="{92894EA3-EC91-4F01-80A4-F930E59B6727}" type="parTrans" cxnId="{27211F45-DB16-468A-BEC9-26D75AF8BDEC}">
      <dgm:prSet/>
      <dgm:spPr/>
      <dgm:t>
        <a:bodyPr/>
        <a:lstStyle/>
        <a:p>
          <a:endParaRPr lang="en-US"/>
        </a:p>
      </dgm:t>
    </dgm:pt>
    <dgm:pt modelId="{F447C0BC-6493-40B6-8481-0CBFB29EAC82}" type="sibTrans" cxnId="{27211F45-DB16-468A-BEC9-26D75AF8BDEC}">
      <dgm:prSet/>
      <dgm:spPr/>
      <dgm:t>
        <a:bodyPr/>
        <a:lstStyle/>
        <a:p>
          <a:endParaRPr lang="en-US"/>
        </a:p>
      </dgm:t>
    </dgm:pt>
    <dgm:pt modelId="{DB9E6DEF-6314-4620-94A3-28F82BC0B83D}">
      <dgm:prSet phldrT="[Text]" custT="1"/>
      <dgm:spPr/>
      <dgm:t>
        <a:bodyPr/>
        <a:lstStyle/>
        <a:p>
          <a:r>
            <a:rPr lang="en-US" sz="1400" dirty="0" err="1"/>
            <a:t>Intralipid</a:t>
          </a:r>
          <a:r>
            <a:rPr lang="en-US" sz="1400" dirty="0"/>
            <a:t> restriction or </a:t>
          </a:r>
          <a:r>
            <a:rPr lang="en-US" sz="1400" dirty="0" err="1"/>
            <a:t>Smoflipid</a:t>
          </a:r>
          <a:r>
            <a:rPr lang="en-US" sz="1400" dirty="0"/>
            <a:t>/</a:t>
          </a:r>
          <a:r>
            <a:rPr lang="en-US" sz="1400" dirty="0" err="1"/>
            <a:t>Omegaven</a:t>
          </a:r>
          <a:r>
            <a:rPr lang="en-US" sz="1400" dirty="0"/>
            <a:t> </a:t>
          </a:r>
        </a:p>
      </dgm:t>
    </dgm:pt>
    <dgm:pt modelId="{8F147B01-9069-4F5D-B590-F9A5AEF93CB1}" type="parTrans" cxnId="{1673F4FB-C061-44E4-9C43-16C743280237}">
      <dgm:prSet/>
      <dgm:spPr/>
      <dgm:t>
        <a:bodyPr/>
        <a:lstStyle/>
        <a:p>
          <a:endParaRPr lang="en-US"/>
        </a:p>
      </dgm:t>
    </dgm:pt>
    <dgm:pt modelId="{68D90917-C311-4790-9EA7-CF7CC812E59C}" type="sibTrans" cxnId="{1673F4FB-C061-44E4-9C43-16C743280237}">
      <dgm:prSet/>
      <dgm:spPr/>
      <dgm:t>
        <a:bodyPr/>
        <a:lstStyle/>
        <a:p>
          <a:endParaRPr lang="en-US"/>
        </a:p>
      </dgm:t>
    </dgm:pt>
    <dgm:pt modelId="{60D399C7-E338-490A-A3AF-2E8B2FDAD455}">
      <dgm:prSet phldrT="[Text]" custT="1"/>
      <dgm:spPr/>
      <dgm:t>
        <a:bodyPr/>
        <a:lstStyle/>
        <a:p>
          <a:r>
            <a:rPr lang="en-US" sz="1400" dirty="0"/>
            <a:t>Cycling TPN &amp; customized nutrition support</a:t>
          </a:r>
        </a:p>
      </dgm:t>
    </dgm:pt>
    <dgm:pt modelId="{02847513-59B2-47D8-8C30-2A6F81EB452E}" type="parTrans" cxnId="{6FA900CB-00A7-4A58-9511-DD56CB116344}">
      <dgm:prSet/>
      <dgm:spPr/>
      <dgm:t>
        <a:bodyPr/>
        <a:lstStyle/>
        <a:p>
          <a:endParaRPr lang="en-US"/>
        </a:p>
      </dgm:t>
    </dgm:pt>
    <dgm:pt modelId="{1C77BB14-C7BC-4742-AAFB-78FC9772AEAD}" type="sibTrans" cxnId="{6FA900CB-00A7-4A58-9511-DD56CB116344}">
      <dgm:prSet/>
      <dgm:spPr/>
      <dgm:t>
        <a:bodyPr/>
        <a:lstStyle/>
        <a:p>
          <a:endParaRPr lang="en-US"/>
        </a:p>
      </dgm:t>
    </dgm:pt>
    <dgm:pt modelId="{CFFB007A-88A8-4B55-B7D4-115B2CC72DA1}">
      <dgm:prSet phldrT="[Text]" custT="1"/>
      <dgm:spPr/>
      <dgm:t>
        <a:bodyPr/>
        <a:lstStyle/>
        <a:p>
          <a:r>
            <a:rPr lang="en-US" sz="1400" dirty="0"/>
            <a:t>Stimulate intestinal adaptation</a:t>
          </a:r>
        </a:p>
      </dgm:t>
    </dgm:pt>
    <dgm:pt modelId="{621073A3-C46B-4848-A8EA-1ED398787C43}" type="parTrans" cxnId="{6F38F068-86FC-417B-B405-B1563079609B}">
      <dgm:prSet/>
      <dgm:spPr/>
      <dgm:t>
        <a:bodyPr/>
        <a:lstStyle/>
        <a:p>
          <a:endParaRPr lang="en-US"/>
        </a:p>
      </dgm:t>
    </dgm:pt>
    <dgm:pt modelId="{688B80D8-D134-4C53-A4C5-0CB903857DAF}" type="sibTrans" cxnId="{6F38F068-86FC-417B-B405-B1563079609B}">
      <dgm:prSet/>
      <dgm:spPr/>
      <dgm:t>
        <a:bodyPr/>
        <a:lstStyle/>
        <a:p>
          <a:endParaRPr lang="en-US"/>
        </a:p>
      </dgm:t>
    </dgm:pt>
    <dgm:pt modelId="{C86AB1BD-5287-40D5-B4CB-47D9F6484147}">
      <dgm:prSet phldrT="[Text]" custT="1"/>
      <dgm:spPr/>
      <dgm:t>
        <a:bodyPr/>
        <a:lstStyle/>
        <a:p>
          <a:r>
            <a:rPr lang="en-US" sz="1400" dirty="0"/>
            <a:t>Microbiome engineering</a:t>
          </a:r>
        </a:p>
      </dgm:t>
    </dgm:pt>
    <dgm:pt modelId="{13FB9E09-BFCC-46C6-96FB-07A06E65CB13}" type="parTrans" cxnId="{9AF6F624-215F-4857-B8A0-826CB0733164}">
      <dgm:prSet/>
      <dgm:spPr/>
      <dgm:t>
        <a:bodyPr/>
        <a:lstStyle/>
        <a:p>
          <a:endParaRPr lang="en-US"/>
        </a:p>
      </dgm:t>
    </dgm:pt>
    <dgm:pt modelId="{07F75FFC-E5D4-4CF8-B726-13AB6931B219}" type="sibTrans" cxnId="{9AF6F624-215F-4857-B8A0-826CB0733164}">
      <dgm:prSet/>
      <dgm:spPr/>
    </dgm:pt>
    <dgm:pt modelId="{2F8DA9CD-00A7-4285-93C1-ED3E1DA216FA}">
      <dgm:prSet phldrT="[Text]" custT="1"/>
      <dgm:spPr/>
      <dgm:t>
        <a:bodyPr/>
        <a:lstStyle/>
        <a:p>
          <a:r>
            <a:rPr lang="en-US" sz="1400" dirty="0"/>
            <a:t>Promote motility via aggressive EN advancing</a:t>
          </a:r>
        </a:p>
      </dgm:t>
    </dgm:pt>
    <dgm:pt modelId="{5A5CB4AD-4401-4F1D-817C-40FC90AE9589}" type="parTrans" cxnId="{47D31EF0-4D06-40FA-9CFC-37D6ABB136EB}">
      <dgm:prSet/>
      <dgm:spPr/>
      <dgm:t>
        <a:bodyPr/>
        <a:lstStyle/>
        <a:p>
          <a:endParaRPr lang="en-US"/>
        </a:p>
      </dgm:t>
    </dgm:pt>
    <dgm:pt modelId="{62D49BA0-5C97-4282-A905-2AB47BBA67B4}" type="sibTrans" cxnId="{47D31EF0-4D06-40FA-9CFC-37D6ABB136EB}">
      <dgm:prSet/>
      <dgm:spPr/>
    </dgm:pt>
    <dgm:pt modelId="{32A3D1CA-9B67-4D66-A5B0-FCC4AFD54005}" type="pres">
      <dgm:prSet presAssocID="{BA272897-3665-4F01-8EA9-D0C5B8D50EAC}" presName="Name0" presStyleCnt="0">
        <dgm:presLayoutVars>
          <dgm:chMax val="1"/>
          <dgm:dir/>
          <dgm:animLvl val="ctr"/>
          <dgm:resizeHandles val="exact"/>
        </dgm:presLayoutVars>
      </dgm:prSet>
      <dgm:spPr/>
    </dgm:pt>
    <dgm:pt modelId="{8395EFA5-BF5A-4587-A8AA-6CE5D1C01E86}" type="pres">
      <dgm:prSet presAssocID="{1C258C0C-1BDD-464D-BFC8-B8F27DE05C70}" presName="centerShape" presStyleLbl="node0" presStyleIdx="0" presStyleCnt="1"/>
      <dgm:spPr/>
    </dgm:pt>
    <dgm:pt modelId="{ADC8405B-6F48-4A70-9E42-FBCAFD3CEA6E}" type="pres">
      <dgm:prSet presAssocID="{92894EA3-EC91-4F01-80A4-F930E59B6727}" presName="parTrans" presStyleLbl="sibTrans2D1" presStyleIdx="0" presStyleCnt="6"/>
      <dgm:spPr/>
    </dgm:pt>
    <dgm:pt modelId="{EAC46373-70E2-4E8F-9EB2-E0E051BA05FC}" type="pres">
      <dgm:prSet presAssocID="{92894EA3-EC91-4F01-80A4-F930E59B6727}" presName="connectorText" presStyleLbl="sibTrans2D1" presStyleIdx="0" presStyleCnt="6"/>
      <dgm:spPr/>
    </dgm:pt>
    <dgm:pt modelId="{CF5B3C7F-1525-4710-81CC-6DD0E4588668}" type="pres">
      <dgm:prSet presAssocID="{0AA19183-EBC4-4A5D-8A41-CB34990A8AE7}" presName="node" presStyleLbl="node1" presStyleIdx="0" presStyleCnt="6">
        <dgm:presLayoutVars>
          <dgm:bulletEnabled val="1"/>
        </dgm:presLayoutVars>
      </dgm:prSet>
      <dgm:spPr/>
    </dgm:pt>
    <dgm:pt modelId="{01E2D0A6-D063-4491-A896-A7F4B564C9D9}" type="pres">
      <dgm:prSet presAssocID="{8F147B01-9069-4F5D-B590-F9A5AEF93CB1}" presName="parTrans" presStyleLbl="sibTrans2D1" presStyleIdx="1" presStyleCnt="6"/>
      <dgm:spPr/>
    </dgm:pt>
    <dgm:pt modelId="{A85241CB-907A-4277-9AA5-1B5317C02430}" type="pres">
      <dgm:prSet presAssocID="{8F147B01-9069-4F5D-B590-F9A5AEF93CB1}" presName="connectorText" presStyleLbl="sibTrans2D1" presStyleIdx="1" presStyleCnt="6"/>
      <dgm:spPr/>
    </dgm:pt>
    <dgm:pt modelId="{33FB88BD-3E7A-4C19-A9B0-897FB1847617}" type="pres">
      <dgm:prSet presAssocID="{DB9E6DEF-6314-4620-94A3-28F82BC0B83D}" presName="node" presStyleLbl="node1" presStyleIdx="1" presStyleCnt="6">
        <dgm:presLayoutVars>
          <dgm:bulletEnabled val="1"/>
        </dgm:presLayoutVars>
      </dgm:prSet>
      <dgm:spPr/>
    </dgm:pt>
    <dgm:pt modelId="{C722B8D8-AEA0-43AE-A147-E6346DDC0AA1}" type="pres">
      <dgm:prSet presAssocID="{02847513-59B2-47D8-8C30-2A6F81EB452E}" presName="parTrans" presStyleLbl="sibTrans2D1" presStyleIdx="2" presStyleCnt="6"/>
      <dgm:spPr/>
    </dgm:pt>
    <dgm:pt modelId="{CAD34BD6-0248-40BA-86DC-E21CD034192E}" type="pres">
      <dgm:prSet presAssocID="{02847513-59B2-47D8-8C30-2A6F81EB452E}" presName="connectorText" presStyleLbl="sibTrans2D1" presStyleIdx="2" presStyleCnt="6"/>
      <dgm:spPr/>
    </dgm:pt>
    <dgm:pt modelId="{6D4C8E01-D077-4BB5-AD21-A7257B81C55A}" type="pres">
      <dgm:prSet presAssocID="{60D399C7-E338-490A-A3AF-2E8B2FDAD455}" presName="node" presStyleLbl="node1" presStyleIdx="2" presStyleCnt="6">
        <dgm:presLayoutVars>
          <dgm:bulletEnabled val="1"/>
        </dgm:presLayoutVars>
      </dgm:prSet>
      <dgm:spPr/>
    </dgm:pt>
    <dgm:pt modelId="{8FD0A6C7-BF60-4992-BBC0-6341FF620AA1}" type="pres">
      <dgm:prSet presAssocID="{621073A3-C46B-4848-A8EA-1ED398787C43}" presName="parTrans" presStyleLbl="sibTrans2D1" presStyleIdx="3" presStyleCnt="6"/>
      <dgm:spPr/>
    </dgm:pt>
    <dgm:pt modelId="{412E0A7B-7FFC-41C0-8645-871B26E07319}" type="pres">
      <dgm:prSet presAssocID="{621073A3-C46B-4848-A8EA-1ED398787C43}" presName="connectorText" presStyleLbl="sibTrans2D1" presStyleIdx="3" presStyleCnt="6"/>
      <dgm:spPr/>
    </dgm:pt>
    <dgm:pt modelId="{56BA49A4-3742-41C1-98F1-7EFB76F81341}" type="pres">
      <dgm:prSet presAssocID="{CFFB007A-88A8-4B55-B7D4-115B2CC72DA1}" presName="node" presStyleLbl="node1" presStyleIdx="3" presStyleCnt="6">
        <dgm:presLayoutVars>
          <dgm:bulletEnabled val="1"/>
        </dgm:presLayoutVars>
      </dgm:prSet>
      <dgm:spPr/>
    </dgm:pt>
    <dgm:pt modelId="{3E6FD5AF-BD86-46F4-A6CC-EFF46752A7EF}" type="pres">
      <dgm:prSet presAssocID="{5A5CB4AD-4401-4F1D-817C-40FC90AE9589}" presName="parTrans" presStyleLbl="sibTrans2D1" presStyleIdx="4" presStyleCnt="6"/>
      <dgm:spPr/>
    </dgm:pt>
    <dgm:pt modelId="{14EA8FD3-9D1D-4B07-9E64-EB8BCD7C60D2}" type="pres">
      <dgm:prSet presAssocID="{5A5CB4AD-4401-4F1D-817C-40FC90AE9589}" presName="connectorText" presStyleLbl="sibTrans2D1" presStyleIdx="4" presStyleCnt="6"/>
      <dgm:spPr/>
    </dgm:pt>
    <dgm:pt modelId="{EC16A81B-7682-4530-BB8F-9B5DABB1B390}" type="pres">
      <dgm:prSet presAssocID="{2F8DA9CD-00A7-4285-93C1-ED3E1DA216FA}" presName="node" presStyleLbl="node1" presStyleIdx="4" presStyleCnt="6">
        <dgm:presLayoutVars>
          <dgm:bulletEnabled val="1"/>
        </dgm:presLayoutVars>
      </dgm:prSet>
      <dgm:spPr/>
    </dgm:pt>
    <dgm:pt modelId="{6DEB4D86-1DA2-400B-B353-4E9BB7A722DA}" type="pres">
      <dgm:prSet presAssocID="{13FB9E09-BFCC-46C6-96FB-07A06E65CB13}" presName="parTrans" presStyleLbl="sibTrans2D1" presStyleIdx="5" presStyleCnt="6"/>
      <dgm:spPr/>
    </dgm:pt>
    <dgm:pt modelId="{1C83DB3D-F375-468D-8FBB-F3801E950353}" type="pres">
      <dgm:prSet presAssocID="{13FB9E09-BFCC-46C6-96FB-07A06E65CB13}" presName="connectorText" presStyleLbl="sibTrans2D1" presStyleIdx="5" presStyleCnt="6"/>
      <dgm:spPr/>
    </dgm:pt>
    <dgm:pt modelId="{5CBEE7C7-CB3A-4397-BFF0-81CC2E240E46}" type="pres">
      <dgm:prSet presAssocID="{C86AB1BD-5287-40D5-B4CB-47D9F6484147}" presName="node" presStyleLbl="node1" presStyleIdx="5" presStyleCnt="6">
        <dgm:presLayoutVars>
          <dgm:bulletEnabled val="1"/>
        </dgm:presLayoutVars>
      </dgm:prSet>
      <dgm:spPr/>
    </dgm:pt>
  </dgm:ptLst>
  <dgm:cxnLst>
    <dgm:cxn modelId="{89240F1D-27BE-438D-B55F-F9F3D699310E}" type="presOf" srcId="{2F8DA9CD-00A7-4285-93C1-ED3E1DA216FA}" destId="{EC16A81B-7682-4530-BB8F-9B5DABB1B390}" srcOrd="0" destOrd="0" presId="urn:microsoft.com/office/officeart/2005/8/layout/radial5"/>
    <dgm:cxn modelId="{EDB16320-D9EC-466A-8D40-A9D89595C878}" type="presOf" srcId="{621073A3-C46B-4848-A8EA-1ED398787C43}" destId="{8FD0A6C7-BF60-4992-BBC0-6341FF620AA1}" srcOrd="0" destOrd="0" presId="urn:microsoft.com/office/officeart/2005/8/layout/radial5"/>
    <dgm:cxn modelId="{9AF6F624-215F-4857-B8A0-826CB0733164}" srcId="{1C258C0C-1BDD-464D-BFC8-B8F27DE05C70}" destId="{C86AB1BD-5287-40D5-B4CB-47D9F6484147}" srcOrd="5" destOrd="0" parTransId="{13FB9E09-BFCC-46C6-96FB-07A06E65CB13}" sibTransId="{07F75FFC-E5D4-4CF8-B726-13AB6931B219}"/>
    <dgm:cxn modelId="{DAA6E82F-D2B5-4D56-AC4C-64795E119345}" type="presOf" srcId="{60D399C7-E338-490A-A3AF-2E8B2FDAD455}" destId="{6D4C8E01-D077-4BB5-AD21-A7257B81C55A}" srcOrd="0" destOrd="0" presId="urn:microsoft.com/office/officeart/2005/8/layout/radial5"/>
    <dgm:cxn modelId="{840BC33E-FD51-4496-B288-D85A2C9FD2CC}" type="presOf" srcId="{0AA19183-EBC4-4A5D-8A41-CB34990A8AE7}" destId="{CF5B3C7F-1525-4710-81CC-6DD0E4588668}" srcOrd="0" destOrd="0" presId="urn:microsoft.com/office/officeart/2005/8/layout/radial5"/>
    <dgm:cxn modelId="{27211F45-DB16-468A-BEC9-26D75AF8BDEC}" srcId="{1C258C0C-1BDD-464D-BFC8-B8F27DE05C70}" destId="{0AA19183-EBC4-4A5D-8A41-CB34990A8AE7}" srcOrd="0" destOrd="0" parTransId="{92894EA3-EC91-4F01-80A4-F930E59B6727}" sibTransId="{F447C0BC-6493-40B6-8481-0CBFB29EAC82}"/>
    <dgm:cxn modelId="{6F38F068-86FC-417B-B405-B1563079609B}" srcId="{1C258C0C-1BDD-464D-BFC8-B8F27DE05C70}" destId="{CFFB007A-88A8-4B55-B7D4-115B2CC72DA1}" srcOrd="3" destOrd="0" parTransId="{621073A3-C46B-4848-A8EA-1ED398787C43}" sibTransId="{688B80D8-D134-4C53-A4C5-0CB903857DAF}"/>
    <dgm:cxn modelId="{F4BE5371-6F00-49FF-8D35-4512260A2CCE}" type="presOf" srcId="{CFFB007A-88A8-4B55-B7D4-115B2CC72DA1}" destId="{56BA49A4-3742-41C1-98F1-7EFB76F81341}" srcOrd="0" destOrd="0" presId="urn:microsoft.com/office/officeart/2005/8/layout/radial5"/>
    <dgm:cxn modelId="{C0E2D475-CA38-4F76-88A3-F7BBC15116AC}" type="presOf" srcId="{C86AB1BD-5287-40D5-B4CB-47D9F6484147}" destId="{5CBEE7C7-CB3A-4397-BFF0-81CC2E240E46}" srcOrd="0" destOrd="0" presId="urn:microsoft.com/office/officeart/2005/8/layout/radial5"/>
    <dgm:cxn modelId="{911C0476-7124-47E4-8F6E-5F76DB487BF3}" type="presOf" srcId="{8F147B01-9069-4F5D-B590-F9A5AEF93CB1}" destId="{A85241CB-907A-4277-9AA5-1B5317C02430}" srcOrd="1" destOrd="0" presId="urn:microsoft.com/office/officeart/2005/8/layout/radial5"/>
    <dgm:cxn modelId="{AE99458B-9A2F-4C0C-9C88-D89C4D35AC19}" type="presOf" srcId="{13FB9E09-BFCC-46C6-96FB-07A06E65CB13}" destId="{6DEB4D86-1DA2-400B-B353-4E9BB7A722DA}" srcOrd="0" destOrd="0" presId="urn:microsoft.com/office/officeart/2005/8/layout/radial5"/>
    <dgm:cxn modelId="{C3CA3E8D-2D2F-49C6-B0AA-182459A21BB2}" type="presOf" srcId="{5A5CB4AD-4401-4F1D-817C-40FC90AE9589}" destId="{14EA8FD3-9D1D-4B07-9E64-EB8BCD7C60D2}" srcOrd="1" destOrd="0" presId="urn:microsoft.com/office/officeart/2005/8/layout/radial5"/>
    <dgm:cxn modelId="{8D790191-0BAE-450F-9321-5C4106895C78}" type="presOf" srcId="{DB9E6DEF-6314-4620-94A3-28F82BC0B83D}" destId="{33FB88BD-3E7A-4C19-A9B0-897FB1847617}" srcOrd="0" destOrd="0" presId="urn:microsoft.com/office/officeart/2005/8/layout/radial5"/>
    <dgm:cxn modelId="{4FD3E595-F3E9-4683-A096-26D5D90FEC01}" type="presOf" srcId="{92894EA3-EC91-4F01-80A4-F930E59B6727}" destId="{ADC8405B-6F48-4A70-9E42-FBCAFD3CEA6E}" srcOrd="0" destOrd="0" presId="urn:microsoft.com/office/officeart/2005/8/layout/radial5"/>
    <dgm:cxn modelId="{C8853697-564C-4713-8DAC-5446D6868DAD}" type="presOf" srcId="{02847513-59B2-47D8-8C30-2A6F81EB452E}" destId="{C722B8D8-AEA0-43AE-A147-E6346DDC0AA1}" srcOrd="0" destOrd="0" presId="urn:microsoft.com/office/officeart/2005/8/layout/radial5"/>
    <dgm:cxn modelId="{8E33C897-5696-4195-A9E5-A395D29AE2BB}" type="presOf" srcId="{5A5CB4AD-4401-4F1D-817C-40FC90AE9589}" destId="{3E6FD5AF-BD86-46F4-A6CC-EFF46752A7EF}" srcOrd="0" destOrd="0" presId="urn:microsoft.com/office/officeart/2005/8/layout/radial5"/>
    <dgm:cxn modelId="{1341F9A3-3777-430E-A97F-E39DC567C26A}" type="presOf" srcId="{BA272897-3665-4F01-8EA9-D0C5B8D50EAC}" destId="{32A3D1CA-9B67-4D66-A5B0-FCC4AFD54005}" srcOrd="0" destOrd="0" presId="urn:microsoft.com/office/officeart/2005/8/layout/radial5"/>
    <dgm:cxn modelId="{44E185A8-D67A-4A95-BCEA-A7243286C462}" type="presOf" srcId="{621073A3-C46B-4848-A8EA-1ED398787C43}" destId="{412E0A7B-7FFC-41C0-8645-871B26E07319}" srcOrd="1" destOrd="0" presId="urn:microsoft.com/office/officeart/2005/8/layout/radial5"/>
    <dgm:cxn modelId="{6FA900CB-00A7-4A58-9511-DD56CB116344}" srcId="{1C258C0C-1BDD-464D-BFC8-B8F27DE05C70}" destId="{60D399C7-E338-490A-A3AF-2E8B2FDAD455}" srcOrd="2" destOrd="0" parTransId="{02847513-59B2-47D8-8C30-2A6F81EB452E}" sibTransId="{1C77BB14-C7BC-4742-AAFB-78FC9772AEAD}"/>
    <dgm:cxn modelId="{CA4036D2-73ED-4149-992B-43FE313F3F47}" type="presOf" srcId="{1C258C0C-1BDD-464D-BFC8-B8F27DE05C70}" destId="{8395EFA5-BF5A-4587-A8AA-6CE5D1C01E86}" srcOrd="0" destOrd="0" presId="urn:microsoft.com/office/officeart/2005/8/layout/radial5"/>
    <dgm:cxn modelId="{A4923FE3-68CC-447E-B7A0-DC953B82C3EF}" srcId="{BA272897-3665-4F01-8EA9-D0C5B8D50EAC}" destId="{1C258C0C-1BDD-464D-BFC8-B8F27DE05C70}" srcOrd="0" destOrd="0" parTransId="{2DE9E1A0-4C53-42D5-A7F3-7B3179B6AE6A}" sibTransId="{E8D688F8-35FE-4B4F-AE63-B970D7CBC5ED}"/>
    <dgm:cxn modelId="{C29BE0ED-294A-406B-A346-DF38D961820E}" type="presOf" srcId="{8F147B01-9069-4F5D-B590-F9A5AEF93CB1}" destId="{01E2D0A6-D063-4491-A896-A7F4B564C9D9}" srcOrd="0" destOrd="0" presId="urn:microsoft.com/office/officeart/2005/8/layout/radial5"/>
    <dgm:cxn modelId="{47D31EF0-4D06-40FA-9CFC-37D6ABB136EB}" srcId="{1C258C0C-1BDD-464D-BFC8-B8F27DE05C70}" destId="{2F8DA9CD-00A7-4285-93C1-ED3E1DA216FA}" srcOrd="4" destOrd="0" parTransId="{5A5CB4AD-4401-4F1D-817C-40FC90AE9589}" sibTransId="{62D49BA0-5C97-4282-A905-2AB47BBA67B4}"/>
    <dgm:cxn modelId="{BDD4A7F8-B808-4489-A8BE-21A60ACE2C2B}" type="presOf" srcId="{92894EA3-EC91-4F01-80A4-F930E59B6727}" destId="{EAC46373-70E2-4E8F-9EB2-E0E051BA05FC}" srcOrd="1" destOrd="0" presId="urn:microsoft.com/office/officeart/2005/8/layout/radial5"/>
    <dgm:cxn modelId="{5292E8F9-4FAA-4F2F-BB67-14042176755C}" type="presOf" srcId="{13FB9E09-BFCC-46C6-96FB-07A06E65CB13}" destId="{1C83DB3D-F375-468D-8FBB-F3801E950353}" srcOrd="1" destOrd="0" presId="urn:microsoft.com/office/officeart/2005/8/layout/radial5"/>
    <dgm:cxn modelId="{1673F4FB-C061-44E4-9C43-16C743280237}" srcId="{1C258C0C-1BDD-464D-BFC8-B8F27DE05C70}" destId="{DB9E6DEF-6314-4620-94A3-28F82BC0B83D}" srcOrd="1" destOrd="0" parTransId="{8F147B01-9069-4F5D-B590-F9A5AEF93CB1}" sibTransId="{68D90917-C311-4790-9EA7-CF7CC812E59C}"/>
    <dgm:cxn modelId="{B6B5D0FE-3E23-410B-BF1B-FFC5C8BADEFE}" type="presOf" srcId="{02847513-59B2-47D8-8C30-2A6F81EB452E}" destId="{CAD34BD6-0248-40BA-86DC-E21CD034192E}" srcOrd="1" destOrd="0" presId="urn:microsoft.com/office/officeart/2005/8/layout/radial5"/>
    <dgm:cxn modelId="{F106E78E-1359-4396-90F5-890CE8ED615C}" type="presParOf" srcId="{32A3D1CA-9B67-4D66-A5B0-FCC4AFD54005}" destId="{8395EFA5-BF5A-4587-A8AA-6CE5D1C01E86}" srcOrd="0" destOrd="0" presId="urn:microsoft.com/office/officeart/2005/8/layout/radial5"/>
    <dgm:cxn modelId="{7A43903C-92B3-4664-930D-DE893B3C5529}" type="presParOf" srcId="{32A3D1CA-9B67-4D66-A5B0-FCC4AFD54005}" destId="{ADC8405B-6F48-4A70-9E42-FBCAFD3CEA6E}" srcOrd="1" destOrd="0" presId="urn:microsoft.com/office/officeart/2005/8/layout/radial5"/>
    <dgm:cxn modelId="{FDA4038D-4389-41EC-A957-DEEB25E25625}" type="presParOf" srcId="{ADC8405B-6F48-4A70-9E42-FBCAFD3CEA6E}" destId="{EAC46373-70E2-4E8F-9EB2-E0E051BA05FC}" srcOrd="0" destOrd="0" presId="urn:microsoft.com/office/officeart/2005/8/layout/radial5"/>
    <dgm:cxn modelId="{F4B7C15D-658C-4A40-9B87-26E59AEC8C3F}" type="presParOf" srcId="{32A3D1CA-9B67-4D66-A5B0-FCC4AFD54005}" destId="{CF5B3C7F-1525-4710-81CC-6DD0E4588668}" srcOrd="2" destOrd="0" presId="urn:microsoft.com/office/officeart/2005/8/layout/radial5"/>
    <dgm:cxn modelId="{4E007B52-6E37-4E73-BBE0-70107EC25CB6}" type="presParOf" srcId="{32A3D1CA-9B67-4D66-A5B0-FCC4AFD54005}" destId="{01E2D0A6-D063-4491-A896-A7F4B564C9D9}" srcOrd="3" destOrd="0" presId="urn:microsoft.com/office/officeart/2005/8/layout/radial5"/>
    <dgm:cxn modelId="{F73E31A0-896A-48D5-8E21-1C0F50E1EF83}" type="presParOf" srcId="{01E2D0A6-D063-4491-A896-A7F4B564C9D9}" destId="{A85241CB-907A-4277-9AA5-1B5317C02430}" srcOrd="0" destOrd="0" presId="urn:microsoft.com/office/officeart/2005/8/layout/radial5"/>
    <dgm:cxn modelId="{D1F25489-8DD3-425E-AA8A-9D32AF28F68C}" type="presParOf" srcId="{32A3D1CA-9B67-4D66-A5B0-FCC4AFD54005}" destId="{33FB88BD-3E7A-4C19-A9B0-897FB1847617}" srcOrd="4" destOrd="0" presId="urn:microsoft.com/office/officeart/2005/8/layout/radial5"/>
    <dgm:cxn modelId="{865D09AC-7486-476C-9EF8-44008B8556F2}" type="presParOf" srcId="{32A3D1CA-9B67-4D66-A5B0-FCC4AFD54005}" destId="{C722B8D8-AEA0-43AE-A147-E6346DDC0AA1}" srcOrd="5" destOrd="0" presId="urn:microsoft.com/office/officeart/2005/8/layout/radial5"/>
    <dgm:cxn modelId="{7EC91B8E-E6D6-41E0-938D-CBF7F5A2819E}" type="presParOf" srcId="{C722B8D8-AEA0-43AE-A147-E6346DDC0AA1}" destId="{CAD34BD6-0248-40BA-86DC-E21CD034192E}" srcOrd="0" destOrd="0" presId="urn:microsoft.com/office/officeart/2005/8/layout/radial5"/>
    <dgm:cxn modelId="{365E3F14-4FC4-4186-ABA6-027B343F4D3B}" type="presParOf" srcId="{32A3D1CA-9B67-4D66-A5B0-FCC4AFD54005}" destId="{6D4C8E01-D077-4BB5-AD21-A7257B81C55A}" srcOrd="6" destOrd="0" presId="urn:microsoft.com/office/officeart/2005/8/layout/radial5"/>
    <dgm:cxn modelId="{F25F48C3-2D69-41A4-8546-5FFEB5C96E99}" type="presParOf" srcId="{32A3D1CA-9B67-4D66-A5B0-FCC4AFD54005}" destId="{8FD0A6C7-BF60-4992-BBC0-6341FF620AA1}" srcOrd="7" destOrd="0" presId="urn:microsoft.com/office/officeart/2005/8/layout/radial5"/>
    <dgm:cxn modelId="{74734948-0CE0-40AF-BBE7-7E4BD6B61478}" type="presParOf" srcId="{8FD0A6C7-BF60-4992-BBC0-6341FF620AA1}" destId="{412E0A7B-7FFC-41C0-8645-871B26E07319}" srcOrd="0" destOrd="0" presId="urn:microsoft.com/office/officeart/2005/8/layout/radial5"/>
    <dgm:cxn modelId="{B287B515-F3D0-40BC-B005-FFAD249B3695}" type="presParOf" srcId="{32A3D1CA-9B67-4D66-A5B0-FCC4AFD54005}" destId="{56BA49A4-3742-41C1-98F1-7EFB76F81341}" srcOrd="8" destOrd="0" presId="urn:microsoft.com/office/officeart/2005/8/layout/radial5"/>
    <dgm:cxn modelId="{A2B50D7D-585F-4A5A-8585-444D18B6B8A5}" type="presParOf" srcId="{32A3D1CA-9B67-4D66-A5B0-FCC4AFD54005}" destId="{3E6FD5AF-BD86-46F4-A6CC-EFF46752A7EF}" srcOrd="9" destOrd="0" presId="urn:microsoft.com/office/officeart/2005/8/layout/radial5"/>
    <dgm:cxn modelId="{A8083A7D-DEB3-437D-B73E-8D3630ED9C24}" type="presParOf" srcId="{3E6FD5AF-BD86-46F4-A6CC-EFF46752A7EF}" destId="{14EA8FD3-9D1D-4B07-9E64-EB8BCD7C60D2}" srcOrd="0" destOrd="0" presId="urn:microsoft.com/office/officeart/2005/8/layout/radial5"/>
    <dgm:cxn modelId="{A1D8B06D-A254-4EFA-9B17-FF07A90B04DF}" type="presParOf" srcId="{32A3D1CA-9B67-4D66-A5B0-FCC4AFD54005}" destId="{EC16A81B-7682-4530-BB8F-9B5DABB1B390}" srcOrd="10" destOrd="0" presId="urn:microsoft.com/office/officeart/2005/8/layout/radial5"/>
    <dgm:cxn modelId="{A990D801-54C6-45F7-A3CE-10D8D6802B3A}" type="presParOf" srcId="{32A3D1CA-9B67-4D66-A5B0-FCC4AFD54005}" destId="{6DEB4D86-1DA2-400B-B353-4E9BB7A722DA}" srcOrd="11" destOrd="0" presId="urn:microsoft.com/office/officeart/2005/8/layout/radial5"/>
    <dgm:cxn modelId="{807F365B-343C-4AEC-A735-CB6FA8ECEB73}" type="presParOf" srcId="{6DEB4D86-1DA2-400B-B353-4E9BB7A722DA}" destId="{1C83DB3D-F375-468D-8FBB-F3801E950353}" srcOrd="0" destOrd="0" presId="urn:microsoft.com/office/officeart/2005/8/layout/radial5"/>
    <dgm:cxn modelId="{63117A98-D7BC-4B6E-82D7-FEEEB48D23C6}" type="presParOf" srcId="{32A3D1CA-9B67-4D66-A5B0-FCC4AFD54005}" destId="{5CBEE7C7-CB3A-4397-BFF0-81CC2E240E46}" srcOrd="12"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52FE836-D63E-4C1D-A35D-5DC0FA3113D1}" type="doc">
      <dgm:prSet loTypeId="urn:microsoft.com/office/officeart/2005/8/layout/hProcess9" loCatId="process" qsTypeId="urn:microsoft.com/office/officeart/2005/8/quickstyle/simple1" qsCatId="simple" csTypeId="urn:microsoft.com/office/officeart/2005/8/colors/accent1_2" csCatId="accent1" phldr="1"/>
      <dgm:spPr/>
    </dgm:pt>
    <dgm:pt modelId="{6656A209-0E41-4CD7-ABB9-B179CAD11399}">
      <dgm:prSet phldrT="[Text]" custT="1"/>
      <dgm:spPr/>
      <dgm:t>
        <a:bodyPr/>
        <a:lstStyle/>
        <a:p>
          <a:r>
            <a:rPr lang="en-US" sz="2800" dirty="0"/>
            <a:t>Parenteral Nutrition Support</a:t>
          </a:r>
        </a:p>
      </dgm:t>
    </dgm:pt>
    <dgm:pt modelId="{21CA77E0-E8A2-4F51-830C-E024423282A9}" type="parTrans" cxnId="{3F8457F3-88CD-43D6-8F7D-038D24AA518A}">
      <dgm:prSet/>
      <dgm:spPr/>
      <dgm:t>
        <a:bodyPr/>
        <a:lstStyle/>
        <a:p>
          <a:endParaRPr lang="en-US"/>
        </a:p>
      </dgm:t>
    </dgm:pt>
    <dgm:pt modelId="{ABFAD244-020D-4BF8-BD78-106924C011AE}" type="sibTrans" cxnId="{3F8457F3-88CD-43D6-8F7D-038D24AA518A}">
      <dgm:prSet/>
      <dgm:spPr/>
      <dgm:t>
        <a:bodyPr/>
        <a:lstStyle/>
        <a:p>
          <a:endParaRPr lang="en-US"/>
        </a:p>
      </dgm:t>
    </dgm:pt>
    <dgm:pt modelId="{8790E75F-4144-4014-AB5D-032A88352752}">
      <dgm:prSet phldrT="[Text]" custT="1"/>
      <dgm:spPr/>
      <dgm:t>
        <a:bodyPr/>
        <a:lstStyle/>
        <a:p>
          <a:r>
            <a:rPr lang="en-US" sz="2800" dirty="0"/>
            <a:t>Tube-Mediated Nutrition Support</a:t>
          </a:r>
        </a:p>
      </dgm:t>
    </dgm:pt>
    <dgm:pt modelId="{820B2C12-F8F2-419D-ACEA-83CD4D174E96}" type="parTrans" cxnId="{58489432-5441-4D2B-89A5-6E7FAC401F76}">
      <dgm:prSet/>
      <dgm:spPr/>
      <dgm:t>
        <a:bodyPr/>
        <a:lstStyle/>
        <a:p>
          <a:endParaRPr lang="en-US"/>
        </a:p>
      </dgm:t>
    </dgm:pt>
    <dgm:pt modelId="{A48A4F24-7FBD-455F-9E6B-81185F6DA00A}" type="sibTrans" cxnId="{58489432-5441-4D2B-89A5-6E7FAC401F76}">
      <dgm:prSet/>
      <dgm:spPr/>
      <dgm:t>
        <a:bodyPr/>
        <a:lstStyle/>
        <a:p>
          <a:endParaRPr lang="en-US"/>
        </a:p>
      </dgm:t>
    </dgm:pt>
    <dgm:pt modelId="{5F1B2E98-849E-4F02-9C27-29E11EB098EE}">
      <dgm:prSet phldrT="[Text]" custT="1"/>
      <dgm:spPr/>
      <dgm:t>
        <a:bodyPr/>
        <a:lstStyle/>
        <a:p>
          <a:r>
            <a:rPr lang="en-US" sz="2800" dirty="0"/>
            <a:t>Oral Formula and </a:t>
          </a:r>
          <a:r>
            <a:rPr lang="en-US" sz="2800" dirty="0" err="1"/>
            <a:t>Complemen-tary</a:t>
          </a:r>
          <a:r>
            <a:rPr lang="en-US" sz="2800" dirty="0"/>
            <a:t> Foods</a:t>
          </a:r>
        </a:p>
      </dgm:t>
    </dgm:pt>
    <dgm:pt modelId="{5D2BC28A-2717-41F0-B473-892910F10D19}" type="parTrans" cxnId="{AD784957-8ED9-4438-8B59-659A10141B25}">
      <dgm:prSet/>
      <dgm:spPr/>
      <dgm:t>
        <a:bodyPr/>
        <a:lstStyle/>
        <a:p>
          <a:endParaRPr lang="en-US"/>
        </a:p>
      </dgm:t>
    </dgm:pt>
    <dgm:pt modelId="{40F92493-4E40-40A1-8C68-940CC3111EBC}" type="sibTrans" cxnId="{AD784957-8ED9-4438-8B59-659A10141B25}">
      <dgm:prSet/>
      <dgm:spPr/>
      <dgm:t>
        <a:bodyPr/>
        <a:lstStyle/>
        <a:p>
          <a:endParaRPr lang="en-US"/>
        </a:p>
      </dgm:t>
    </dgm:pt>
    <dgm:pt modelId="{C322C566-4B32-41DF-AF07-5331D720E5DB}" type="pres">
      <dgm:prSet presAssocID="{852FE836-D63E-4C1D-A35D-5DC0FA3113D1}" presName="CompostProcess" presStyleCnt="0">
        <dgm:presLayoutVars>
          <dgm:dir/>
          <dgm:resizeHandles val="exact"/>
        </dgm:presLayoutVars>
      </dgm:prSet>
      <dgm:spPr/>
    </dgm:pt>
    <dgm:pt modelId="{7CCA55D3-E5E0-40B4-AF35-076130A3525D}" type="pres">
      <dgm:prSet presAssocID="{852FE836-D63E-4C1D-A35D-5DC0FA3113D1}" presName="arrow" presStyleLbl="bgShp" presStyleIdx="0" presStyleCnt="1"/>
      <dgm:spPr/>
    </dgm:pt>
    <dgm:pt modelId="{CE87A467-3F13-4E2C-8BDE-6BA1E030B58D}" type="pres">
      <dgm:prSet presAssocID="{852FE836-D63E-4C1D-A35D-5DC0FA3113D1}" presName="linearProcess" presStyleCnt="0"/>
      <dgm:spPr/>
    </dgm:pt>
    <dgm:pt modelId="{B83FBD4A-DA28-4054-9E82-51395500D5AB}" type="pres">
      <dgm:prSet presAssocID="{6656A209-0E41-4CD7-ABB9-B179CAD11399}" presName="textNode" presStyleLbl="node1" presStyleIdx="0" presStyleCnt="3">
        <dgm:presLayoutVars>
          <dgm:bulletEnabled val="1"/>
        </dgm:presLayoutVars>
      </dgm:prSet>
      <dgm:spPr/>
    </dgm:pt>
    <dgm:pt modelId="{6987DE64-5658-4CBB-80DE-47D15DABF38B}" type="pres">
      <dgm:prSet presAssocID="{ABFAD244-020D-4BF8-BD78-106924C011AE}" presName="sibTrans" presStyleCnt="0"/>
      <dgm:spPr/>
    </dgm:pt>
    <dgm:pt modelId="{DEE88514-6D9D-4042-8936-13EAA076577D}" type="pres">
      <dgm:prSet presAssocID="{8790E75F-4144-4014-AB5D-032A88352752}" presName="textNode" presStyleLbl="node1" presStyleIdx="1" presStyleCnt="3">
        <dgm:presLayoutVars>
          <dgm:bulletEnabled val="1"/>
        </dgm:presLayoutVars>
      </dgm:prSet>
      <dgm:spPr/>
    </dgm:pt>
    <dgm:pt modelId="{2F26235F-38F8-4582-89A7-EBF9CFF74AED}" type="pres">
      <dgm:prSet presAssocID="{A48A4F24-7FBD-455F-9E6B-81185F6DA00A}" presName="sibTrans" presStyleCnt="0"/>
      <dgm:spPr/>
    </dgm:pt>
    <dgm:pt modelId="{61343B9E-D220-4E97-9C12-4EAD26B887AF}" type="pres">
      <dgm:prSet presAssocID="{5F1B2E98-849E-4F02-9C27-29E11EB098EE}" presName="textNode" presStyleLbl="node1" presStyleIdx="2" presStyleCnt="3">
        <dgm:presLayoutVars>
          <dgm:bulletEnabled val="1"/>
        </dgm:presLayoutVars>
      </dgm:prSet>
      <dgm:spPr/>
    </dgm:pt>
  </dgm:ptLst>
  <dgm:cxnLst>
    <dgm:cxn modelId="{58489432-5441-4D2B-89A5-6E7FAC401F76}" srcId="{852FE836-D63E-4C1D-A35D-5DC0FA3113D1}" destId="{8790E75F-4144-4014-AB5D-032A88352752}" srcOrd="1" destOrd="0" parTransId="{820B2C12-F8F2-419D-ACEA-83CD4D174E96}" sibTransId="{A48A4F24-7FBD-455F-9E6B-81185F6DA00A}"/>
    <dgm:cxn modelId="{EE1C8E5C-8946-46B3-8364-D175A2514468}" type="presOf" srcId="{6656A209-0E41-4CD7-ABB9-B179CAD11399}" destId="{B83FBD4A-DA28-4054-9E82-51395500D5AB}" srcOrd="0" destOrd="0" presId="urn:microsoft.com/office/officeart/2005/8/layout/hProcess9"/>
    <dgm:cxn modelId="{ED165E77-6883-49A7-90D8-ECD0F7F63BD1}" type="presOf" srcId="{5F1B2E98-849E-4F02-9C27-29E11EB098EE}" destId="{61343B9E-D220-4E97-9C12-4EAD26B887AF}" srcOrd="0" destOrd="0" presId="urn:microsoft.com/office/officeart/2005/8/layout/hProcess9"/>
    <dgm:cxn modelId="{AD784957-8ED9-4438-8B59-659A10141B25}" srcId="{852FE836-D63E-4C1D-A35D-5DC0FA3113D1}" destId="{5F1B2E98-849E-4F02-9C27-29E11EB098EE}" srcOrd="2" destOrd="0" parTransId="{5D2BC28A-2717-41F0-B473-892910F10D19}" sibTransId="{40F92493-4E40-40A1-8C68-940CC3111EBC}"/>
    <dgm:cxn modelId="{898503C5-35ED-473D-AAE9-F3EB234883AD}" type="presOf" srcId="{852FE836-D63E-4C1D-A35D-5DC0FA3113D1}" destId="{C322C566-4B32-41DF-AF07-5331D720E5DB}" srcOrd="0" destOrd="0" presId="urn:microsoft.com/office/officeart/2005/8/layout/hProcess9"/>
    <dgm:cxn modelId="{B600E7DC-A134-44B4-BE97-7118DE5FA6D5}" type="presOf" srcId="{8790E75F-4144-4014-AB5D-032A88352752}" destId="{DEE88514-6D9D-4042-8936-13EAA076577D}" srcOrd="0" destOrd="0" presId="urn:microsoft.com/office/officeart/2005/8/layout/hProcess9"/>
    <dgm:cxn modelId="{3F8457F3-88CD-43D6-8F7D-038D24AA518A}" srcId="{852FE836-D63E-4C1D-A35D-5DC0FA3113D1}" destId="{6656A209-0E41-4CD7-ABB9-B179CAD11399}" srcOrd="0" destOrd="0" parTransId="{21CA77E0-E8A2-4F51-830C-E024423282A9}" sibTransId="{ABFAD244-020D-4BF8-BD78-106924C011AE}"/>
    <dgm:cxn modelId="{7DB5DEC8-AE96-4550-8453-2A64D500E49C}" type="presParOf" srcId="{C322C566-4B32-41DF-AF07-5331D720E5DB}" destId="{7CCA55D3-E5E0-40B4-AF35-076130A3525D}" srcOrd="0" destOrd="0" presId="urn:microsoft.com/office/officeart/2005/8/layout/hProcess9"/>
    <dgm:cxn modelId="{5D1B51E5-D490-45D3-8620-589EEC652CCF}" type="presParOf" srcId="{C322C566-4B32-41DF-AF07-5331D720E5DB}" destId="{CE87A467-3F13-4E2C-8BDE-6BA1E030B58D}" srcOrd="1" destOrd="0" presId="urn:microsoft.com/office/officeart/2005/8/layout/hProcess9"/>
    <dgm:cxn modelId="{88F395ED-93B8-4BC2-B91C-7F1A9270AB5B}" type="presParOf" srcId="{CE87A467-3F13-4E2C-8BDE-6BA1E030B58D}" destId="{B83FBD4A-DA28-4054-9E82-51395500D5AB}" srcOrd="0" destOrd="0" presId="urn:microsoft.com/office/officeart/2005/8/layout/hProcess9"/>
    <dgm:cxn modelId="{538E9642-A16D-4A49-BA91-4152826D9841}" type="presParOf" srcId="{CE87A467-3F13-4E2C-8BDE-6BA1E030B58D}" destId="{6987DE64-5658-4CBB-80DE-47D15DABF38B}" srcOrd="1" destOrd="0" presId="urn:microsoft.com/office/officeart/2005/8/layout/hProcess9"/>
    <dgm:cxn modelId="{7FBF3105-BDA2-46DA-AB8F-DD21A0418EE9}" type="presParOf" srcId="{CE87A467-3F13-4E2C-8BDE-6BA1E030B58D}" destId="{DEE88514-6D9D-4042-8936-13EAA076577D}" srcOrd="2" destOrd="0" presId="urn:microsoft.com/office/officeart/2005/8/layout/hProcess9"/>
    <dgm:cxn modelId="{48EE9591-B1CE-4949-AA66-1BC6B3F89C62}" type="presParOf" srcId="{CE87A467-3F13-4E2C-8BDE-6BA1E030B58D}" destId="{2F26235F-38F8-4582-89A7-EBF9CFF74AED}" srcOrd="3" destOrd="0" presId="urn:microsoft.com/office/officeart/2005/8/layout/hProcess9"/>
    <dgm:cxn modelId="{C89DEAEE-77EB-4C2F-A43C-6DA061DAFCF4}" type="presParOf" srcId="{CE87A467-3F13-4E2C-8BDE-6BA1E030B58D}" destId="{61343B9E-D220-4E97-9C12-4EAD26B887AF}"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95EFA5-BF5A-4587-A8AA-6CE5D1C01E86}">
      <dsp:nvSpPr>
        <dsp:cNvPr id="0" name=""/>
        <dsp:cNvSpPr/>
      </dsp:nvSpPr>
      <dsp:spPr>
        <a:xfrm>
          <a:off x="3473871" y="1797471"/>
          <a:ext cx="1281856" cy="12818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IROC</a:t>
          </a:r>
        </a:p>
      </dsp:txBody>
      <dsp:txXfrm>
        <a:off x="3661594" y="1985194"/>
        <a:ext cx="906410" cy="906410"/>
      </dsp:txXfrm>
    </dsp:sp>
    <dsp:sp modelId="{ADC8405B-6F48-4A70-9E42-FBCAFD3CEA6E}">
      <dsp:nvSpPr>
        <dsp:cNvPr id="0" name=""/>
        <dsp:cNvSpPr/>
      </dsp:nvSpPr>
      <dsp:spPr>
        <a:xfrm rot="16200000">
          <a:off x="3978685" y="1330440"/>
          <a:ext cx="272229" cy="4358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4019520" y="1458441"/>
        <a:ext cx="190560" cy="261499"/>
      </dsp:txXfrm>
    </dsp:sp>
    <dsp:sp modelId="{CF5B3C7F-1525-4710-81CC-6DD0E4588668}">
      <dsp:nvSpPr>
        <dsp:cNvPr id="0" name=""/>
        <dsp:cNvSpPr/>
      </dsp:nvSpPr>
      <dsp:spPr>
        <a:xfrm>
          <a:off x="3473871" y="1974"/>
          <a:ext cx="1281856" cy="12818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CLABSI Prevention</a:t>
          </a:r>
        </a:p>
      </dsp:txBody>
      <dsp:txXfrm>
        <a:off x="3661594" y="189697"/>
        <a:ext cx="906410" cy="906410"/>
      </dsp:txXfrm>
    </dsp:sp>
    <dsp:sp modelId="{01E2D0A6-D063-4491-A896-A7F4B564C9D9}">
      <dsp:nvSpPr>
        <dsp:cNvPr id="0" name=""/>
        <dsp:cNvSpPr/>
      </dsp:nvSpPr>
      <dsp:spPr>
        <a:xfrm rot="19800000">
          <a:off x="4749486" y="1775462"/>
          <a:ext cx="272229" cy="4358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4754957" y="1883045"/>
        <a:ext cx="190560" cy="261499"/>
      </dsp:txXfrm>
    </dsp:sp>
    <dsp:sp modelId="{33FB88BD-3E7A-4C19-A9B0-897FB1847617}">
      <dsp:nvSpPr>
        <dsp:cNvPr id="0" name=""/>
        <dsp:cNvSpPr/>
      </dsp:nvSpPr>
      <dsp:spPr>
        <a:xfrm>
          <a:off x="5028818" y="899722"/>
          <a:ext cx="1281856" cy="12818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err="1"/>
            <a:t>Intralipid</a:t>
          </a:r>
          <a:r>
            <a:rPr lang="en-US" sz="1400" kern="1200" dirty="0"/>
            <a:t> restriction or </a:t>
          </a:r>
          <a:r>
            <a:rPr lang="en-US" sz="1400" kern="1200" dirty="0" err="1"/>
            <a:t>Smoflipid</a:t>
          </a:r>
          <a:r>
            <a:rPr lang="en-US" sz="1400" kern="1200" dirty="0"/>
            <a:t>/</a:t>
          </a:r>
          <a:r>
            <a:rPr lang="en-US" sz="1400" kern="1200" dirty="0" err="1"/>
            <a:t>Omegaven</a:t>
          </a:r>
          <a:r>
            <a:rPr lang="en-US" sz="1400" kern="1200" dirty="0"/>
            <a:t> </a:t>
          </a:r>
        </a:p>
      </dsp:txBody>
      <dsp:txXfrm>
        <a:off x="5216541" y="1087445"/>
        <a:ext cx="906410" cy="906410"/>
      </dsp:txXfrm>
    </dsp:sp>
    <dsp:sp modelId="{C722B8D8-AEA0-43AE-A147-E6346DDC0AA1}">
      <dsp:nvSpPr>
        <dsp:cNvPr id="0" name=""/>
        <dsp:cNvSpPr/>
      </dsp:nvSpPr>
      <dsp:spPr>
        <a:xfrm rot="1800000">
          <a:off x="4749486" y="2665506"/>
          <a:ext cx="272229" cy="4358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4754957" y="2732255"/>
        <a:ext cx="190560" cy="261499"/>
      </dsp:txXfrm>
    </dsp:sp>
    <dsp:sp modelId="{6D4C8E01-D077-4BB5-AD21-A7257B81C55A}">
      <dsp:nvSpPr>
        <dsp:cNvPr id="0" name=""/>
        <dsp:cNvSpPr/>
      </dsp:nvSpPr>
      <dsp:spPr>
        <a:xfrm>
          <a:off x="5028818" y="2695220"/>
          <a:ext cx="1281856" cy="12818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Cycling TPN &amp; customized nutrition support</a:t>
          </a:r>
        </a:p>
      </dsp:txBody>
      <dsp:txXfrm>
        <a:off x="5216541" y="2882943"/>
        <a:ext cx="906410" cy="906410"/>
      </dsp:txXfrm>
    </dsp:sp>
    <dsp:sp modelId="{8FD0A6C7-BF60-4992-BBC0-6341FF620AA1}">
      <dsp:nvSpPr>
        <dsp:cNvPr id="0" name=""/>
        <dsp:cNvSpPr/>
      </dsp:nvSpPr>
      <dsp:spPr>
        <a:xfrm rot="5400000">
          <a:off x="3978685" y="3110528"/>
          <a:ext cx="272229" cy="4358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4019520" y="3156860"/>
        <a:ext cx="190560" cy="261499"/>
      </dsp:txXfrm>
    </dsp:sp>
    <dsp:sp modelId="{56BA49A4-3742-41C1-98F1-7EFB76F81341}">
      <dsp:nvSpPr>
        <dsp:cNvPr id="0" name=""/>
        <dsp:cNvSpPr/>
      </dsp:nvSpPr>
      <dsp:spPr>
        <a:xfrm>
          <a:off x="3473871" y="3592969"/>
          <a:ext cx="1281856" cy="12818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Stimulate intestinal adaptation</a:t>
          </a:r>
        </a:p>
      </dsp:txBody>
      <dsp:txXfrm>
        <a:off x="3661594" y="3780692"/>
        <a:ext cx="906410" cy="906410"/>
      </dsp:txXfrm>
    </dsp:sp>
    <dsp:sp modelId="{3E6FD5AF-BD86-46F4-A6CC-EFF46752A7EF}">
      <dsp:nvSpPr>
        <dsp:cNvPr id="0" name=""/>
        <dsp:cNvSpPr/>
      </dsp:nvSpPr>
      <dsp:spPr>
        <a:xfrm rot="9000000">
          <a:off x="3207884" y="2665506"/>
          <a:ext cx="272229" cy="4358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rot="10800000">
        <a:off x="3284082" y="2732255"/>
        <a:ext cx="190560" cy="261499"/>
      </dsp:txXfrm>
    </dsp:sp>
    <dsp:sp modelId="{EC16A81B-7682-4530-BB8F-9B5DABB1B390}">
      <dsp:nvSpPr>
        <dsp:cNvPr id="0" name=""/>
        <dsp:cNvSpPr/>
      </dsp:nvSpPr>
      <dsp:spPr>
        <a:xfrm>
          <a:off x="1918925" y="2695220"/>
          <a:ext cx="1281856" cy="12818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Promote motility via aggressive EN advancing</a:t>
          </a:r>
        </a:p>
      </dsp:txBody>
      <dsp:txXfrm>
        <a:off x="2106648" y="2882943"/>
        <a:ext cx="906410" cy="906410"/>
      </dsp:txXfrm>
    </dsp:sp>
    <dsp:sp modelId="{6DEB4D86-1DA2-400B-B353-4E9BB7A722DA}">
      <dsp:nvSpPr>
        <dsp:cNvPr id="0" name=""/>
        <dsp:cNvSpPr/>
      </dsp:nvSpPr>
      <dsp:spPr>
        <a:xfrm rot="12600000">
          <a:off x="3207884" y="1775462"/>
          <a:ext cx="272229" cy="4358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rot="10800000">
        <a:off x="3284082" y="1883045"/>
        <a:ext cx="190560" cy="261499"/>
      </dsp:txXfrm>
    </dsp:sp>
    <dsp:sp modelId="{5CBEE7C7-CB3A-4397-BFF0-81CC2E240E46}">
      <dsp:nvSpPr>
        <dsp:cNvPr id="0" name=""/>
        <dsp:cNvSpPr/>
      </dsp:nvSpPr>
      <dsp:spPr>
        <a:xfrm>
          <a:off x="1918925" y="899722"/>
          <a:ext cx="1281856" cy="12818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Microbiome engineering</a:t>
          </a:r>
        </a:p>
      </dsp:txBody>
      <dsp:txXfrm>
        <a:off x="2106648" y="1087445"/>
        <a:ext cx="906410" cy="9064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CA55D3-E5E0-40B4-AF35-076130A3525D}">
      <dsp:nvSpPr>
        <dsp:cNvPr id="0" name=""/>
        <dsp:cNvSpPr/>
      </dsp:nvSpPr>
      <dsp:spPr>
        <a:xfrm>
          <a:off x="617219" y="0"/>
          <a:ext cx="6995160" cy="48768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3FBD4A-DA28-4054-9E82-51395500D5AB}">
      <dsp:nvSpPr>
        <dsp:cNvPr id="0" name=""/>
        <dsp:cNvSpPr/>
      </dsp:nvSpPr>
      <dsp:spPr>
        <a:xfrm>
          <a:off x="0" y="1463040"/>
          <a:ext cx="2468880" cy="1950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Parenteral Nutrition Support</a:t>
          </a:r>
        </a:p>
      </dsp:txBody>
      <dsp:txXfrm>
        <a:off x="95226" y="1558266"/>
        <a:ext cx="2278428" cy="1760268"/>
      </dsp:txXfrm>
    </dsp:sp>
    <dsp:sp modelId="{DEE88514-6D9D-4042-8936-13EAA076577D}">
      <dsp:nvSpPr>
        <dsp:cNvPr id="0" name=""/>
        <dsp:cNvSpPr/>
      </dsp:nvSpPr>
      <dsp:spPr>
        <a:xfrm>
          <a:off x="2880359" y="1463040"/>
          <a:ext cx="2468880" cy="1950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Tube-Mediated Nutrition Support</a:t>
          </a:r>
        </a:p>
      </dsp:txBody>
      <dsp:txXfrm>
        <a:off x="2975585" y="1558266"/>
        <a:ext cx="2278428" cy="1760268"/>
      </dsp:txXfrm>
    </dsp:sp>
    <dsp:sp modelId="{61343B9E-D220-4E97-9C12-4EAD26B887AF}">
      <dsp:nvSpPr>
        <dsp:cNvPr id="0" name=""/>
        <dsp:cNvSpPr/>
      </dsp:nvSpPr>
      <dsp:spPr>
        <a:xfrm>
          <a:off x="5760720" y="1463040"/>
          <a:ext cx="2468880" cy="1950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Oral Formula and </a:t>
          </a:r>
          <a:r>
            <a:rPr lang="en-US" sz="2800" kern="1200" dirty="0" err="1"/>
            <a:t>Complemen-tary</a:t>
          </a:r>
          <a:r>
            <a:rPr lang="en-US" sz="2800" kern="1200" dirty="0"/>
            <a:t> Foods</a:t>
          </a:r>
        </a:p>
      </dsp:txBody>
      <dsp:txXfrm>
        <a:off x="5855946" y="1558266"/>
        <a:ext cx="2278428" cy="1760268"/>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773219BE-9B23-4EF9-A9EC-0E877FA73EEF}" type="datetimeFigureOut">
              <a:rPr lang="en-US" smtClean="0"/>
              <a:pPr/>
              <a:t>10/8/2021</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7BA90573-B2FA-404B-A03F-58C0BE0B4BFD}" type="slidenum">
              <a:rPr lang="en-US" smtClean="0"/>
              <a:pPr/>
              <a:t>‹#›</a:t>
            </a:fld>
            <a:endParaRPr lang="en-US"/>
          </a:p>
        </p:txBody>
      </p:sp>
    </p:spTree>
    <p:extLst>
      <p:ext uri="{BB962C8B-B14F-4D97-AF65-F5344CB8AC3E}">
        <p14:creationId xmlns:p14="http://schemas.microsoft.com/office/powerpoint/2010/main" val="19880325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0796981D-1B90-48F0-8ACD-F504B659A3C4}" type="datetimeFigureOut">
              <a:rPr lang="en-US"/>
              <a:pPr>
                <a:defRPr/>
              </a:pPr>
              <a:t>10/8/2021</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CB1E04C4-209E-42C0-BB16-60A19275D140}" type="slidenum">
              <a:rPr lang="en-US"/>
              <a:pPr>
                <a:defRPr/>
              </a:pPr>
              <a:t>‹#›</a:t>
            </a:fld>
            <a:endParaRPr lang="en-US" dirty="0"/>
          </a:p>
        </p:txBody>
      </p:sp>
    </p:spTree>
    <p:extLst>
      <p:ext uri="{BB962C8B-B14F-4D97-AF65-F5344CB8AC3E}">
        <p14:creationId xmlns:p14="http://schemas.microsoft.com/office/powerpoint/2010/main" val="19658887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aspenjournals.onlinelibrary.wiley.com/doi/10.1002/jpen.2232#jpen2232-bib-0111" TargetMode="External"/><Relationship Id="rId3" Type="http://schemas.openxmlformats.org/officeDocument/2006/relationships/hyperlink" Target="https://aspenjournals.onlinelibrary.wiley.com/doi/10.1002/jpen.2232#jpen2232-bib-0054" TargetMode="External"/><Relationship Id="rId7" Type="http://schemas.openxmlformats.org/officeDocument/2006/relationships/hyperlink" Target="https://aspenjournals.onlinelibrary.wiley.com/doi/10.1002/jpen.2232#jpen2232-bib-0065"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aspenjournals.onlinelibrary.wiley.com/doi/10.1002/jpen.2232#jpen2232-bib-0067" TargetMode="External"/><Relationship Id="rId5" Type="http://schemas.openxmlformats.org/officeDocument/2006/relationships/hyperlink" Target="https://aspenjournals.onlinelibrary.wiley.com/doi/10.1002/jpen.2232#jpen2232-bib-0070" TargetMode="External"/><Relationship Id="rId4" Type="http://schemas.openxmlformats.org/officeDocument/2006/relationships/hyperlink" Target="https://aspenjournals.onlinelibrary.wiley.com/doi/10.1002/jpen.2232#jpen2232-bib-0064" TargetMode="External"/><Relationship Id="rId9" Type="http://schemas.openxmlformats.org/officeDocument/2006/relationships/hyperlink" Target="https://aspenjournals.onlinelibrary.wiley.com/doi/10.1002/jpen.2232#jpen2232-bib-0126"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ncbi.nlm.nih.gov/pmc/articles/PMC5727895/#R9"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nature.com/articles/s41390-021-01670-9#ref-CR26"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www.nature.com/articles/s41390-021-01670-9#ref-CR24" TargetMode="External"/><Relationship Id="rId2" Type="http://schemas.openxmlformats.org/officeDocument/2006/relationships/slide" Target="../slides/slide43.xml"/><Relationship Id="rId1" Type="http://schemas.openxmlformats.org/officeDocument/2006/relationships/notesMaster" Target="../notesMasters/notesMaster1.xml"/><Relationship Id="rId4" Type="http://schemas.openxmlformats.org/officeDocument/2006/relationships/hyperlink" Target="https://www.nature.com/articles/s41390-021-01670-9#ref-CR25" TargetMode="Externa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0106D10A-9E57-4931-AB59-7F95947A1540}"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2</a:t>
            </a:fld>
            <a:endParaRPr lang="en-US" dirty="0"/>
          </a:p>
        </p:txBody>
      </p:sp>
    </p:spTree>
    <p:extLst>
      <p:ext uri="{BB962C8B-B14F-4D97-AF65-F5344CB8AC3E}">
        <p14:creationId xmlns:p14="http://schemas.microsoft.com/office/powerpoint/2010/main" val="2421117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3</a:t>
            </a:fld>
            <a:endParaRPr lang="en-US" dirty="0"/>
          </a:p>
        </p:txBody>
      </p:sp>
    </p:spTree>
    <p:extLst>
      <p:ext uri="{BB962C8B-B14F-4D97-AF65-F5344CB8AC3E}">
        <p14:creationId xmlns:p14="http://schemas.microsoft.com/office/powerpoint/2010/main" val="1278691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those unable to achieve enteral autonomy,</a:t>
            </a:r>
            <a:r>
              <a:rPr lang="en-US" baseline="0" dirty="0"/>
              <a:t> avoiding complications such as IFALD and sepsis becomes the main priority.</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4</a:t>
            </a:fld>
            <a:endParaRPr lang="en-US" dirty="0"/>
          </a:p>
        </p:txBody>
      </p:sp>
    </p:spTree>
    <p:extLst>
      <p:ext uri="{BB962C8B-B14F-4D97-AF65-F5344CB8AC3E}">
        <p14:creationId xmlns:p14="http://schemas.microsoft.com/office/powerpoint/2010/main" val="2290861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 to the Defining</a:t>
            </a:r>
            <a:r>
              <a:rPr lang="en-US" baseline="0" dirty="0"/>
              <a:t> Pediatric Malnutrition initiative in 2013 led by </a:t>
            </a:r>
            <a:r>
              <a:rPr lang="en-US" baseline="0" dirty="0" err="1"/>
              <a:t>Drs</a:t>
            </a:r>
            <a:r>
              <a:rPr lang="en-US" baseline="0" dirty="0"/>
              <a:t> Mehta, </a:t>
            </a:r>
            <a:r>
              <a:rPr lang="en-US" baseline="0" dirty="0" err="1"/>
              <a:t>Corkins</a:t>
            </a:r>
            <a:r>
              <a:rPr lang="en-US" baseline="0" dirty="0"/>
              <a:t>, et al and the ASPEN Board of Directors, the ASPEN Pediatric Intestinal Failure Section led by Dr. </a:t>
            </a:r>
            <a:r>
              <a:rPr lang="en-US" baseline="0" dirty="0" err="1"/>
              <a:t>Biren</a:t>
            </a:r>
            <a:r>
              <a:rPr lang="en-US" baseline="0" dirty="0"/>
              <a:t> Modi at Boston Children’s, Dr. David Galloway at UAB, and our very own Dr. Anita </a:t>
            </a:r>
            <a:r>
              <a:rPr lang="en-US" baseline="0" dirty="0" err="1"/>
              <a:t>Nucci</a:t>
            </a:r>
            <a:r>
              <a:rPr lang="en-US" baseline="0" dirty="0"/>
              <a:t>, adjunct assistant professor in the </a:t>
            </a:r>
            <a:r>
              <a:rPr lang="en-US" baseline="0" dirty="0" err="1"/>
              <a:t>Dept</a:t>
            </a:r>
            <a:r>
              <a:rPr lang="en-US" baseline="0" dirty="0"/>
              <a:t> of Pediatrics, ESOM and assistant professor in the </a:t>
            </a:r>
            <a:r>
              <a:rPr lang="en-US" baseline="0" dirty="0" err="1"/>
              <a:t>Dept</a:t>
            </a:r>
            <a:r>
              <a:rPr lang="en-US" baseline="0" dirty="0"/>
              <a:t> of Nutrition at GSU, along with their Section colleagues, developed ASPEN Board-approved, evidence-based consensus definitions with the goal of allowing for appropriate comparisons between clinical studies and measurement of long-term patient outcomes, published ahead-of-print last month in JPEN.  The ASPEN definitions will also facilitate research collaboration between PIF centers of care, most of whose populations simply don’t reach statistical significance when studied in isolation.</a:t>
            </a:r>
          </a:p>
          <a:p>
            <a:endParaRPr lang="en-US" baseline="0" dirty="0"/>
          </a:p>
          <a:p>
            <a:r>
              <a:rPr lang="en-US" dirty="0"/>
              <a:t>Using PubMed</a:t>
            </a:r>
            <a:r>
              <a:rPr lang="en-US" baseline="0" dirty="0"/>
              <a:t> searches and the consensus judgement of its members, the ASPEN PIF Section proceeded to craft definitions for a host of terms in PIF.  First among them: pediatric intestinal failure.</a:t>
            </a:r>
          </a:p>
          <a:p>
            <a:endParaRPr lang="en-US" baseline="0" dirty="0"/>
          </a:p>
          <a:p>
            <a:r>
              <a:rPr lang="en-US" b="0" i="0" dirty="0">
                <a:solidFill>
                  <a:srgbClr val="1C1D1E"/>
                </a:solidFill>
                <a:effectLst/>
                <a:latin typeface="Open Sans"/>
              </a:rPr>
              <a:t>The definition does not state specifically a residual bowel length that can result in IF, because IF, defined broadly, relies on a functional deficit of intestinal mass. In this regard, this definition is inclusive of all disorders of the bowel, which include SBS and chronic intestinal pseudo-obstruction. A definition based solely on bowel length would exclude many conditions that require intestinal rehabilitation and/or complex nutrition management.</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5</a:t>
            </a:fld>
            <a:endParaRPr lang="en-US" dirty="0"/>
          </a:p>
        </p:txBody>
      </p:sp>
    </p:spTree>
    <p:extLst>
      <p:ext uri="{BB962C8B-B14F-4D97-AF65-F5344CB8AC3E}">
        <p14:creationId xmlns:p14="http://schemas.microsoft.com/office/powerpoint/2010/main" val="1703365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0" i="0" dirty="0">
                <a:solidFill>
                  <a:srgbClr val="1C1D1E"/>
                </a:solidFill>
                <a:effectLst/>
                <a:latin typeface="Open Sans"/>
              </a:rPr>
              <a:t>      Of the eight articles (two review papers and six retrospective cohort studies) that did include a specific or implied definition of the term, all included the discontinuation of PN.</a:t>
            </a:r>
            <a:r>
              <a:rPr lang="en-US" b="0" i="0" u="none" strike="noStrike" baseline="30000" dirty="0">
                <a:solidFill>
                  <a:srgbClr val="000000"/>
                </a:solidFill>
                <a:effectLst/>
                <a:latin typeface="Open Sans"/>
                <a:hlinkClick r:id="rId3"/>
              </a:rPr>
              <a:t>54</a:t>
            </a:r>
            <a:r>
              <a:rPr lang="en-US" b="0" i="0" baseline="30000" dirty="0">
                <a:solidFill>
                  <a:srgbClr val="1C1D1E"/>
                </a:solidFill>
                <a:effectLst/>
                <a:latin typeface="Open Sans"/>
              </a:rPr>
              <a:t>, </a:t>
            </a:r>
            <a:r>
              <a:rPr lang="en-US" b="0" i="0" u="none" strike="noStrike" baseline="30000" dirty="0">
                <a:solidFill>
                  <a:srgbClr val="000000"/>
                </a:solidFill>
                <a:effectLst/>
                <a:latin typeface="Open Sans"/>
                <a:hlinkClick r:id="rId4"/>
              </a:rPr>
              <a:t>64</a:t>
            </a:r>
            <a:r>
              <a:rPr lang="en-US" b="0" i="0" baseline="30000" dirty="0">
                <a:solidFill>
                  <a:srgbClr val="1C1D1E"/>
                </a:solidFill>
                <a:effectLst/>
                <a:latin typeface="Open Sans"/>
              </a:rPr>
              <a:t>-</a:t>
            </a:r>
            <a:r>
              <a:rPr lang="en-US" b="0" i="0" u="none" strike="noStrike" baseline="30000" dirty="0">
                <a:solidFill>
                  <a:srgbClr val="000000"/>
                </a:solidFill>
                <a:effectLst/>
                <a:latin typeface="Open Sans"/>
                <a:hlinkClick r:id="rId5"/>
              </a:rPr>
              <a:t>70</a:t>
            </a:r>
            <a:r>
              <a:rPr lang="en-US" b="0" i="0" dirty="0">
                <a:solidFill>
                  <a:srgbClr val="1C1D1E"/>
                </a:solidFill>
                <a:effectLst/>
                <a:latin typeface="Open Sans"/>
              </a:rPr>
              <a:t> The authors of three articles provided a qualifying duration of discontinuation (&gt;3 consecutive months</a:t>
            </a:r>
            <a:r>
              <a:rPr lang="en-US" b="0" i="0" u="none" strike="noStrike" baseline="30000" dirty="0">
                <a:solidFill>
                  <a:srgbClr val="000000"/>
                </a:solidFill>
                <a:effectLst/>
                <a:latin typeface="Open Sans"/>
                <a:hlinkClick r:id="rId6"/>
              </a:rPr>
              <a:t>67</a:t>
            </a:r>
            <a:r>
              <a:rPr lang="en-US" b="0" i="0" dirty="0">
                <a:solidFill>
                  <a:srgbClr val="1C1D1E"/>
                </a:solidFill>
                <a:effectLst/>
                <a:latin typeface="Open Sans"/>
              </a:rPr>
              <a:t>; ≥6 months</a:t>
            </a:r>
            <a:r>
              <a:rPr lang="en-US" b="0" i="0" u="none" strike="noStrike" baseline="30000" dirty="0">
                <a:solidFill>
                  <a:srgbClr val="000000"/>
                </a:solidFill>
                <a:effectLst/>
                <a:latin typeface="Open Sans"/>
                <a:hlinkClick r:id="rId7"/>
              </a:rPr>
              <a:t>65</a:t>
            </a:r>
            <a:r>
              <a:rPr lang="en-US" b="0" i="0" dirty="0">
                <a:solidFill>
                  <a:srgbClr val="1C1D1E"/>
                </a:solidFill>
                <a:effectLst/>
                <a:latin typeface="Open Sans"/>
              </a:rPr>
              <a:t>; ≥12 months</a:t>
            </a:r>
            <a:r>
              <a:rPr lang="en-US" b="0" i="0" u="none" strike="noStrike" baseline="30000" dirty="0">
                <a:solidFill>
                  <a:srgbClr val="000000"/>
                </a:solidFill>
                <a:effectLst/>
                <a:latin typeface="Open Sans"/>
                <a:hlinkClick r:id="rId3"/>
              </a:rPr>
              <a:t>54</a:t>
            </a:r>
            <a:r>
              <a:rPr lang="en-US" b="0" i="0" dirty="0">
                <a:solidFill>
                  <a:srgbClr val="1C1D1E"/>
                </a:solidFill>
                <a:effectLst/>
                <a:latin typeface="Open Sans"/>
              </a:rPr>
              <a:t>).  Parenteral is defined as nutritional</a:t>
            </a:r>
            <a:r>
              <a:rPr lang="en-US" b="0" i="0" baseline="0" dirty="0">
                <a:solidFill>
                  <a:srgbClr val="1C1D1E"/>
                </a:solidFill>
                <a:effectLst/>
                <a:latin typeface="Open Sans"/>
              </a:rPr>
              <a:t> and/or hydration intravenous therapy.  For the purposes of the IROC group, a patient achieving enteral autonomy would be one weaned off both TPN and IVF, who has demonstrated acceptable growth for 3 months.  Given that the achievement of enteral autonomy represents the primary nutrition support goal for the IROC group, the development of a standard definition for EA is important, allowing us to determine best practices to achieve optimal outcomes by comparing with other practice groups.</a:t>
            </a:r>
          </a:p>
          <a:p>
            <a:endParaRPr lang="en-US" b="0" i="0" baseline="0" dirty="0">
              <a:solidFill>
                <a:srgbClr val="1C1D1E"/>
              </a:solidFill>
              <a:effectLst/>
              <a:latin typeface="Open San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For those yet to achieve enteral autonomy, avoiding complications such as IFALD and sepsis becomes the main priority.  Thankfully, the ASPEN PIF Section developed a standard definition for IFALD as well. (read definition) </a:t>
            </a:r>
            <a:r>
              <a:rPr lang="en-US" b="0" i="0" dirty="0">
                <a:solidFill>
                  <a:srgbClr val="1C1D1E"/>
                </a:solidFill>
                <a:effectLst/>
                <a:latin typeface="Open Sans"/>
              </a:rPr>
              <a:t>Despite the lack of a formal definition of IFALD, review of the literature has revealed that many centers have gradually adopted a conjugated bilirubin of 2 mg/dl (34 µ</a:t>
            </a:r>
            <a:r>
              <a:rPr lang="en-US" b="0" i="0" dirty="0" err="1">
                <a:solidFill>
                  <a:srgbClr val="1C1D1E"/>
                </a:solidFill>
                <a:effectLst/>
                <a:latin typeface="Open Sans"/>
              </a:rPr>
              <a:t>mol</a:t>
            </a:r>
            <a:r>
              <a:rPr lang="en-US" b="0" i="0" dirty="0">
                <a:solidFill>
                  <a:srgbClr val="1C1D1E"/>
                </a:solidFill>
                <a:effectLst/>
                <a:latin typeface="Open Sans"/>
              </a:rPr>
              <a:t>/L) as the definition of IFALD.</a:t>
            </a:r>
            <a:r>
              <a:rPr lang="en-US" b="0" i="0" u="none" strike="noStrike" baseline="30000" dirty="0">
                <a:solidFill>
                  <a:srgbClr val="000000"/>
                </a:solidFill>
                <a:effectLst/>
                <a:latin typeface="Open Sans"/>
                <a:hlinkClick r:id="rId8"/>
              </a:rPr>
              <a:t>111</a:t>
            </a:r>
            <a:r>
              <a:rPr lang="en-US" b="0" i="0" baseline="30000" dirty="0">
                <a:solidFill>
                  <a:srgbClr val="1C1D1E"/>
                </a:solidFill>
                <a:effectLst/>
                <a:latin typeface="Open Sans"/>
              </a:rPr>
              <a:t>, </a:t>
            </a:r>
            <a:r>
              <a:rPr lang="en-US" b="0" i="0" u="none" strike="noStrike" baseline="30000" dirty="0">
                <a:solidFill>
                  <a:srgbClr val="000000"/>
                </a:solidFill>
                <a:effectLst/>
                <a:latin typeface="Open Sans"/>
                <a:hlinkClick r:id="rId9"/>
              </a:rPr>
              <a:t>126</a:t>
            </a:r>
            <a:r>
              <a:rPr lang="en-US" b="0" i="0" dirty="0">
                <a:solidFill>
                  <a:srgbClr val="1C1D1E"/>
                </a:solidFill>
                <a:effectLst/>
                <a:latin typeface="Open Sans"/>
              </a:rPr>
              <a:t> This threshold has, however, not been universal and is not supported by strong evidence but rather an adoption over time by many researchers</a:t>
            </a:r>
            <a:r>
              <a:rPr lang="en-US" b="0" i="0" baseline="0" dirty="0">
                <a:solidFill>
                  <a:srgbClr val="1C1D1E"/>
                </a:solidFill>
                <a:effectLst/>
                <a:latin typeface="Open Sans"/>
              </a:rPr>
              <a:t> (similar to the 30-50 mL/kg/day max ostomy threshold we commonly use to determine enteral feeding tolerance).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0" baseline="0" dirty="0">
              <a:solidFill>
                <a:srgbClr val="1C1D1E"/>
              </a:solidFill>
              <a:effectLst/>
              <a:latin typeface="Open San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0" i="0" dirty="0">
                <a:solidFill>
                  <a:srgbClr val="1C1D1E"/>
                </a:solidFill>
                <a:effectLst/>
                <a:latin typeface="Open Sans"/>
              </a:rPr>
              <a:t>One of the major challenges facing clinicians managing patients with PIF is an emerging liver disease in which cholestasis has resolved but patients have underlying progressive fibrosis with continued dependence on PN support. The development of </a:t>
            </a:r>
            <a:r>
              <a:rPr lang="en-US" b="0" i="0" dirty="0" err="1">
                <a:solidFill>
                  <a:srgbClr val="1C1D1E"/>
                </a:solidFill>
                <a:effectLst/>
                <a:latin typeface="Open Sans"/>
              </a:rPr>
              <a:t>noncholestatic</a:t>
            </a:r>
            <a:r>
              <a:rPr lang="en-US" b="0" i="0" dirty="0">
                <a:solidFill>
                  <a:srgbClr val="1C1D1E"/>
                </a:solidFill>
                <a:effectLst/>
                <a:latin typeface="Open Sans"/>
              </a:rPr>
              <a:t> liver disease with portal hypertension due to progressive fibrosis poses significant management challenges. This is in contrast to our historical experience in which patients developed progressive cholestasis that could be followed biochemically. This new phenotype may be the result of improved bile flow with the use of alternative lipid strategies in the setting of a systemic pro-inflammatory milieu. The diagnosis of IFALD requires the synthesis of clinical, biochemical, radiological, and, where appropriate, histological information.  Thus, the multifactorial nature</a:t>
            </a:r>
            <a:r>
              <a:rPr lang="en-US" b="0" i="0" baseline="0" dirty="0">
                <a:solidFill>
                  <a:srgbClr val="1C1D1E"/>
                </a:solidFill>
                <a:effectLst/>
                <a:latin typeface="Open Sans"/>
              </a:rPr>
              <a:t> of liver disease precludes the use of a single biochemical metric such as conjugated bilirubin in the definition of IFALD.</a:t>
            </a:r>
            <a:r>
              <a:rPr kumimoji="0" lang="en-US" sz="1200" b="0" i="0" u="none" strike="noStrike" kern="1200" cap="none" spc="0" normalizeH="0" baseline="0" noProof="0" dirty="0">
                <a:ln>
                  <a:noFill/>
                </a:ln>
                <a:solidFill>
                  <a:prstClr val="black"/>
                </a:solidFill>
                <a:effectLst/>
                <a:uLnTx/>
                <a:uFillTx/>
                <a:latin typeface="+mn-lt"/>
                <a:ea typeface="+mn-ea"/>
                <a:cs typeface="+mn-cs"/>
              </a:rPr>
              <a:t>  </a:t>
            </a:r>
          </a:p>
          <a:p>
            <a:endParaRPr lang="en-US" b="0" i="0" baseline="0" dirty="0">
              <a:solidFill>
                <a:srgbClr val="1C1D1E"/>
              </a:solidFill>
              <a:effectLst/>
              <a:latin typeface="Open Sans"/>
            </a:endParaRPr>
          </a:p>
          <a:p>
            <a:endParaRPr lang="en-US" b="0" i="0" baseline="0" dirty="0">
              <a:solidFill>
                <a:srgbClr val="1C1D1E"/>
              </a:solidFill>
              <a:effectLst/>
              <a:latin typeface="Open Sans"/>
            </a:endParaRPr>
          </a:p>
          <a:p>
            <a:r>
              <a:rPr lang="en-US" b="0" i="0" baseline="0" dirty="0">
                <a:solidFill>
                  <a:srgbClr val="1C1D1E"/>
                </a:solidFill>
                <a:effectLst/>
                <a:latin typeface="Open Sans"/>
              </a:rPr>
              <a:t> </a:t>
            </a:r>
          </a:p>
          <a:p>
            <a:endParaRPr lang="en-US" b="0" i="0" baseline="0" dirty="0">
              <a:solidFill>
                <a:srgbClr val="1C1D1E"/>
              </a:solidFill>
              <a:effectLst/>
              <a:latin typeface="Open Sans"/>
            </a:endParaRPr>
          </a:p>
          <a:p>
            <a:endParaRPr lang="en-US" b="0" i="0" baseline="0" dirty="0">
              <a:solidFill>
                <a:srgbClr val="1C1D1E"/>
              </a:solidFill>
              <a:effectLst/>
              <a:latin typeface="Open Sans"/>
            </a:endParaRPr>
          </a:p>
          <a:p>
            <a:endParaRPr lang="en-US" b="0" i="0" baseline="0" dirty="0">
              <a:solidFill>
                <a:srgbClr val="1C1D1E"/>
              </a:solidFill>
              <a:effectLst/>
              <a:latin typeface="Open Sans"/>
            </a:endParaRPr>
          </a:p>
          <a:p>
            <a:r>
              <a:rPr lang="en-US" b="0" i="0" baseline="0" dirty="0">
                <a:solidFill>
                  <a:srgbClr val="1C1D1E"/>
                </a:solidFill>
                <a:effectLst/>
                <a:latin typeface="Open Sans"/>
              </a:rPr>
              <a:t>  </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6</a:t>
            </a:fld>
            <a:endParaRPr lang="en-US" dirty="0"/>
          </a:p>
        </p:txBody>
      </p:sp>
    </p:spTree>
    <p:extLst>
      <p:ext uri="{BB962C8B-B14F-4D97-AF65-F5344CB8AC3E}">
        <p14:creationId xmlns:p14="http://schemas.microsoft.com/office/powerpoint/2010/main" val="3449478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100" dirty="0"/>
              <a:t>The numerous GI and nutritional</a:t>
            </a:r>
            <a:r>
              <a:rPr lang="en-US" sz="1100" baseline="0" dirty="0"/>
              <a:t> manifestations of intestinal failure include malabsorption of nutrients, small-bowel </a:t>
            </a:r>
            <a:r>
              <a:rPr lang="en-US" sz="1100" baseline="0" dirty="0" err="1"/>
              <a:t>dysmotility</a:t>
            </a:r>
            <a:r>
              <a:rPr lang="en-US" sz="1100" baseline="0" dirty="0"/>
              <a:t> and bacterial overgrowth, and IFALD.  To adequately consider these ramifications, clinicians loosely classify patients according to 3 GI anatomical parameters: length of residual SI, presence or absence of ICV, and presence or absence of colon.  Of course the likelihood of adequate adaptation depends on severity of GI compromise and the absorptive capacity of the intestine.  Nonetheless, the mechanism for intestinal malabsorption in SBS is more complex than the mere reduction in bowel length or surface area, the types of bowel segments involved in SBS also influence the patient’s prognosis  for achieving nutrition-related autonomy.  A child with relatively higher absorptive capacity may require PN for only a year or two whereas a child with an ultrashort gut/low absorptive capacity may have limited adaptive potential, without the capacity to achieve PN independence.  In other words, the probability of achieving enteral autonomy is clearly associated with small bowel length.</a:t>
            </a:r>
          </a:p>
          <a:p>
            <a:endParaRPr lang="en-US" sz="1100" baseline="0" dirty="0"/>
          </a:p>
          <a:p>
            <a:r>
              <a:rPr lang="en-US" sz="1100" baseline="0" dirty="0"/>
              <a:t>For example, SBS patients with all segments of small bowel and a colon in continuity(</a:t>
            </a:r>
            <a:r>
              <a:rPr lang="en-US" sz="1100" baseline="0" dirty="0" err="1"/>
              <a:t>jejunoileocolonic</a:t>
            </a:r>
            <a:r>
              <a:rPr lang="en-US" sz="1100" baseline="0" dirty="0"/>
              <a:t> anastomosis) have the best prognosis and </a:t>
            </a:r>
            <a:r>
              <a:rPr lang="en-US" sz="1100" dirty="0"/>
              <a:t>are usually relatively quicker to advance on EN and </a:t>
            </a:r>
            <a:r>
              <a:rPr lang="en-US" sz="1100" baseline="0" dirty="0"/>
              <a:t>wean off TPN.  SBS patients with a </a:t>
            </a:r>
            <a:r>
              <a:rPr lang="en-US" sz="1100" baseline="0" dirty="0" err="1"/>
              <a:t>jejunocolonic</a:t>
            </a:r>
            <a:r>
              <a:rPr lang="en-US" sz="1100" baseline="0" dirty="0"/>
              <a:t> anastomosis need more residual small bowel to wean</a:t>
            </a:r>
            <a:r>
              <a:rPr lang="en-US" sz="1100" dirty="0"/>
              <a:t> off TPN</a:t>
            </a:r>
            <a:r>
              <a:rPr lang="en-US" sz="1100" baseline="0" dirty="0"/>
              <a:t>, whereas those with an end </a:t>
            </a:r>
            <a:r>
              <a:rPr lang="en-US" sz="1100" baseline="0" dirty="0" err="1"/>
              <a:t>jejunostomy</a:t>
            </a:r>
            <a:r>
              <a:rPr lang="en-US" sz="1100" baseline="0" dirty="0"/>
              <a:t> need the most residual small bowel</a:t>
            </a:r>
            <a:r>
              <a:rPr lang="en-US" sz="1100" dirty="0"/>
              <a:t> to wean</a:t>
            </a:r>
            <a:r>
              <a:rPr lang="en-US" sz="1100" baseline="0" dirty="0"/>
              <a:t>.  The proximal 100 cm of the jejunum is the primary site of CHO, protein, and water-soluble vitamin absorption.  Fat absorption occurs over a longer length of small bowel.  The terminal ileum is the primary site of carrier-mediated absorption of B12 and enterohepatic circulation of bile.  When small amounts of ileum are resected, hepatic synthesis of bile can compensate for the losses from unrecycled bile.  The bile entering the colon interferes with colonic fluid absorption leading to watery diarrhea.  In contrast, when the ileum features extensive resection, the amount of unrecycled bile loss exceeds the maximum rate of hepatic synthesis of bile, leading to bile insufficiency, fat malabsorption, and steatorrhea.  In addition massive </a:t>
            </a:r>
            <a:r>
              <a:rPr lang="en-US" sz="1100" baseline="0" dirty="0" err="1"/>
              <a:t>ileal</a:t>
            </a:r>
            <a:r>
              <a:rPr lang="en-US" sz="1100" baseline="0" dirty="0"/>
              <a:t> resection leads to gastric hypersecretion and more rapid gut transit, contributing to increased output, potentially interfering with pancreatic enzyme activity.   </a:t>
            </a:r>
          </a:p>
          <a:p>
            <a:endParaRPr lang="en-US" sz="1100" baseline="0" dirty="0"/>
          </a:p>
          <a:p>
            <a:r>
              <a:rPr lang="en-US" sz="1100" baseline="0" dirty="0"/>
              <a:t>Prevalence of SBBO among patients with SBS is unknown, but may be frequent in those with resected ICV, </a:t>
            </a:r>
            <a:r>
              <a:rPr lang="en-US" sz="1100" baseline="0" dirty="0" err="1"/>
              <a:t>dysbiosis</a:t>
            </a:r>
            <a:r>
              <a:rPr lang="en-US" sz="1100" baseline="0" dirty="0"/>
              <a:t>, abnormal intestinal motility, and intestinal resection.  This can cause alteration in bile salt absorption and overall intestinal malabsorption.   The absence or presence of the colon plays a significant role in the patient’s symptoms and prognosis.  The colon is also the site for bacterial fermentation of fiber and </a:t>
            </a:r>
            <a:r>
              <a:rPr lang="en-US" sz="1100" baseline="0" dirty="0" err="1"/>
              <a:t>malabsorbed</a:t>
            </a:r>
            <a:r>
              <a:rPr lang="en-US" sz="1100" baseline="0" dirty="0"/>
              <a:t> CHO in SCFAs which can provide a substantial number of calories via colonic salvage.  Water soluble MCTs are effectively absorbed in the colon similar to the SCFAs, so much so that the imperative to use MCT-containing formulas to augment digestion/absorption in the small intestine is dwarfed by the imperative to use them as fodder for colonic salvage.  In addition, patients with a colon in continuity can salvage up to 1000 additional calories per day, through bacterial fermentation of CHO into absorbable SCFAs.</a:t>
            </a:r>
          </a:p>
          <a:p>
            <a:endParaRPr lang="en-US" sz="1100" baseline="0" dirty="0"/>
          </a:p>
          <a:p>
            <a:r>
              <a:rPr lang="en-US" sz="1100" baseline="0" dirty="0"/>
              <a:t>Finally, normally dietary oxalate binds to calcium and is excreted in the stool.  However, in the presence of fat malabsorption, fatty acid anions compete with oxalate anions to bind to available calcium.  The excess and unbound oxalate are absorbed in the colon, and filtered in the kidneys.  The high concentration of serum oxalate couples with relative dehydration, metabolic acidosis, and hypomagnesemia in SBS patients to facilitate oxalate stone formation in the kidneys.  For this reason, patients who retain a colon are advised to consume a </a:t>
            </a:r>
            <a:r>
              <a:rPr lang="en-US" sz="1100" baseline="0" dirty="0" err="1"/>
              <a:t>lowfat</a:t>
            </a:r>
            <a:r>
              <a:rPr lang="en-US" sz="1100" baseline="0" dirty="0"/>
              <a:t> low-oxalate diet, increase calcium intake, and remain well hydrated to minimize the risk of oxalate nephrolithiasis. </a:t>
            </a:r>
          </a:p>
          <a:p>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7</a:t>
            </a:fld>
            <a:endParaRPr lang="en-US" dirty="0"/>
          </a:p>
        </p:txBody>
      </p:sp>
    </p:spTree>
    <p:extLst>
      <p:ext uri="{BB962C8B-B14F-4D97-AF65-F5344CB8AC3E}">
        <p14:creationId xmlns:p14="http://schemas.microsoft.com/office/powerpoint/2010/main" val="1838342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Optimizing nutrition, medical, and surgical  treatment appears a complex task and needs to be provided in a thoroughly multidisciplinary fashion.  What is the evidence doing so improves outcomes and cost-effectiveness?</a:t>
            </a:r>
          </a:p>
          <a:p>
            <a:endParaRPr lang="en-US" dirty="0"/>
          </a:p>
          <a:p>
            <a:r>
              <a:rPr lang="en-US" dirty="0"/>
              <a:t>Enteral autonomy: if the primary goal of intestinal failure management is the achievement of enteral autonomy, then a major advantage of the established IRP program appears the coordination of enteral nutrition advancement, for many patients referred to IRPs often appear lacking EN or have not advanced to their enteral feeding capacity.  </a:t>
            </a:r>
          </a:p>
          <a:p>
            <a:endParaRPr lang="en-US" dirty="0"/>
          </a:p>
          <a:p>
            <a:r>
              <a:rPr lang="en-US" dirty="0"/>
              <a:t>Talk about transfers of patients from GI practices in Macon and Columbus.</a:t>
            </a:r>
          </a:p>
          <a:p>
            <a:endParaRPr lang="en-US" dirty="0"/>
          </a:p>
          <a:p>
            <a:r>
              <a:rPr lang="en-US" dirty="0"/>
              <a:t>Children’s Hospitals of Amsterdam Medical Centers – simulated </a:t>
            </a:r>
            <a:r>
              <a:rPr lang="en-US" dirty="0" err="1"/>
              <a:t>tx</a:t>
            </a:r>
            <a:r>
              <a:rPr lang="en-US" baseline="0" dirty="0"/>
              <a:t> of IF in children a discrete-event model, deriving data from patient records.  Time horizon of 40 years: 1 scenario without IR (all regressing to TPN) and 1 scenario with IR)</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8</a:t>
            </a:fld>
            <a:endParaRPr lang="en-US" dirty="0"/>
          </a:p>
        </p:txBody>
      </p:sp>
    </p:spTree>
    <p:extLst>
      <p:ext uri="{BB962C8B-B14F-4D97-AF65-F5344CB8AC3E}">
        <p14:creationId xmlns:p14="http://schemas.microsoft.com/office/powerpoint/2010/main" val="15373159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a:t>So what strategies</a:t>
            </a:r>
            <a:r>
              <a:rPr lang="en-US" baseline="0" dirty="0"/>
              <a:t> do multidisciplinary IR programs, including the IROC program, use to expedite enteral autonomy and prevent IFALD?  </a:t>
            </a:r>
          </a:p>
          <a:p>
            <a:pPr marL="0" marR="0">
              <a:spcBef>
                <a:spcPts val="0"/>
              </a:spcBef>
              <a:spcAft>
                <a:spcPts val="0"/>
              </a:spcAft>
            </a:pPr>
            <a:endParaRPr lang="en-US" baseline="0" dirty="0"/>
          </a:p>
          <a:p>
            <a:pPr marL="0" marR="0">
              <a:spcBef>
                <a:spcPts val="0"/>
              </a:spcBef>
              <a:spcAft>
                <a:spcPts val="0"/>
              </a:spcAft>
            </a:pPr>
            <a:r>
              <a:rPr lang="en-US" b="1" baseline="0" dirty="0"/>
              <a:t>CLABSI Prevention: </a:t>
            </a:r>
            <a:r>
              <a:rPr lang="en-US" sz="1200" dirty="0">
                <a:solidFill>
                  <a:srgbClr val="1F497D"/>
                </a:solidFill>
                <a:effectLst/>
                <a:latin typeface="Calibri" panose="020F0502020204030204" pitchFamily="34" charset="0"/>
                <a:ea typeface="Calibri" panose="020F0502020204030204" pitchFamily="34" charset="0"/>
              </a:rPr>
              <a:t>While most of our patients get ethanol locks to help reduce the rate of CLABSIs in our Intestinal Rehab patients, our primary means of prevention is through intensive caregiver training.  Our nurse coordinator spends many hours teaching our CVL patients’ families before initial discharge from the hospital to ensure they can successfully care for the line at home using strict aseptic technique.  Diligent care for the CVL at home by caregivers is our best means of preventing CLABSIs so our teams expends a lot of energy and effort into this discharge education.  </a:t>
            </a:r>
            <a:endParaRPr lang="en-US" sz="1200" dirty="0">
              <a:effectLst/>
              <a:latin typeface="Calibri" panose="020F0502020204030204" pitchFamily="34" charset="0"/>
              <a:ea typeface="Calibri" panose="020F0502020204030204" pitchFamily="34" charset="0"/>
            </a:endParaRPr>
          </a:p>
          <a:p>
            <a:endParaRPr lang="en-US" baseline="0" dirty="0"/>
          </a:p>
          <a:p>
            <a:r>
              <a:rPr lang="en-US" b="1" baseline="0" dirty="0"/>
              <a:t>Lipid engineering</a:t>
            </a:r>
            <a:r>
              <a:rPr lang="en-US" baseline="0" dirty="0"/>
              <a:t>: we have transitioned most our patients to either </a:t>
            </a:r>
            <a:r>
              <a:rPr lang="en-US" baseline="0" dirty="0" err="1"/>
              <a:t>Smoflipid</a:t>
            </a:r>
            <a:r>
              <a:rPr lang="en-US" baseline="0" dirty="0"/>
              <a:t> or </a:t>
            </a:r>
            <a:r>
              <a:rPr lang="en-US" baseline="0" dirty="0" err="1"/>
              <a:t>Omegaven</a:t>
            </a:r>
            <a:r>
              <a:rPr lang="en-US" baseline="0" dirty="0"/>
              <a:t>, continuing to restrict the few who remain on </a:t>
            </a:r>
            <a:r>
              <a:rPr lang="en-US" baseline="0" dirty="0" err="1"/>
              <a:t>Intralipid</a:t>
            </a:r>
            <a:r>
              <a:rPr lang="en-US" baseline="0" dirty="0"/>
              <a:t> to &lt; 1 gm/kg/day.  I’ll discuss the critical role of IV lipid nutrition support in preventing IFALD later in the presentation.</a:t>
            </a:r>
          </a:p>
          <a:p>
            <a:endParaRPr lang="en-US" b="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baseline="0" dirty="0"/>
              <a:t>Cycling TPN</a:t>
            </a:r>
            <a:r>
              <a:rPr lang="en-US" baseline="0" dirty="0"/>
              <a:t>: </a:t>
            </a:r>
            <a:r>
              <a:rPr lang="en-US" b="0" i="0" dirty="0">
                <a:solidFill>
                  <a:srgbClr val="000000"/>
                </a:solidFill>
                <a:effectLst/>
                <a:latin typeface="Times New Roman" panose="02020603050405020304" pitchFamily="18" charset="0"/>
              </a:rPr>
              <a:t>Cyclic or non-continuous PN is a strategy used for both treatment of IFALD and prophylaxis of the disease to prevent development of cholestasis. The intermittent, as opposed to continuous, supply of glucose and amino acids is thought to allow more efficient substrate utilization resulting in metabolic unloading of the liver.</a:t>
            </a:r>
            <a:r>
              <a:rPr lang="en-US" b="0" i="0" baseline="30000" dirty="0">
                <a:solidFill>
                  <a:srgbClr val="2F4A8B"/>
                </a:solidFill>
                <a:effectLst/>
                <a:latin typeface="Times New Roman" panose="02020603050405020304" pitchFamily="18" charset="0"/>
                <a:hlinkClick r:id="rId3"/>
              </a:rPr>
              <a:t>9</a:t>
            </a:r>
            <a:r>
              <a:rPr lang="en-US" b="0" i="0" dirty="0">
                <a:solidFill>
                  <a:srgbClr val="000000"/>
                </a:solidFill>
                <a:effectLst/>
                <a:latin typeface="Times New Roman" panose="02020603050405020304" pitchFamily="18" charset="0"/>
              </a:rPr>
              <a:t>  In infants, cyclic PN is related to lower or stabilized serum bilirubin levels;</a:t>
            </a:r>
            <a:r>
              <a:rPr lang="en-US" b="0" i="0" baseline="30000" dirty="0">
                <a:solidFill>
                  <a:srgbClr val="2F4A8B"/>
                </a:solidFill>
                <a:effectLst/>
                <a:latin typeface="Times New Roman" panose="02020603050405020304" pitchFamily="18" charset="0"/>
                <a:hlinkClick r:id="rId3"/>
              </a:rPr>
              <a:t>9</a:t>
            </a:r>
            <a:r>
              <a:rPr lang="en-US" b="0" i="0" dirty="0">
                <a:solidFill>
                  <a:srgbClr val="000000"/>
                </a:solidFill>
                <a:effectLst/>
                <a:latin typeface="Times New Roman" panose="02020603050405020304" pitchFamily="18" charset="0"/>
              </a:rPr>
              <a:t> and if used prophylactically (initiated prior to the onset of hyperbilirubinemia), may decrease the incidence of hyperbilirubinemia. </a:t>
            </a:r>
            <a:r>
              <a:rPr kumimoji="0" lang="en-US" sz="1200" b="0" i="0" u="none" strike="noStrike" kern="1200" cap="none" spc="0" normalizeH="0" baseline="0" noProof="0" dirty="0">
                <a:ln>
                  <a:noFill/>
                </a:ln>
                <a:solidFill>
                  <a:srgbClr val="222222"/>
                </a:solidFill>
                <a:effectLst/>
                <a:uLnTx/>
                <a:uFillTx/>
                <a:latin typeface="-apple-system"/>
                <a:ea typeface="+mn-ea"/>
                <a:cs typeface="+mn-cs"/>
              </a:rPr>
              <a:t>Current recommendations are largely based on small studies that assessed physiological changes when cyclical PN was introduced.</a:t>
            </a:r>
            <a:r>
              <a:rPr kumimoji="0" lang="en-US" sz="1200" b="0" i="0" u="none" strike="noStrike" kern="1200" cap="none" spc="0" normalizeH="0" baseline="0" noProof="0" dirty="0">
                <a:ln>
                  <a:noFill/>
                </a:ln>
                <a:solidFill>
                  <a:prstClr val="black"/>
                </a:solidFill>
                <a:effectLst/>
                <a:uLnTx/>
                <a:uFillTx/>
                <a:latin typeface="+mn-lt"/>
                <a:ea typeface="+mn-ea"/>
                <a:cs typeface="+mn-cs"/>
              </a:rPr>
              <a:t>  </a:t>
            </a:r>
            <a:r>
              <a:rPr lang="en-US" b="0" i="0" dirty="0">
                <a:solidFill>
                  <a:srgbClr val="000000"/>
                </a:solidFill>
                <a:effectLst/>
                <a:latin typeface="Times New Roman" panose="02020603050405020304" pitchFamily="18" charset="0"/>
              </a:rPr>
              <a:t>We initiate prophylactic</a:t>
            </a:r>
            <a:r>
              <a:rPr lang="en-US" b="0" i="0" baseline="0" dirty="0">
                <a:solidFill>
                  <a:srgbClr val="000000"/>
                </a:solidFill>
                <a:effectLst/>
                <a:latin typeface="Times New Roman" panose="02020603050405020304" pitchFamily="18" charset="0"/>
              </a:rPr>
              <a:t> cycling of TPN in infants as young as 3 months old, usually by the time they are receiving some degree of enteral nutrition support during the TPN off-cycle time to prevent hypoglycemia. </a:t>
            </a:r>
          </a:p>
          <a:p>
            <a:endParaRPr lang="en-US" dirty="0"/>
          </a:p>
          <a:p>
            <a:r>
              <a:rPr lang="en-US" b="1" dirty="0"/>
              <a:t>Stimulate intestinal</a:t>
            </a:r>
            <a:r>
              <a:rPr lang="en-US" b="1" baseline="0" dirty="0"/>
              <a:t> adaptation</a:t>
            </a:r>
            <a:r>
              <a:rPr lang="en-US" baseline="0" dirty="0"/>
              <a:t>: nutritionally, </a:t>
            </a:r>
            <a:r>
              <a:rPr lang="en-US" b="0" i="0" dirty="0">
                <a:solidFill>
                  <a:srgbClr val="505050"/>
                </a:solidFill>
                <a:effectLst/>
                <a:latin typeface="Georgia" panose="02040502050405020303" pitchFamily="18" charset="0"/>
              </a:rPr>
              <a:t>it is known that the higher the complexity of a nutrient, the higher the workload of the digestive mechanisms involved. Thus, the more digestion a nutrient needs (e.g. whole protein or LCT), the more hyperplasia it will cause.  Thus, nutritionally,</a:t>
            </a:r>
            <a:r>
              <a:rPr lang="en-US" b="0" i="0" baseline="0" dirty="0">
                <a:solidFill>
                  <a:srgbClr val="505050"/>
                </a:solidFill>
                <a:effectLst/>
                <a:latin typeface="Georgia" panose="02040502050405020303" pitchFamily="18" charset="0"/>
              </a:rPr>
              <a:t> stimulating intestinal adaptation means advancing to polymeric formula and food as quickly as possible without unduly precipitating ostomy or stool output.  This is the tenuous balance the IROC team tries to achieve while transitioning patients from elemental to polymeric or </a:t>
            </a:r>
            <a:r>
              <a:rPr lang="en-US" b="0" i="0" baseline="0" dirty="0" err="1">
                <a:solidFill>
                  <a:srgbClr val="505050"/>
                </a:solidFill>
                <a:effectLst/>
                <a:latin typeface="Georgia" panose="02040502050405020303" pitchFamily="18" charset="0"/>
              </a:rPr>
              <a:t>blenderized</a:t>
            </a:r>
            <a:r>
              <a:rPr lang="en-US" b="0" i="0" baseline="0" dirty="0">
                <a:solidFill>
                  <a:srgbClr val="505050"/>
                </a:solidFill>
                <a:effectLst/>
                <a:latin typeface="Georgia" panose="02040502050405020303" pitchFamily="18" charset="0"/>
              </a:rPr>
              <a:t> formulas.  IROC clinicians also use various medications to improve enteral tolerance to advancing feedings, including antidiarrheal agents such as Imodium, </a:t>
            </a:r>
            <a:r>
              <a:rPr lang="en-US" b="0" i="0" baseline="0" dirty="0" err="1">
                <a:solidFill>
                  <a:srgbClr val="505050"/>
                </a:solidFill>
                <a:effectLst/>
                <a:latin typeface="Georgia" panose="02040502050405020303" pitchFamily="18" charset="0"/>
              </a:rPr>
              <a:t>promotility</a:t>
            </a:r>
            <a:r>
              <a:rPr lang="en-US" b="0" i="0" baseline="0" dirty="0">
                <a:solidFill>
                  <a:srgbClr val="505050"/>
                </a:solidFill>
                <a:effectLst/>
                <a:latin typeface="Georgia" panose="02040502050405020303" pitchFamily="18" charset="0"/>
              </a:rPr>
              <a:t> agents such as Erythromycin, agents to prevent gastric acid hypersecretion such as PPIs, and of course, ultimately, if indicated, a GLP-2 analogue </a:t>
            </a:r>
            <a:r>
              <a:rPr lang="en-US" b="0" i="0" baseline="0" dirty="0" err="1">
                <a:solidFill>
                  <a:srgbClr val="505050"/>
                </a:solidFill>
                <a:effectLst/>
                <a:latin typeface="Georgia" panose="02040502050405020303" pitchFamily="18" charset="0"/>
              </a:rPr>
              <a:t>Teduglutide</a:t>
            </a:r>
            <a:r>
              <a:rPr lang="en-US" b="0" i="0" baseline="0" dirty="0">
                <a:solidFill>
                  <a:srgbClr val="505050"/>
                </a:solidFill>
                <a:effectLst/>
                <a:latin typeface="Georgia" panose="02040502050405020303" pitchFamily="18" charset="0"/>
              </a:rPr>
              <a:t> (GATTEX) to stimulate intestinal adaptation.</a:t>
            </a:r>
          </a:p>
          <a:p>
            <a:endParaRPr lang="en-US" b="0" i="0" baseline="0" dirty="0">
              <a:solidFill>
                <a:srgbClr val="505050"/>
              </a:solidFill>
              <a:effectLst/>
              <a:latin typeface="Georgia" panose="02040502050405020303" pitchFamily="18" charset="0"/>
            </a:endParaRPr>
          </a:p>
          <a:p>
            <a:r>
              <a:rPr lang="en-US" b="1" i="0" baseline="0" dirty="0">
                <a:solidFill>
                  <a:srgbClr val="505050"/>
                </a:solidFill>
                <a:effectLst/>
                <a:latin typeface="Georgia" panose="02040502050405020303" pitchFamily="18" charset="0"/>
              </a:rPr>
              <a:t>Promote motility via aggressive EN advancing</a:t>
            </a:r>
            <a:r>
              <a:rPr lang="en-US" b="0" i="0" baseline="0" dirty="0">
                <a:solidFill>
                  <a:srgbClr val="505050"/>
                </a:solidFill>
                <a:effectLst/>
                <a:latin typeface="Georgia" panose="02040502050405020303" pitchFamily="18" charset="0"/>
              </a:rPr>
              <a:t>: optimally using a standing feeding advancement order spanning both the inpatient and outpatient environment.  This involves the shared understanding between clinicians and caregivers of the importance of continually advancing enteral feeding as tolerated.</a:t>
            </a:r>
          </a:p>
          <a:p>
            <a:endParaRPr lang="en-US" b="0" i="0" baseline="0" dirty="0">
              <a:solidFill>
                <a:srgbClr val="505050"/>
              </a:solidFill>
              <a:effectLst/>
              <a:latin typeface="Georgia" panose="02040502050405020303" pitchFamily="18" charset="0"/>
            </a:endParaRPr>
          </a:p>
          <a:p>
            <a:r>
              <a:rPr lang="en-US" b="1" i="0" baseline="0" dirty="0">
                <a:solidFill>
                  <a:srgbClr val="505050"/>
                </a:solidFill>
                <a:effectLst/>
                <a:latin typeface="Georgia" panose="02040502050405020303" pitchFamily="18" charset="0"/>
              </a:rPr>
              <a:t>Microbiome Engineering</a:t>
            </a:r>
            <a:r>
              <a:rPr lang="en-US" b="0" i="0" baseline="0" dirty="0">
                <a:solidFill>
                  <a:srgbClr val="505050"/>
                </a:solidFill>
                <a:effectLst/>
                <a:latin typeface="Georgia" panose="02040502050405020303" pitchFamily="18" charset="0"/>
              </a:rPr>
              <a:t>: prescribing probiotics with specific species to confer a specific evidence-based clinical benefit, all customized to the individual patient.  Gone are the days of utilizing a standard Lacto and </a:t>
            </a:r>
            <a:r>
              <a:rPr lang="en-US" b="0" i="0" baseline="0" dirty="0" err="1">
                <a:solidFill>
                  <a:srgbClr val="505050"/>
                </a:solidFill>
                <a:effectLst/>
                <a:latin typeface="Georgia" panose="02040502050405020303" pitchFamily="18" charset="0"/>
              </a:rPr>
              <a:t>Bifido</a:t>
            </a:r>
            <a:r>
              <a:rPr lang="en-US" b="0" i="0" baseline="0" dirty="0">
                <a:solidFill>
                  <a:srgbClr val="505050"/>
                </a:solidFill>
                <a:effectLst/>
                <a:latin typeface="Georgia" panose="02040502050405020303" pitchFamily="18" charset="0"/>
              </a:rPr>
              <a:t> genera supplement.  We have engaged in this type of engineering to successfully address D-lactic acidosis in our SBBO patients: more on that using a case study later in the presentation.</a:t>
            </a:r>
          </a:p>
          <a:p>
            <a:endParaRPr lang="en-US" b="0" i="0" baseline="0" dirty="0">
              <a:solidFill>
                <a:srgbClr val="505050"/>
              </a:solidFill>
              <a:effectLst/>
              <a:latin typeface="Georgia" panose="02040502050405020303" pitchFamily="18" charset="0"/>
            </a:endParaRPr>
          </a:p>
          <a:p>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9</a:t>
            </a:fld>
            <a:endParaRPr lang="en-US" dirty="0"/>
          </a:p>
        </p:txBody>
      </p:sp>
    </p:spTree>
    <p:extLst>
      <p:ext uri="{BB962C8B-B14F-4D97-AF65-F5344CB8AC3E}">
        <p14:creationId xmlns:p14="http://schemas.microsoft.com/office/powerpoint/2010/main" val="1857896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parlance of the ASPEN PIF section definitions, 50% or 32 patients currently in the IROC program</a:t>
            </a:r>
            <a:r>
              <a:rPr lang="en-US" baseline="0" dirty="0"/>
              <a:t> have achieved enteral autonomy, not counting the countless others who’ve graduated from the IROC program to the general GI clinic.</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10</a:t>
            </a:fld>
            <a:endParaRPr lang="en-US" dirty="0"/>
          </a:p>
        </p:txBody>
      </p:sp>
    </p:spTree>
    <p:extLst>
      <p:ext uri="{BB962C8B-B14F-4D97-AF65-F5344CB8AC3E}">
        <p14:creationId xmlns:p14="http://schemas.microsoft.com/office/powerpoint/2010/main" val="2941117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11</a:t>
            </a:fld>
            <a:endParaRPr lang="en-US" dirty="0"/>
          </a:p>
        </p:txBody>
      </p:sp>
    </p:spTree>
    <p:extLst>
      <p:ext uri="{BB962C8B-B14F-4D97-AF65-F5344CB8AC3E}">
        <p14:creationId xmlns:p14="http://schemas.microsoft.com/office/powerpoint/2010/main" val="4114245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As expected, larger programs had access to a wider range of resources, such as coinciding transplant centers, external funding, and increased personnel and dedicated time, including meeting frequency.  A particularly interestin</a:t>
            </a:r>
            <a:r>
              <a:rPr lang="en-US" baseline="0" dirty="0"/>
              <a:t>g fi</a:t>
            </a:r>
            <a:r>
              <a:rPr lang="en-US" dirty="0"/>
              <a:t>nding was the higher rate of involvement by nursing and social work services in larger programs, which were disciplines that demonstrated having more dedicated time in centers overall.  In studies examining the role of participating members in multidisciplinary care for cancer patients, active involvement of nurses during multidisciplinary meetings led to the perception of increased effectiveness by team members. This could be explained by the more holistic contributions made by nurses, who often times play a major role in patient intake, education, and counseling, thereby gaining deeper insight into the patients’ views and psychosocial needs.  Similarly, in dealing with patients with a complex disease that requires frequent office visits, hospital admissions, and various home services, the role of an effective social worker appears critical. Furthermore, multidisciplinary meetings have been shown to positively affect patient assessment</a:t>
            </a:r>
            <a:r>
              <a:rPr lang="en-US" baseline="0" dirty="0"/>
              <a:t> </a:t>
            </a:r>
            <a:r>
              <a:rPr lang="en-US" dirty="0"/>
              <a:t>management practices, and outcomes across specialties</a:t>
            </a:r>
            <a:r>
              <a:rPr lang="en-US" baseline="0" dirty="0"/>
              <a:t> (we are trying to restart our </a:t>
            </a:r>
            <a:r>
              <a:rPr lang="en-US" baseline="0" dirty="0" err="1"/>
              <a:t>preclinic</a:t>
            </a:r>
            <a:r>
              <a:rPr lang="en-US" baseline="0" dirty="0"/>
              <a:t> rounding meetings and certain continue our multidisciplinary TPN management meetings)</a:t>
            </a:r>
          </a:p>
          <a:p>
            <a:endParaRPr lang="en-US" baseline="0" dirty="0"/>
          </a:p>
          <a:p>
            <a:r>
              <a:rPr lang="en-US" baseline="0" dirty="0"/>
              <a:t>If we extended the x-axis to include other ancillary services such as ST, child psychology, and even teachers,, then we could safely conclude an even greater differential between large and small PIF programs. The current research indicating a lower health-related QOL for PIF patients and caregivers highlights the importance of all PIF programs expanding staffing to increase the health-related QOL for this incredibly complex population.</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12</a:t>
            </a:fld>
            <a:endParaRPr lang="en-US" dirty="0"/>
          </a:p>
        </p:txBody>
      </p:sp>
    </p:spTree>
    <p:extLst>
      <p:ext uri="{BB962C8B-B14F-4D97-AF65-F5344CB8AC3E}">
        <p14:creationId xmlns:p14="http://schemas.microsoft.com/office/powerpoint/2010/main" val="17930392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apply our theoretical, evidence-based, and collaboratively-based knowledge across the entirety of the nutrition care pathway for intestinal failure patients, almost universally stretching from the initiation of PN post-resection in the NICU to eventual advancement to an exclusively oral diet, often over many years.  This</a:t>
            </a:r>
            <a:r>
              <a:rPr lang="en-US" baseline="0" dirty="0"/>
              <a:t> represents a highly individualized process, often resisting the establishment of enteral and oral evidence-based feeding advancement protocols, due to high rates of inter-individual variation in feeding tolerance, regardless of anatomy. </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13</a:t>
            </a:fld>
            <a:endParaRPr lang="en-US" dirty="0"/>
          </a:p>
        </p:txBody>
      </p:sp>
    </p:spTree>
    <p:extLst>
      <p:ext uri="{BB962C8B-B14F-4D97-AF65-F5344CB8AC3E}">
        <p14:creationId xmlns:p14="http://schemas.microsoft.com/office/powerpoint/2010/main" val="41593760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the context of an IROC population featuring highly variable residual intestine length and functionality, estimating energy requirements represents a very subjective enterprise.</a:t>
            </a:r>
          </a:p>
          <a:p>
            <a:endParaRPr lang="en-US" dirty="0"/>
          </a:p>
          <a:p>
            <a:r>
              <a:rPr lang="en-US" b="0" i="0" dirty="0">
                <a:solidFill>
                  <a:srgbClr val="222222"/>
                </a:solidFill>
                <a:effectLst/>
                <a:latin typeface="Garamond" panose="02020404030301010803" pitchFamily="18" charset="0"/>
              </a:rPr>
              <a:t>As I mentioned</a:t>
            </a:r>
            <a:r>
              <a:rPr lang="en-US" b="0" i="0" baseline="0" dirty="0">
                <a:solidFill>
                  <a:srgbClr val="222222"/>
                </a:solidFill>
                <a:effectLst/>
                <a:latin typeface="Garamond" panose="02020404030301010803" pitchFamily="18" charset="0"/>
              </a:rPr>
              <a:t> previously, PN cycling constitutes an important role in preventing IFALD.  Of course, while compressing the PN cycle, we must be careful not to exceed the patient’s glucose or lipid oxidative capacity for fear of precipitating hyperglycemia and hypertriglyceridemia and all of the negative attendant consequences on patient outcome,</a:t>
            </a:r>
            <a:r>
              <a:rPr lang="en-US" b="0" i="0" dirty="0">
                <a:solidFill>
                  <a:srgbClr val="222222"/>
                </a:solidFill>
                <a:effectLst/>
                <a:latin typeface="Garamond" panose="02020404030301010803" pitchFamily="18" charset="0"/>
              </a:rPr>
              <a:t> particularly immune impairment.</a:t>
            </a:r>
            <a:endParaRPr lang="en-US" dirty="0">
              <a:latin typeface="Garamond" panose="02020404030301010803" pitchFamily="18" charset="0"/>
            </a:endParaRPr>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14</a:t>
            </a:fld>
            <a:endParaRPr lang="en-US" dirty="0"/>
          </a:p>
        </p:txBody>
      </p:sp>
    </p:spTree>
    <p:extLst>
      <p:ext uri="{BB962C8B-B14F-4D97-AF65-F5344CB8AC3E}">
        <p14:creationId xmlns:p14="http://schemas.microsoft.com/office/powerpoint/2010/main" val="18535509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err="1"/>
              <a:t>Smoflipid</a:t>
            </a:r>
            <a:r>
              <a:rPr lang="en-US" dirty="0"/>
              <a:t> is not approved in the U.S. for pediatric patients because the safety and efficacy of </a:t>
            </a:r>
            <a:r>
              <a:rPr lang="en-US" dirty="0" err="1"/>
              <a:t>Smoflipid</a:t>
            </a:r>
            <a:r>
              <a:rPr lang="en-US" dirty="0"/>
              <a:t> have not been established in pediatric patients, particularly preterm infants.  As per the FDA, the company-sponsored studies did not provide sufficient data to establish that </a:t>
            </a:r>
            <a:r>
              <a:rPr lang="en-US" dirty="0" err="1"/>
              <a:t>Smoflipid</a:t>
            </a:r>
            <a:r>
              <a:rPr lang="en-US" dirty="0"/>
              <a:t> provides sufficient amounts of essential fatty acids in the pediatric population.</a:t>
            </a:r>
          </a:p>
          <a:p>
            <a:endParaRPr lang="en-US" dirty="0"/>
          </a:p>
          <a:p>
            <a:r>
              <a:rPr lang="en-US" dirty="0"/>
              <a:t>Several phase III trials, many in the NICU, are currently evaluating the safety and efficacy of </a:t>
            </a:r>
            <a:r>
              <a:rPr lang="en-US" dirty="0" err="1"/>
              <a:t>Smoflipid</a:t>
            </a:r>
            <a:r>
              <a:rPr lang="en-US" dirty="0"/>
              <a:t> compared to </a:t>
            </a:r>
            <a:r>
              <a:rPr lang="en-US" dirty="0" err="1"/>
              <a:t>Intralipid</a:t>
            </a:r>
            <a:r>
              <a:rPr lang="en-US" dirty="0"/>
              <a:t> in hospitalized neonates</a:t>
            </a:r>
            <a:r>
              <a:rPr lang="en-US" baseline="0" dirty="0"/>
              <a:t>, in an attempt to obtain a pediatric indication for </a:t>
            </a:r>
            <a:r>
              <a:rPr lang="en-US" baseline="0" dirty="0" err="1"/>
              <a:t>Smoflipid</a:t>
            </a:r>
            <a:r>
              <a:rPr lang="en-US" baseline="0" dirty="0"/>
              <a:t>.</a:t>
            </a:r>
            <a:endParaRPr lang="en-US" dirty="0"/>
          </a:p>
          <a:p>
            <a:endParaRPr lang="en-US" dirty="0"/>
          </a:p>
          <a:p>
            <a:r>
              <a:rPr lang="en-US" dirty="0"/>
              <a:t>Fortunately, European pediatric nutrition support practitioners have used </a:t>
            </a:r>
            <a:r>
              <a:rPr lang="en-US" dirty="0" err="1"/>
              <a:t>Smoflipid</a:t>
            </a:r>
            <a:r>
              <a:rPr lang="en-US" dirty="0"/>
              <a:t> since 2009, generating a wealth of research concerning </a:t>
            </a:r>
            <a:r>
              <a:rPr lang="en-US" dirty="0" err="1"/>
              <a:t>Smoflipid’s</a:t>
            </a:r>
            <a:r>
              <a:rPr lang="en-US" dirty="0"/>
              <a:t> potential efficacy, particularly in the chronic TPN population as a means of preventing or even reversing PNAC.  Assured</a:t>
            </a:r>
            <a:r>
              <a:rPr lang="en-US" baseline="0" dirty="0"/>
              <a:t> by the European data and ongoing use in the U.S. by major centers of care, U.S. clinicians are increasingly utilizing </a:t>
            </a:r>
            <a:r>
              <a:rPr lang="en-US" baseline="0" dirty="0" err="1"/>
              <a:t>Smoflipid</a:t>
            </a:r>
            <a:r>
              <a:rPr lang="en-US" baseline="0" dirty="0"/>
              <a:t> off-label as a standard-of-care for neonatal and pediatric patients.</a:t>
            </a:r>
          </a:p>
          <a:p>
            <a:endParaRPr lang="en-US" dirty="0"/>
          </a:p>
          <a:p>
            <a:r>
              <a:rPr lang="en-US" dirty="0"/>
              <a:t>You can now witness this increased utilization at </a:t>
            </a:r>
            <a:r>
              <a:rPr lang="en-US" dirty="0" err="1"/>
              <a:t>Egleston</a:t>
            </a:r>
            <a:r>
              <a:rPr lang="en-US" dirty="0"/>
              <a:t> where the majority of non-IROC TPN patients are receiving </a:t>
            </a:r>
            <a:r>
              <a:rPr lang="en-US" dirty="0" err="1"/>
              <a:t>Smoflipid</a:t>
            </a:r>
            <a:r>
              <a:rPr lang="en-US" dirty="0"/>
              <a:t> in both ICU and non-ICU settings.  And why not?  </a:t>
            </a:r>
            <a:r>
              <a:rPr lang="en-US" dirty="0" err="1"/>
              <a:t>Smoflipid</a:t>
            </a:r>
            <a:r>
              <a:rPr lang="en-US" dirty="0"/>
              <a:t> is equally priced to </a:t>
            </a:r>
            <a:r>
              <a:rPr lang="en-US" dirty="0" err="1"/>
              <a:t>Intralipid</a:t>
            </a:r>
            <a:r>
              <a:rPr lang="en-US" dirty="0"/>
              <a:t> and features a greater diversity of lipid types and sources in addition to its positive immunomodulatory, anti-inflammatory, and </a:t>
            </a:r>
            <a:r>
              <a:rPr lang="en-US" dirty="0" err="1"/>
              <a:t>hepatoprotective</a:t>
            </a:r>
            <a:r>
              <a:rPr lang="en-US" dirty="0"/>
              <a:t> effects in addition to potentially decreasing patient length-of-stay.</a:t>
            </a:r>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15</a:t>
            </a:fld>
            <a:endParaRPr lang="en-US" dirty="0"/>
          </a:p>
        </p:txBody>
      </p:sp>
    </p:spTree>
    <p:extLst>
      <p:ext uri="{BB962C8B-B14F-4D97-AF65-F5344CB8AC3E}">
        <p14:creationId xmlns:p14="http://schemas.microsoft.com/office/powerpoint/2010/main" val="18369197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Smoflipid</a:t>
            </a:r>
            <a:r>
              <a:rPr lang="en-US" dirty="0"/>
              <a:t> product features an omega-6 to</a:t>
            </a:r>
            <a:r>
              <a:rPr lang="en-US" baseline="0" dirty="0"/>
              <a:t> omega-3 fatty acid ratio of 2.5:1 as compared to a 7:1 ratio for the soybean oil-based fat emulsion known as </a:t>
            </a:r>
            <a:r>
              <a:rPr lang="en-US" baseline="0" dirty="0" err="1"/>
              <a:t>Intralipid</a:t>
            </a:r>
            <a:r>
              <a:rPr lang="en-US" baseline="0" dirty="0"/>
              <a:t>.  So theoretically, with reduced concentrations of omega-6 fatty acids and </a:t>
            </a:r>
            <a:r>
              <a:rPr lang="en-US" baseline="0" dirty="0" err="1"/>
              <a:t>phytosterols</a:t>
            </a:r>
            <a:r>
              <a:rPr lang="en-US" baseline="0" dirty="0"/>
              <a:t>, patients on chronic TPN with </a:t>
            </a:r>
            <a:r>
              <a:rPr lang="en-US" baseline="0" dirty="0" err="1"/>
              <a:t>Smoflipid</a:t>
            </a:r>
            <a:r>
              <a:rPr lang="en-US" baseline="0" dirty="0"/>
              <a:t> would demonstrate a reduced incidence of IFALD as compared to patients receiving </a:t>
            </a:r>
            <a:r>
              <a:rPr lang="en-US" baseline="0" dirty="0" err="1"/>
              <a:t>Intralipid</a:t>
            </a:r>
            <a:r>
              <a:rPr lang="en-US" baseline="0" dirty="0"/>
              <a:t>.  Multiple studies have compared </a:t>
            </a:r>
            <a:r>
              <a:rPr lang="en-US" baseline="0" dirty="0" err="1"/>
              <a:t>Smoflipid</a:t>
            </a:r>
            <a:r>
              <a:rPr lang="en-US" baseline="0" dirty="0"/>
              <a:t> to standard soybean-oil based fat emulsion in pediatric populations, including preterm infants, at doses of up to 3.5 gm/kg/day.  The results of these studies have not only confirmed the safety of </a:t>
            </a:r>
            <a:r>
              <a:rPr lang="en-US" baseline="0" dirty="0" err="1"/>
              <a:t>Smoflipid</a:t>
            </a:r>
            <a:r>
              <a:rPr lang="en-US" baseline="0" dirty="0"/>
              <a:t> but also its potential efficacy in children with IFALD.  </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16</a:t>
            </a:fld>
            <a:endParaRPr lang="en-US" dirty="0"/>
          </a:p>
        </p:txBody>
      </p:sp>
    </p:spTree>
    <p:extLst>
      <p:ext uri="{BB962C8B-B14F-4D97-AF65-F5344CB8AC3E}">
        <p14:creationId xmlns:p14="http://schemas.microsoft.com/office/powerpoint/2010/main" val="25589612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explore whether</a:t>
            </a:r>
            <a:r>
              <a:rPr lang="en-US" baseline="0" dirty="0"/>
              <a:t> </a:t>
            </a:r>
            <a:r>
              <a:rPr lang="en-US" baseline="0" dirty="0" err="1"/>
              <a:t>Smoflipid</a:t>
            </a:r>
            <a:r>
              <a:rPr lang="en-US" baseline="0" dirty="0"/>
              <a:t> would reduce the risk of IFALD progression in children receiving parenteral nutrition and demonstrating early hepatic dysfunction, Diamond et al embarked on a randomized controlled multicenter pilot trial, lengthening the treatment period beyond the previously cited short-term studies to 12 weeks.</a:t>
            </a:r>
          </a:p>
          <a:p>
            <a:endParaRPr lang="en-US" baseline="0" dirty="0"/>
          </a:p>
          <a:p>
            <a:r>
              <a:rPr lang="en-US" baseline="0" dirty="0"/>
              <a:t>Conclusion: Compared with </a:t>
            </a:r>
            <a:r>
              <a:rPr lang="en-US" baseline="0" dirty="0" err="1"/>
              <a:t>Intralipid</a:t>
            </a:r>
            <a:r>
              <a:rPr lang="en-US" baseline="0" dirty="0"/>
              <a:t>, </a:t>
            </a:r>
            <a:r>
              <a:rPr lang="en-US" baseline="0" dirty="0" err="1"/>
              <a:t>Smoflipid</a:t>
            </a:r>
            <a:r>
              <a:rPr lang="en-US" baseline="0" dirty="0"/>
              <a:t> reduces the risk of progressive IFALD in children with intestinal failure.</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17</a:t>
            </a:fld>
            <a:endParaRPr lang="en-US" dirty="0"/>
          </a:p>
        </p:txBody>
      </p:sp>
    </p:spTree>
    <p:extLst>
      <p:ext uri="{BB962C8B-B14F-4D97-AF65-F5344CB8AC3E}">
        <p14:creationId xmlns:p14="http://schemas.microsoft.com/office/powerpoint/2010/main" val="19867279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have noticed that dosing </a:t>
            </a:r>
            <a:r>
              <a:rPr lang="en-US" baseline="0" dirty="0" err="1"/>
              <a:t>Smoflipid</a:t>
            </a:r>
            <a:r>
              <a:rPr lang="en-US" baseline="0" dirty="0"/>
              <a:t> at 2 gm/kg/day may result in linoleic acid deficiency (0.3 gm/kg LA), indicating a need for liberalization of lipid to 2.5-3 gm/kg/day.</a:t>
            </a:r>
          </a:p>
          <a:p>
            <a:r>
              <a:rPr lang="en-US" baseline="0" dirty="0"/>
              <a:t>This provides 5% of total kcal and 0.4 gm/kg/day</a:t>
            </a:r>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18</a:t>
            </a:fld>
            <a:endParaRPr lang="en-US" dirty="0"/>
          </a:p>
        </p:txBody>
      </p:sp>
    </p:spTree>
    <p:extLst>
      <p:ext uri="{BB962C8B-B14F-4D97-AF65-F5344CB8AC3E}">
        <p14:creationId xmlns:p14="http://schemas.microsoft.com/office/powerpoint/2010/main" val="19646118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Approved</a:t>
            </a:r>
            <a:r>
              <a:rPr lang="en-US" baseline="0" dirty="0"/>
              <a:t> after an extended compassionate use period</a:t>
            </a:r>
          </a:p>
          <a:p>
            <a:r>
              <a:rPr lang="en-US" baseline="0" dirty="0" err="1"/>
              <a:t>Omegaven’s</a:t>
            </a:r>
            <a:r>
              <a:rPr lang="en-US" baseline="0" dirty="0"/>
              <a:t> ability to both prevent and treat EFA deficiency appears belied by its extremely low LA content of 0.16 gm/50 mL, insufficient to meet the minimum LA requirement of 0.1 gm/kg/day when dosing </a:t>
            </a:r>
            <a:r>
              <a:rPr lang="en-US" baseline="0" dirty="0" err="1"/>
              <a:t>Omegaven</a:t>
            </a:r>
            <a:r>
              <a:rPr lang="en-US" baseline="0" dirty="0"/>
              <a:t> at &lt;1 gm/kg/day.  </a:t>
            </a:r>
            <a:r>
              <a:rPr lang="en-US" baseline="0" dirty="0" err="1"/>
              <a:t>Omegaven</a:t>
            </a:r>
            <a:r>
              <a:rPr lang="en-US" baseline="0" dirty="0"/>
              <a:t> appears to reduce the physiologic requirement for LA.</a:t>
            </a:r>
          </a:p>
          <a:p>
            <a:r>
              <a:rPr lang="en-US" baseline="0" dirty="0"/>
              <a:t>As clinicians, we find ourselves, in the wake of the FDA’s approval of </a:t>
            </a:r>
            <a:r>
              <a:rPr lang="en-US" baseline="0" dirty="0" err="1"/>
              <a:t>Omegaven</a:t>
            </a:r>
            <a:r>
              <a:rPr lang="en-US" baseline="0" dirty="0"/>
              <a:t>, facing a bevy of parenteral lipid options, attempting to determine if having all 3 options on formulary appears clinically indicated.  </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19</a:t>
            </a:fld>
            <a:endParaRPr lang="en-US" dirty="0"/>
          </a:p>
        </p:txBody>
      </p:sp>
    </p:spTree>
    <p:extLst>
      <p:ext uri="{BB962C8B-B14F-4D97-AF65-F5344CB8AC3E}">
        <p14:creationId xmlns:p14="http://schemas.microsoft.com/office/powerpoint/2010/main" val="3960165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initiate their long string of</a:t>
            </a:r>
            <a:r>
              <a:rPr lang="en-US" baseline="0" dirty="0"/>
              <a:t> </a:t>
            </a:r>
            <a:r>
              <a:rPr lang="en-US" baseline="0" dirty="0" err="1"/>
              <a:t>Omegaven</a:t>
            </a:r>
            <a:r>
              <a:rPr lang="en-US" baseline="0" dirty="0"/>
              <a:t> research in IFALD pediatric patients at Boston Children’s, Kathy Gura et al in 2005 ……..</a:t>
            </a:r>
          </a:p>
          <a:p>
            <a:r>
              <a:rPr lang="en-US" baseline="0" dirty="0"/>
              <a:t>Kara Calkins et al at UCLA, Mattel Children’s Hospital, another notable center of </a:t>
            </a:r>
            <a:r>
              <a:rPr lang="en-US" baseline="0" dirty="0" err="1"/>
              <a:t>Omegaven</a:t>
            </a:r>
            <a:r>
              <a:rPr lang="en-US" baseline="0" dirty="0"/>
              <a:t> research, compared….</a:t>
            </a:r>
          </a:p>
          <a:p>
            <a:r>
              <a:rPr lang="en-US" baseline="0" dirty="0"/>
              <a:t>Finally, Lee et al began the clinical exploration of transitioning IFALD patients from </a:t>
            </a:r>
            <a:r>
              <a:rPr lang="en-US" baseline="0" dirty="0" err="1"/>
              <a:t>Smoflipid</a:t>
            </a:r>
            <a:r>
              <a:rPr lang="en-US" baseline="0" dirty="0"/>
              <a:t> to </a:t>
            </a:r>
            <a:r>
              <a:rPr lang="en-US" baseline="0" dirty="0" err="1"/>
              <a:t>Omegaven</a:t>
            </a:r>
            <a:r>
              <a:rPr lang="en-US" baseline="0" dirty="0"/>
              <a:t>……..</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20</a:t>
            </a:fld>
            <a:endParaRPr lang="en-US" dirty="0"/>
          </a:p>
        </p:txBody>
      </p:sp>
    </p:spTree>
    <p:extLst>
      <p:ext uri="{BB962C8B-B14F-4D97-AF65-F5344CB8AC3E}">
        <p14:creationId xmlns:p14="http://schemas.microsoft.com/office/powerpoint/2010/main" val="25303626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a:t>Because FO is dosed at 1 gm/kg/day, there are concerns that long-term FO could contribute</a:t>
            </a:r>
            <a:r>
              <a:rPr lang="en-US" baseline="0" dirty="0"/>
              <a:t> to poor growth or an essential fatty acid deficiency.  However, i</a:t>
            </a:r>
            <a:r>
              <a:rPr lang="en-US" dirty="0"/>
              <a:t>n the 15 years of</a:t>
            </a:r>
            <a:r>
              <a:rPr lang="en-US" baseline="0" dirty="0"/>
              <a:t> research into </a:t>
            </a:r>
            <a:r>
              <a:rPr lang="en-US" baseline="0" dirty="0" err="1"/>
              <a:t>Omegaven</a:t>
            </a:r>
            <a:r>
              <a:rPr lang="en-US" baseline="0" dirty="0"/>
              <a:t> in IFALD, studies have consistently demonstrated that growth improves with FO, and that FO monotherapy is not associated with EFAD development.</a:t>
            </a:r>
          </a:p>
          <a:p>
            <a:endParaRPr lang="en-US" baseline="0" dirty="0"/>
          </a:p>
          <a:p>
            <a:r>
              <a:rPr lang="en-US" baseline="0" dirty="0"/>
              <a:t>One example of a study examining EFA status in IFALD patients is </a:t>
            </a:r>
            <a:r>
              <a:rPr lang="en-US" baseline="0" dirty="0" err="1"/>
              <a:t>Nandivada</a:t>
            </a:r>
            <a:r>
              <a:rPr lang="en-US" baseline="0" dirty="0"/>
              <a:t> et al at Boston Children’s.  This study, in addition to many studies examining EFA status in IFALD patients on FO revealed that FO remarkably not only prevented EFAD, but also treated EFAD in IFALD children.  The preferred biomarker for EFA status in these studies was the </a:t>
            </a:r>
            <a:r>
              <a:rPr lang="en-US" baseline="0" dirty="0" err="1"/>
              <a:t>triene:tetraene</a:t>
            </a:r>
            <a:r>
              <a:rPr lang="en-US" baseline="0" dirty="0"/>
              <a:t> ratio, an elevated ratio indicative of more Mead acid produced than arachidonic acid</a:t>
            </a:r>
          </a:p>
          <a:p>
            <a:endParaRPr lang="en-US" baseline="0" dirty="0"/>
          </a:p>
          <a:p>
            <a:r>
              <a:rPr lang="en-US" baseline="0" dirty="0"/>
              <a:t>Long-term data on IFALD children receiving </a:t>
            </a:r>
            <a:r>
              <a:rPr lang="en-US" baseline="0" dirty="0" err="1"/>
              <a:t>Omegaven</a:t>
            </a:r>
            <a:r>
              <a:rPr lang="en-US" baseline="0" dirty="0"/>
              <a:t> followed by resumption of </a:t>
            </a:r>
            <a:r>
              <a:rPr lang="en-US" baseline="0" dirty="0" err="1"/>
              <a:t>Intralipid</a:t>
            </a:r>
            <a:r>
              <a:rPr lang="en-US" baseline="0" dirty="0"/>
              <a:t> or </a:t>
            </a:r>
            <a:r>
              <a:rPr lang="en-US" baseline="0" dirty="0" err="1"/>
              <a:t>Smoflipid</a:t>
            </a:r>
            <a:r>
              <a:rPr lang="en-US" baseline="0" dirty="0"/>
              <a:t> after normalization of cholestasis appears scant.  Calkins et al at UCLA/Mattel Children’s conducted the first exploration of this transition, finding that nearly ¼ of patients resuming SO redeveloped cholestasis.  Indeed, this study now serves as the justification for continuing FO monotherapy indefinitely pending transplant or achievement of enteral autonomy at UCLA and Boston, the rationale being that the increased cost of prolonged </a:t>
            </a:r>
            <a:r>
              <a:rPr lang="en-US" baseline="0" dirty="0" err="1"/>
              <a:t>Omegaven</a:t>
            </a:r>
            <a:r>
              <a:rPr lang="en-US" baseline="0" dirty="0"/>
              <a:t> “rescue” therapy as compared to </a:t>
            </a:r>
            <a:r>
              <a:rPr lang="en-US" baseline="0" dirty="0" err="1"/>
              <a:t>Smof</a:t>
            </a:r>
            <a:r>
              <a:rPr lang="en-US" baseline="0" dirty="0"/>
              <a:t> and </a:t>
            </a:r>
            <a:r>
              <a:rPr lang="en-US" baseline="0" dirty="0" err="1"/>
              <a:t>Intralipid</a:t>
            </a:r>
            <a:r>
              <a:rPr lang="en-US" baseline="0" dirty="0"/>
              <a:t> appears justified when compared to the prohibitive cost of transplantation and post-transplant care.  Other centers of care appear comfortable with restarting </a:t>
            </a:r>
            <a:r>
              <a:rPr lang="en-US" baseline="0" dirty="0" err="1"/>
              <a:t>Smoflipid</a:t>
            </a:r>
            <a:r>
              <a:rPr lang="en-US" baseline="0" dirty="0"/>
              <a:t> depending on a host of factors, including the patient’s medical history, intestinal anatomy, sepsis episodes, and other risk factors such as age and the direct bilirubin at the initiation of </a:t>
            </a:r>
            <a:r>
              <a:rPr lang="en-US" baseline="0" dirty="0" err="1"/>
              <a:t>Omegaven</a:t>
            </a:r>
            <a:r>
              <a:rPr lang="en-US" baseline="0" dirty="0"/>
              <a:t>.</a:t>
            </a:r>
          </a:p>
          <a:p>
            <a:endParaRPr lang="en-US" baseline="0" dirty="0"/>
          </a:p>
          <a:p>
            <a:r>
              <a:rPr lang="en-US" baseline="0" dirty="0"/>
              <a:t>This leads to 3 questions a clinician must ask prior to initiating </a:t>
            </a:r>
            <a:r>
              <a:rPr lang="en-US" baseline="0" dirty="0" err="1"/>
              <a:t>Omegaven</a:t>
            </a:r>
            <a:r>
              <a:rPr lang="en-US" baseline="0" dirty="0"/>
              <a:t>: what are the indications, how do I monitor EFA status, and how long do I administer </a:t>
            </a:r>
            <a:r>
              <a:rPr lang="en-US" baseline="0" dirty="0" err="1"/>
              <a:t>Omegaven</a:t>
            </a:r>
            <a:r>
              <a:rPr lang="en-US" baseline="0" dirty="0"/>
              <a:t>, indefinitely or rotationally?  To this point, the long-term effect of </a:t>
            </a:r>
            <a:r>
              <a:rPr lang="en-US" baseline="0" dirty="0" err="1"/>
              <a:t>Smoflipid</a:t>
            </a:r>
            <a:r>
              <a:rPr lang="en-US" baseline="0" dirty="0"/>
              <a:t> on cholestasis-free and transplant-free survival is unknown.  It is also unclear if substituting </a:t>
            </a:r>
            <a:r>
              <a:rPr lang="en-US" baseline="0" dirty="0" err="1"/>
              <a:t>Smoflipid</a:t>
            </a:r>
            <a:r>
              <a:rPr lang="en-US" baseline="0" dirty="0"/>
              <a:t> for FO after cholestasis resolution vs long-term FO is of any benefit.</a:t>
            </a:r>
          </a:p>
          <a:p>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21</a:t>
            </a:fld>
            <a:endParaRPr lang="en-US" dirty="0"/>
          </a:p>
        </p:txBody>
      </p:sp>
    </p:spTree>
    <p:extLst>
      <p:ext uri="{BB962C8B-B14F-4D97-AF65-F5344CB8AC3E}">
        <p14:creationId xmlns:p14="http://schemas.microsoft.com/office/powerpoint/2010/main" val="7983286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Transitioning</a:t>
            </a:r>
            <a:r>
              <a:rPr lang="en-US" baseline="0" dirty="0"/>
              <a:t> to </a:t>
            </a:r>
            <a:r>
              <a:rPr lang="en-US" baseline="0" dirty="0" err="1"/>
              <a:t>Omegaven</a:t>
            </a:r>
            <a:r>
              <a:rPr lang="en-US" baseline="0" dirty="0"/>
              <a:t> resulted in a significant decrease in linoleic acid, at least superficially consistent with a linoleic acid deficiency, but notice the unchanged </a:t>
            </a:r>
            <a:r>
              <a:rPr lang="en-US" baseline="0" dirty="0" err="1"/>
              <a:t>triene:tetraene</a:t>
            </a:r>
            <a:r>
              <a:rPr lang="en-US" baseline="0" dirty="0"/>
              <a:t> ratio indicating the absence of a deficiency.  My correspondence with UCLA and Boston led to the confirmation that clinicians should consider the Holman ratio as the definitive marker for EFA deficiency, not the serum linoleic acid.  Reduced linoleic composition </a:t>
            </a:r>
            <a:r>
              <a:rPr lang="en-US" baseline="0" dirty="0" err="1"/>
              <a:t>fo</a:t>
            </a:r>
            <a:r>
              <a:rPr lang="en-US" baseline="0" dirty="0"/>
              <a:t> alternative ILEs such as </a:t>
            </a:r>
            <a:r>
              <a:rPr lang="en-US" baseline="0" dirty="0" err="1"/>
              <a:t>Omegaven</a:t>
            </a:r>
            <a:r>
              <a:rPr lang="en-US" baseline="0" dirty="0"/>
              <a:t> could result in false-positives for EFAD if the definitive diagnosis of a </a:t>
            </a:r>
            <a:r>
              <a:rPr lang="en-US" baseline="0" dirty="0" err="1"/>
              <a:t>triene:tetraene</a:t>
            </a:r>
            <a:r>
              <a:rPr lang="en-US" baseline="0" dirty="0"/>
              <a:t> ratio greater than 0.2 is not used.  It is presumed that the metabolites of linolenic acid metabolism such as EPA and DHA may correct the clinical symptoms of EFAD or somehow decrease the requirements.  Thus, in the absence of any symptoms consistent with LA deficiency such as dermatitis, </a:t>
            </a:r>
            <a:r>
              <a:rPr lang="en-US" baseline="0" dirty="0" err="1"/>
              <a:t>dyspigmentation</a:t>
            </a:r>
            <a:r>
              <a:rPr lang="en-US" baseline="0" dirty="0"/>
              <a:t>, impaired </a:t>
            </a:r>
            <a:r>
              <a:rPr lang="en-US" baseline="0" dirty="0" err="1"/>
              <a:t>immunocompetency</a:t>
            </a:r>
            <a:r>
              <a:rPr lang="en-US" baseline="0" dirty="0"/>
              <a:t>, growth failure, and given the acceptable ratio, we have continued the current </a:t>
            </a:r>
            <a:r>
              <a:rPr lang="en-US" baseline="0" dirty="0" err="1"/>
              <a:t>Omegaven</a:t>
            </a:r>
            <a:r>
              <a:rPr lang="en-US" baseline="0" dirty="0"/>
              <a:t> dosing of 1 gm/kg/day with no need for supplemental enteral or parenteral linoleic acid.</a:t>
            </a:r>
          </a:p>
          <a:p>
            <a:endParaRPr lang="en-US" baseline="0" dirty="0"/>
          </a:p>
          <a:p>
            <a:r>
              <a:rPr lang="en-US" baseline="0" dirty="0"/>
              <a:t>In addition to her remarkably improved cholestasis, her Cu excretion improved dramatically, resulting in a reversal from a mild toxicity to a </a:t>
            </a:r>
            <a:r>
              <a:rPr lang="en-US" baseline="0" dirty="0" err="1"/>
              <a:t>signficant</a:t>
            </a:r>
            <a:r>
              <a:rPr lang="en-US" baseline="0" dirty="0"/>
              <a:t> Cu deficiency!  We thus reintroduced Cu to her PN at a repletion dose of 50 mcg/kg/day for one week prior to returning to a basal dose of 20 mcg/kg/day.</a:t>
            </a:r>
          </a:p>
          <a:p>
            <a:endParaRPr lang="en-US" baseline="0" dirty="0"/>
          </a:p>
          <a:p>
            <a:r>
              <a:rPr lang="en-US" baseline="0" dirty="0"/>
              <a:t>To this day, this patient represents our only </a:t>
            </a:r>
            <a:r>
              <a:rPr lang="en-US" baseline="0" dirty="0" err="1"/>
              <a:t>Omegaven</a:t>
            </a:r>
            <a:r>
              <a:rPr lang="en-US" baseline="0" dirty="0"/>
              <a:t> recipient.</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22</a:t>
            </a:fld>
            <a:endParaRPr lang="en-US" dirty="0"/>
          </a:p>
        </p:txBody>
      </p:sp>
    </p:spTree>
    <p:extLst>
      <p:ext uri="{BB962C8B-B14F-4D97-AF65-F5344CB8AC3E}">
        <p14:creationId xmlns:p14="http://schemas.microsoft.com/office/powerpoint/2010/main" val="12020922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During my initial years as a nutrition support practitioner covering the intestinal rehab population, I existed under the naïve presumption that PN provided the requisite micronutrients needed to avoid deficiencies.</a:t>
            </a:r>
          </a:p>
          <a:p>
            <a:endParaRPr lang="en-US" dirty="0"/>
          </a:p>
          <a:p>
            <a:r>
              <a:rPr lang="en-US" dirty="0"/>
              <a:t>Median transition from PN to full EN lasted 12 weeks.</a:t>
            </a:r>
          </a:p>
          <a:p>
            <a:r>
              <a:rPr lang="en-US" dirty="0"/>
              <a:t>After transition to 100% of EN, 70% had at least one vitamin deficiency and 77% had at least one mineral deficiency with the most common deficiencies being Vitamin D (68%), zinc (67%), and iron deficiency (37%).</a:t>
            </a:r>
          </a:p>
          <a:p>
            <a:endParaRPr lang="en-US" dirty="0"/>
          </a:p>
          <a:p>
            <a:r>
              <a:rPr lang="en-US" dirty="0"/>
              <a:t>When comparing the rates of fat-soluble vitamin deficiencies between the two sampling time frames, the prevalence of Vitamins D and E rose significantly while deficiencies of copper, iron, and selenium were all less prevalent after exclusive EN was attained.</a:t>
            </a:r>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23</a:t>
            </a:fld>
            <a:endParaRPr lang="en-US" dirty="0"/>
          </a:p>
        </p:txBody>
      </p:sp>
    </p:spTree>
    <p:extLst>
      <p:ext uri="{BB962C8B-B14F-4D97-AF65-F5344CB8AC3E}">
        <p14:creationId xmlns:p14="http://schemas.microsoft.com/office/powerpoint/2010/main" val="1375508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 to the Boston study, Cole et al found that most trace element deficiencies (iron, copper, and selenium) decrease in prevalence during the transition to exclusive enteral nutrition, but zinc deficiency increases in prevalence after successful transition to exclusive enteral nutrition.</a:t>
            </a:r>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24</a:t>
            </a:fld>
            <a:endParaRPr lang="en-US" dirty="0"/>
          </a:p>
        </p:txBody>
      </p:sp>
    </p:spTree>
    <p:extLst>
      <p:ext uri="{BB962C8B-B14F-4D97-AF65-F5344CB8AC3E}">
        <p14:creationId xmlns:p14="http://schemas.microsoft.com/office/powerpoint/2010/main" val="8797489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frustrating aspects to interpreting these studies is the significant interinstitutional variability in micronutrient biomarkers and how they are interpreted.</a:t>
            </a:r>
          </a:p>
          <a:p>
            <a:endParaRPr lang="en-US" dirty="0"/>
          </a:p>
          <a:p>
            <a:r>
              <a:rPr lang="en-US" dirty="0"/>
              <a:t>Despite the variability, the data support the greater prevalence of trace element deficiency during TPN administration as compared to vitamin deficiency.  </a:t>
            </a:r>
          </a:p>
          <a:p>
            <a:r>
              <a:rPr lang="en-US" dirty="0"/>
              <a:t>In addition, most programs do not encounter classical deficiency symptomology; instead, they appear faced with an onslaught of labs indicating biochemical deficiencies.</a:t>
            </a:r>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25</a:t>
            </a:fld>
            <a:endParaRPr lang="en-US" dirty="0"/>
          </a:p>
        </p:txBody>
      </p:sp>
    </p:spTree>
    <p:extLst>
      <p:ext uri="{BB962C8B-B14F-4D97-AF65-F5344CB8AC3E}">
        <p14:creationId xmlns:p14="http://schemas.microsoft.com/office/powerpoint/2010/main" val="1206346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variables related to micronutrient deficiency prevalence come into play more so after the transition to exclusive enteral nutrition, particularly the presence of an MVI supplement and an intact ileocecal valve.</a:t>
            </a:r>
          </a:p>
          <a:p>
            <a:r>
              <a:rPr lang="en-US" dirty="0"/>
              <a:t>The lack of knowledge concerning parenterally infused micronutrient pathophysiology makes it very difficult to predict the micronutrient requirements or TE kinetics in the average patient.</a:t>
            </a:r>
          </a:p>
          <a:p>
            <a:r>
              <a:rPr lang="en-US" dirty="0"/>
              <a:t>2) Dose-concentration relationships between TE doses and serum TE concentrations significant for zinc (P &lt; .0001), manganese (P = .012), and chromium (P &lt; .0001) but insignificant for selenium (P = 0.51) and copper (P = 0.77) </a:t>
            </a:r>
          </a:p>
          <a:p>
            <a:r>
              <a:rPr lang="en-US" dirty="0" err="1"/>
              <a:t>Interindividual</a:t>
            </a:r>
            <a:r>
              <a:rPr lang="en-US" dirty="0"/>
              <a:t> variations for TE requirements exist, indicating use of individualized TE products for optimal intake.</a:t>
            </a:r>
          </a:p>
          <a:p>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26</a:t>
            </a:fld>
            <a:endParaRPr lang="en-US" dirty="0"/>
          </a:p>
        </p:txBody>
      </p:sp>
    </p:spTree>
    <p:extLst>
      <p:ext uri="{BB962C8B-B14F-4D97-AF65-F5344CB8AC3E}">
        <p14:creationId xmlns:p14="http://schemas.microsoft.com/office/powerpoint/2010/main" val="3020642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27</a:t>
            </a:fld>
            <a:endParaRPr lang="en-US" dirty="0"/>
          </a:p>
        </p:txBody>
      </p:sp>
    </p:spTree>
    <p:extLst>
      <p:ext uri="{BB962C8B-B14F-4D97-AF65-F5344CB8AC3E}">
        <p14:creationId xmlns:p14="http://schemas.microsoft.com/office/powerpoint/2010/main" val="33200529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Patients with marginal TE deficiencies usually don’t exhibit any specific clinical features.  In the general population, the effects of marginal TE deficiencies are unclear.</a:t>
            </a:r>
          </a:p>
          <a:p>
            <a:endParaRPr lang="en-US" dirty="0"/>
          </a:p>
          <a:p>
            <a:r>
              <a:rPr lang="en-US" dirty="0"/>
              <a:t>Micronutrients play important roles in the maintenance of gastrointestinal structure and function, including mucosal immunity, and deficiencies of vitamins and TEs may theoretically inhibit intestinal adaptation.  For example, research has implicated Vitamin A deficiency with compromised intestinal adaptation and zinc deficiency with impeding adaptive mucosal growth in response to extensive bowel resection in rats.  In addition, research has implicated depressed immunity with Se and Zn deficiency, making monitoring and supplementation potentially valuable in improving outcome for patients at risk for CLABSIs.  </a:t>
            </a:r>
          </a:p>
          <a:p>
            <a:endParaRPr lang="en-US" dirty="0"/>
          </a:p>
          <a:p>
            <a:r>
              <a:rPr lang="en-US" dirty="0"/>
              <a:t>Scant research has examined the relationship between marginal trace element deficiency and outcome in the chronic TPN population, but one study of 73 adult patients with chronic  intestinal failure on long-term TPN revealed not only significant incidence of Se, Cu, and Zn deficiency, but also an independent association between Se deficiency and a higher risk of infection.    </a:t>
            </a:r>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28</a:t>
            </a:fld>
            <a:endParaRPr lang="en-US" dirty="0"/>
          </a:p>
        </p:txBody>
      </p:sp>
    </p:spTree>
    <p:extLst>
      <p:ext uri="{BB962C8B-B14F-4D97-AF65-F5344CB8AC3E}">
        <p14:creationId xmlns:p14="http://schemas.microsoft.com/office/powerpoint/2010/main" val="7057345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Obviously, we can agree on the importance of </a:t>
            </a:r>
            <a:r>
              <a:rPr lang="en-US" dirty="0" err="1"/>
              <a:t>protocolized</a:t>
            </a:r>
            <a:r>
              <a:rPr lang="en-US" dirty="0"/>
              <a:t> micronutrient monitoring; however, a multitude of confounders awaits us:</a:t>
            </a:r>
          </a:p>
          <a:p>
            <a:endParaRPr lang="en-US" dirty="0"/>
          </a:p>
          <a:p>
            <a:pPr marL="171450" indent="-171450">
              <a:buFont typeface="Arial" panose="020B0604020202020204" pitchFamily="34" charset="0"/>
              <a:buChar char="•"/>
            </a:pPr>
            <a:r>
              <a:rPr lang="en-US" dirty="0"/>
              <a:t>The high interinstitutional variability in laboratory test selection and monitoring frequency revealed by the practice survey appears reflective of practitioners’ angst in determining lab selection, monitoring frequency, and interpretation with variables such as intestinal anatomy, liver function, bacterial overgrowth, malnutrition, inflammation, and degree of parenteral nutrition dependence affecting values in largely unknown ways.  Indeed,</a:t>
            </a:r>
            <a:r>
              <a:rPr lang="en-US" baseline="0" dirty="0"/>
              <a:t> </a:t>
            </a:r>
            <a:r>
              <a:rPr lang="en-US" b="0" i="0" baseline="0" dirty="0">
                <a:solidFill>
                  <a:srgbClr val="222222"/>
                </a:solidFill>
                <a:effectLst/>
                <a:latin typeface="-apple-system"/>
              </a:rPr>
              <a:t>t</a:t>
            </a:r>
            <a:r>
              <a:rPr lang="en-US" b="0" i="0" dirty="0">
                <a:solidFill>
                  <a:srgbClr val="222222"/>
                </a:solidFill>
                <a:effectLst/>
                <a:latin typeface="-apple-system"/>
              </a:rPr>
              <a:t>here is no standard biochemical monitoring regimen for pediatric PN, and a minimum data set for stable patients at different ages needs</a:t>
            </a:r>
            <a:r>
              <a:rPr lang="en-US" b="0" i="0" baseline="0" dirty="0">
                <a:solidFill>
                  <a:srgbClr val="222222"/>
                </a:solidFill>
                <a:effectLst/>
                <a:latin typeface="-apple-system"/>
              </a:rPr>
              <a:t> to</a:t>
            </a:r>
            <a:r>
              <a:rPr lang="en-US" b="0" i="0" dirty="0">
                <a:solidFill>
                  <a:srgbClr val="222222"/>
                </a:solidFill>
                <a:effectLst/>
                <a:latin typeface="-apple-system"/>
              </a:rPr>
              <a:t> be defined in order to avoid unnecessary and expensive repeat testing</a:t>
            </a:r>
            <a:endParaRPr lang="en-US" dirty="0"/>
          </a:p>
          <a:p>
            <a:pPr marL="171450" indent="-171450">
              <a:buFont typeface="Arial" panose="020B0604020202020204" pitchFamily="34" charset="0"/>
              <a:buChar char="•"/>
            </a:pPr>
            <a:r>
              <a:rPr lang="en-US" dirty="0"/>
              <a:t>Serum TE concentrations do not necessarily reflect total body TE stores, and levels are affected by the response to stress or injury.  Although tissue TE redistribution occurs during the phase of the inflammatory response to stress, this is typically significant in acutely ill or hospitalized patients and is of a lesser significance in stable home PN patients.</a:t>
            </a:r>
          </a:p>
          <a:p>
            <a:pPr marL="171450" indent="-171450">
              <a:buFont typeface="Arial" panose="020B0604020202020204" pitchFamily="34" charset="0"/>
              <a:buChar char="•"/>
            </a:pPr>
            <a:r>
              <a:rPr lang="en-US" dirty="0"/>
              <a:t>Nonorganic/socioeconomic factors: </a:t>
            </a:r>
            <a:r>
              <a:rPr lang="en-US" dirty="0" err="1"/>
              <a:t>AquADEKs</a:t>
            </a:r>
            <a:r>
              <a:rPr lang="en-US" dirty="0"/>
              <a:t> supplementation may constitute impediment to compliance, a monthly supply typically costing $20-40.  Georgia Medicaid collaboration for micronutrient repletion and maintenance regimens.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Stooling/ostomy output: SBS patients have exceedingly high intestinal zinc and selenium losses due to short intestinal surface absorption area, rapid GI transit time and chronic diarrhea.</a:t>
            </a:r>
          </a:p>
          <a:p>
            <a:pPr marL="171450" indent="-171450">
              <a:buFont typeface="Arial" panose="020B0604020202020204" pitchFamily="34" charset="0"/>
              <a:buChar char="•"/>
            </a:pPr>
            <a:r>
              <a:rPr lang="en-US" dirty="0"/>
              <a:t>The continuum of care includes hospital, home, school, daycare, diffuse family.</a:t>
            </a:r>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29</a:t>
            </a:fld>
            <a:endParaRPr lang="en-US" dirty="0"/>
          </a:p>
        </p:txBody>
      </p:sp>
    </p:spTree>
    <p:extLst>
      <p:ext uri="{BB962C8B-B14F-4D97-AF65-F5344CB8AC3E}">
        <p14:creationId xmlns:p14="http://schemas.microsoft.com/office/powerpoint/2010/main" val="1376905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Olson et al</a:t>
            </a:r>
            <a:r>
              <a:rPr lang="en-US" baseline="0" dirty="0"/>
              <a:t> at University of Nebraska Medical Center</a:t>
            </a:r>
            <a:endParaRPr lang="en-US" dirty="0"/>
          </a:p>
          <a:p>
            <a:r>
              <a:rPr lang="en-US" dirty="0"/>
              <a:t>Theoretical pediatric PNs formulated based on</a:t>
            </a:r>
            <a:r>
              <a:rPr lang="en-US" baseline="0" dirty="0"/>
              <a:t> 10 kg patient to assess impact of macro- and micronutrient does on PN trace-element contamination</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30</a:t>
            </a:fld>
            <a:endParaRPr lang="en-US" dirty="0"/>
          </a:p>
        </p:txBody>
      </p:sp>
    </p:spTree>
    <p:extLst>
      <p:ext uri="{BB962C8B-B14F-4D97-AF65-F5344CB8AC3E}">
        <p14:creationId xmlns:p14="http://schemas.microsoft.com/office/powerpoint/2010/main" val="27368161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Garamond" panose="02020404030301010803" pitchFamily="18" charset="0"/>
              </a:rPr>
              <a:t>To address the previously discussed micronutrient monitoring confounders such as inflammation, anatomy, ostomy output, and cholestasis, the IROC group first decided to split its clinical population into three </a:t>
            </a:r>
            <a:r>
              <a:rPr lang="en-US" dirty="0" err="1">
                <a:latin typeface="Garamond" panose="02020404030301010803" pitchFamily="18" charset="0"/>
              </a:rPr>
              <a:t>protocolized</a:t>
            </a:r>
            <a:r>
              <a:rPr lang="en-US" dirty="0">
                <a:latin typeface="Garamond" panose="02020404030301010803" pitchFamily="18" charset="0"/>
              </a:rPr>
              <a:t> micronutrient deficiency</a:t>
            </a:r>
            <a:r>
              <a:rPr lang="en-US" baseline="0" dirty="0">
                <a:latin typeface="Garamond" panose="02020404030301010803" pitchFamily="18" charset="0"/>
              </a:rPr>
              <a:t> </a:t>
            </a:r>
            <a:r>
              <a:rPr lang="en-US" dirty="0">
                <a:latin typeface="Garamond" panose="02020404030301010803" pitchFamily="18" charset="0"/>
              </a:rPr>
              <a:t>risk groups depending on nutrition regimen: </a:t>
            </a:r>
          </a:p>
          <a:p>
            <a:endParaRPr lang="en-US" dirty="0">
              <a:latin typeface="Garamond" panose="02020404030301010803" pitchFamily="18" charset="0"/>
            </a:endParaRPr>
          </a:p>
          <a:p>
            <a:pPr marL="171450" indent="-171450">
              <a:buFont typeface="Arial" panose="020B0604020202020204" pitchFamily="34" charset="0"/>
              <a:buChar char="•"/>
            </a:pPr>
            <a:r>
              <a:rPr lang="en-US" dirty="0">
                <a:latin typeface="Garamond" panose="02020404030301010803" pitchFamily="18" charset="0"/>
              </a:rPr>
              <a:t>Transitional feeding patients on parenteral nutrition +/- enteral nutrition</a:t>
            </a:r>
          </a:p>
          <a:p>
            <a:pPr marL="171450" indent="-171450">
              <a:buFont typeface="Arial" panose="020B0604020202020204" pitchFamily="34" charset="0"/>
              <a:buChar char="•"/>
            </a:pPr>
            <a:r>
              <a:rPr lang="en-US" dirty="0">
                <a:latin typeface="Garamond" panose="02020404030301010803" pitchFamily="18" charset="0"/>
              </a:rPr>
              <a:t>Exclusive enteral nutrition patients within one year of TPN discontinuance</a:t>
            </a:r>
          </a:p>
          <a:p>
            <a:pPr marL="171450" indent="-171450">
              <a:buFont typeface="Arial" panose="020B0604020202020204" pitchFamily="34" charset="0"/>
              <a:buChar char="•"/>
            </a:pPr>
            <a:r>
              <a:rPr lang="en-US" dirty="0">
                <a:latin typeface="Garamond" panose="02020404030301010803" pitchFamily="18" charset="0"/>
              </a:rPr>
              <a:t>Exclusive enteral nutrition patients without TPN for at least one year.</a:t>
            </a:r>
          </a:p>
          <a:p>
            <a:endParaRPr lang="en-US" dirty="0">
              <a:latin typeface="Garamond" panose="02020404030301010803" pitchFamily="18" charset="0"/>
            </a:endParaRPr>
          </a:p>
          <a:p>
            <a:r>
              <a:rPr lang="en-US" dirty="0">
                <a:latin typeface="Garamond" panose="02020404030301010803" pitchFamily="18" charset="0"/>
              </a:rPr>
              <a:t>Within each of the three nutrition support groups, we have assigned a monitoring frequency for each of the at-risk micronutrients, consistent with the risk of deficiency, in general the monitoring of trace elements assuming a greater importance while on parenteral nutrition, the monitoring of fat-soluble vitamins assuming a greater importance post-TPN discontinuance.  We constructed these micronutrient monitoring protocols based on the IROC program’s empiric evidence, our communications with other national programs, facilitated by our representation in the PIFWG collaborative practice group, and extensive literature reviews.</a:t>
            </a:r>
          </a:p>
          <a:p>
            <a:r>
              <a:rPr lang="en-US" dirty="0">
                <a:latin typeface="Garamond" panose="02020404030301010803" pitchFamily="18" charset="0"/>
              </a:rPr>
              <a:t>Furthermore, within each nutrition support group, in addition to monitoring, we have included an indications column to guide us in further individualizing monitoring, depending on conditions such as anatomy, ostomy output, presence of cholestasis, and other factors. </a:t>
            </a:r>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31</a:t>
            </a:fld>
            <a:endParaRPr lang="en-US" dirty="0"/>
          </a:p>
        </p:txBody>
      </p:sp>
    </p:spTree>
    <p:extLst>
      <p:ext uri="{BB962C8B-B14F-4D97-AF65-F5344CB8AC3E}">
        <p14:creationId xmlns:p14="http://schemas.microsoft.com/office/powerpoint/2010/main" val="34216104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32</a:t>
            </a:fld>
            <a:endParaRPr lang="en-US" dirty="0"/>
          </a:p>
        </p:txBody>
      </p:sp>
    </p:spTree>
    <p:extLst>
      <p:ext uri="{BB962C8B-B14F-4D97-AF65-F5344CB8AC3E}">
        <p14:creationId xmlns:p14="http://schemas.microsoft.com/office/powerpoint/2010/main" val="23052021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micronutrient biomarkers are unreliable indicators of nutrition status when infection or inflammation are present.</a:t>
            </a:r>
          </a:p>
          <a:p>
            <a:r>
              <a:rPr lang="en-US" dirty="0"/>
              <a:t>Inflammation usually depresses the concentration of most micronutrient biomarkers; thus, ignoring the effects of inflammation, may lead to inappropriate repletion and increasing the risk of provoking a toxicity – as detrimental to clinical outcome as a deficiency. </a:t>
            </a:r>
          </a:p>
          <a:p>
            <a:r>
              <a:rPr lang="en-US" dirty="0"/>
              <a:t>To address this risk and ensure more reliable micronutrient marker interpretation, the IROC team orders a CRP concurrently drawn with each micronutrient panel.  The CRP appears the best validated</a:t>
            </a:r>
            <a:r>
              <a:rPr lang="en-US" baseline="0" dirty="0"/>
              <a:t>, most extensively used biomarker in assessing </a:t>
            </a:r>
            <a:r>
              <a:rPr lang="en-US" baseline="0" dirty="0" err="1"/>
              <a:t>microinflammation</a:t>
            </a:r>
            <a:r>
              <a:rPr lang="en-US" baseline="0" dirty="0"/>
              <a:t>.   This allow us to address ferritin as a positive APR and RBP, copper, zinc, and Vitamin D as negative APRs.  If an erythrocyte biomarker is available, then we will use it as a more reliable indicator, for example RBC selenium.  </a:t>
            </a:r>
            <a:r>
              <a:rPr lang="en-US" dirty="0"/>
              <a:t>We also commonly include a serum albumin as a marker of malnutrition, allowing the team to take this into consideration when evaluating serum micronutrient marker values.</a:t>
            </a:r>
          </a:p>
          <a:p>
            <a:r>
              <a:rPr lang="en-US" dirty="0"/>
              <a:t>We have provided those adjustment factors for RBP, Vitamin D, serum copper, serum zinc, and ferritin.</a:t>
            </a:r>
          </a:p>
          <a:p>
            <a:endParaRPr lang="en-US" dirty="0"/>
          </a:p>
          <a:p>
            <a:r>
              <a:rPr lang="en-US" dirty="0"/>
              <a:t>In conclusion, the intestinal rehab clinician should endeavor to include CRP with each micronutrient panel to improve the accuracy of marker interpretation and prevent inappropriate clinical interventions.</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33</a:t>
            </a:fld>
            <a:endParaRPr lang="en-US" dirty="0"/>
          </a:p>
        </p:txBody>
      </p:sp>
    </p:spTree>
    <p:extLst>
      <p:ext uri="{BB962C8B-B14F-4D97-AF65-F5344CB8AC3E}">
        <p14:creationId xmlns:p14="http://schemas.microsoft.com/office/powerpoint/2010/main" val="34471319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dirty="0" err="1"/>
              <a:t>Protocolizing</a:t>
            </a:r>
            <a:r>
              <a:rPr lang="en-US" baseline="0" dirty="0"/>
              <a:t> lab monitoring may ensure rigorous oversight of our patients’ micronutrient status, but does not necessarily facilitate the interpretation of certain micronutrients within the context of short gut’s unique pathophysiology.  The most obvious example of the difficulties in micronutrient interpretation for short gut patients is vitamin B12, the deficiency of which constitutes the most common in our post-TPN population, particularly those with a history of extensive </a:t>
            </a:r>
            <a:r>
              <a:rPr lang="en-US" baseline="0" dirty="0" err="1"/>
              <a:t>ileal</a:t>
            </a:r>
            <a:r>
              <a:rPr lang="en-US" baseline="0" dirty="0"/>
              <a:t> resection.</a:t>
            </a:r>
            <a:endParaRPr lang="en-US" dirty="0"/>
          </a:p>
          <a:p>
            <a:endParaRPr lang="en-US" dirty="0"/>
          </a:p>
          <a:p>
            <a:r>
              <a:rPr lang="en-US" dirty="0"/>
              <a:t>Metabolism of </a:t>
            </a:r>
            <a:r>
              <a:rPr lang="en-US" dirty="0" err="1"/>
              <a:t>tHcy</a:t>
            </a:r>
            <a:r>
              <a:rPr lang="en-US" baseline="0" dirty="0"/>
              <a:t> </a:t>
            </a:r>
            <a:r>
              <a:rPr lang="en-US" dirty="0"/>
              <a:t>and MMA occurs via vitamin B12 dependent enzymatic pathways,</a:t>
            </a:r>
            <a:r>
              <a:rPr lang="en-US" baseline="0" dirty="0"/>
              <a:t> </a:t>
            </a:r>
            <a:r>
              <a:rPr lang="en-US" dirty="0"/>
              <a:t>and, thus, elevations in these byproducts serve as indicators</a:t>
            </a:r>
          </a:p>
          <a:p>
            <a:r>
              <a:rPr lang="en-US" dirty="0"/>
              <a:t>of vitamin B12 status,</a:t>
            </a:r>
            <a:r>
              <a:rPr lang="en-US" baseline="0" dirty="0"/>
              <a:t> making them acceptable complementary biomarkers. </a:t>
            </a:r>
            <a:r>
              <a:rPr lang="en-US" dirty="0"/>
              <a:t> Measurements of MMA and</a:t>
            </a:r>
            <a:r>
              <a:rPr lang="en-US" baseline="0" dirty="0"/>
              <a:t> </a:t>
            </a:r>
            <a:r>
              <a:rPr lang="en-US" dirty="0" err="1"/>
              <a:t>tHcy</a:t>
            </a:r>
            <a:r>
              <a:rPr lang="en-US" dirty="0"/>
              <a:t> levels decline after adequate supplementation and are often</a:t>
            </a:r>
            <a:r>
              <a:rPr lang="en-US" baseline="0" dirty="0"/>
              <a:t> </a:t>
            </a:r>
            <a:r>
              <a:rPr lang="en-US" dirty="0"/>
              <a:t>used to confirm treatment response. Changes in MMA levels</a:t>
            </a:r>
            <a:r>
              <a:rPr lang="en-US" baseline="0" dirty="0"/>
              <a:t> </a:t>
            </a:r>
            <a:r>
              <a:rPr lang="en-US" dirty="0"/>
              <a:t>in particular have been shown to have a higher sensitivity for</a:t>
            </a:r>
            <a:r>
              <a:rPr lang="en-US" baseline="0" dirty="0"/>
              <a:t> </a:t>
            </a:r>
            <a:r>
              <a:rPr lang="en-US" dirty="0"/>
              <a:t>vitamin B12 deficiency and aid in early detection of deficiency</a:t>
            </a:r>
            <a:r>
              <a:rPr lang="en-US" baseline="0" dirty="0"/>
              <a:t> </a:t>
            </a:r>
            <a:r>
              <a:rPr lang="en-US" dirty="0"/>
              <a:t>in comparison with serum B12 levels alone.</a:t>
            </a:r>
          </a:p>
          <a:p>
            <a:endParaRPr lang="en-US" dirty="0"/>
          </a:p>
          <a:p>
            <a:r>
              <a:rPr lang="en-US" dirty="0"/>
              <a:t>Unfortunately, case</a:t>
            </a:r>
            <a:r>
              <a:rPr lang="en-US" baseline="0" dirty="0"/>
              <a:t> reports in the literature began to cast doubt on the reliability of serum MMA as a biomarker of B12 status in short gut patients with chronic small bowel bacterial overgrowth as evidenced by observations of declining MMA following antibiotic treatment. </a:t>
            </a:r>
            <a:r>
              <a:rPr lang="en-US" sz="1200" b="0" i="0" u="none" strike="noStrike" kern="1200" baseline="0" dirty="0">
                <a:solidFill>
                  <a:schemeClr val="tx1"/>
                </a:solidFill>
                <a:latin typeface="+mn-lt"/>
                <a:ea typeface="+mn-ea"/>
                <a:cs typeface="+mn-cs"/>
              </a:rPr>
              <a:t>These observed changes in MMA concentration were hypothesized to be secondary to changes in gut flora, which included a reduction in bacterial counts and propionate measures, as well as a shift in bacterial population.</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Of particular note, Dr. Chris Duggan and his colleagues at Boston Children’s published a report of 3 patients with SBS receiving parenteral vitamin B12 supplementation who had elevated plasma MMA levels on routine monitoring, with subsequent normalization of MMA after antibiotic treatment for</a:t>
            </a:r>
          </a:p>
          <a:p>
            <a:r>
              <a:rPr lang="en-US" sz="1200" b="0" i="0" u="none" strike="noStrike" kern="1200" baseline="0" dirty="0">
                <a:solidFill>
                  <a:schemeClr val="tx1"/>
                </a:solidFill>
                <a:latin typeface="+mn-lt"/>
                <a:ea typeface="+mn-ea"/>
                <a:cs typeface="+mn-cs"/>
              </a:rPr>
              <a:t>presumptive SBBO. It is hypothesized that propionate, a precursor to MMA, produced by excessive gut bacterial fermentation, is responsible for the</a:t>
            </a:r>
          </a:p>
          <a:p>
            <a:r>
              <a:rPr lang="sv-SE" sz="1200" b="0" i="0" u="none" strike="noStrike" kern="1200" baseline="0" dirty="0">
                <a:solidFill>
                  <a:schemeClr val="tx1"/>
                </a:solidFill>
                <a:latin typeface="+mn-lt"/>
                <a:ea typeface="+mn-ea"/>
                <a:cs typeface="+mn-cs"/>
              </a:rPr>
              <a:t>elevation in plasma MMA levels, thus rendering MMA an unreliable marker of B12 status in short gut patients.</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34</a:t>
            </a:fld>
            <a:endParaRPr lang="en-US" dirty="0"/>
          </a:p>
        </p:txBody>
      </p:sp>
    </p:spTree>
    <p:extLst>
      <p:ext uri="{BB962C8B-B14F-4D97-AF65-F5344CB8AC3E}">
        <p14:creationId xmlns:p14="http://schemas.microsoft.com/office/powerpoint/2010/main" val="22480811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ensure the reliability</a:t>
            </a:r>
            <a:r>
              <a:rPr lang="en-US" baseline="0" dirty="0"/>
              <a:t> of our B12 monitoring protocol, particularly in the post-TPN population, we now use a dual panel of serum MMA </a:t>
            </a:r>
            <a:r>
              <a:rPr lang="en-US" baseline="0"/>
              <a:t>and homocysteine.</a:t>
            </a:r>
            <a:endParaRPr lang="en-US"/>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35</a:t>
            </a:fld>
            <a:endParaRPr lang="en-US" dirty="0"/>
          </a:p>
        </p:txBody>
      </p:sp>
    </p:spTree>
    <p:extLst>
      <p:ext uri="{BB962C8B-B14F-4D97-AF65-F5344CB8AC3E}">
        <p14:creationId xmlns:p14="http://schemas.microsoft.com/office/powerpoint/2010/main" val="34931738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prefer DEKAs Plus</a:t>
            </a:r>
            <a:r>
              <a:rPr lang="en-US" baseline="0" dirty="0"/>
              <a:t> products (containing Vitamins A, D, E, K, and the B vitamins </a:t>
            </a:r>
            <a:r>
              <a:rPr lang="en-US" baseline="0"/>
              <a:t>in addition to Se and Zn)</a:t>
            </a:r>
            <a:r>
              <a:rPr lang="en-US"/>
              <a:t> </a:t>
            </a:r>
            <a:r>
              <a:rPr lang="en-US" dirty="0"/>
              <a:t>under the theoretical</a:t>
            </a:r>
            <a:r>
              <a:rPr lang="en-US" baseline="0" dirty="0"/>
              <a:t> assumption that short gut patients absorb water-soluble micronutrients more easily, facilitated not only by the TPGS (tocopherol polyethylene glycol succinate) within the context of intestinal failure associated liver disease and enhanced absorption independent of luminal bile acids, but also by the ease of the lipophilic compound absorption across a reduce surface area of gut.  Limited evidence exists that TPGS (d-alpha </a:t>
            </a:r>
            <a:r>
              <a:rPr lang="en-US" baseline="0" dirty="0" err="1"/>
              <a:t>tocopheryl</a:t>
            </a:r>
            <a:r>
              <a:rPr lang="en-US" baseline="0" dirty="0"/>
              <a:t> polyethylene glycol 1000 succinate)-containing products, including DEKAS Essentials and Plus products in addition to </a:t>
            </a:r>
            <a:r>
              <a:rPr lang="en-US" baseline="0" dirty="0" err="1"/>
              <a:t>AquADEKs</a:t>
            </a:r>
            <a:r>
              <a:rPr lang="en-US" baseline="0" dirty="0"/>
              <a:t>, prove better able to overcome FSV deficiencies in biliary atresia and </a:t>
            </a:r>
            <a:r>
              <a:rPr lang="en-US" baseline="0" dirty="0" err="1"/>
              <a:t>Alagille’s</a:t>
            </a:r>
            <a:r>
              <a:rPr lang="en-US" baseline="0" dirty="0"/>
              <a:t>; thus, we continue with DEKAs Plus as our primary recommendation if economically feasible. </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36</a:t>
            </a:fld>
            <a:endParaRPr lang="en-US" dirty="0"/>
          </a:p>
        </p:txBody>
      </p:sp>
    </p:spTree>
    <p:extLst>
      <p:ext uri="{BB962C8B-B14F-4D97-AF65-F5344CB8AC3E}">
        <p14:creationId xmlns:p14="http://schemas.microsoft.com/office/powerpoint/2010/main" val="19986423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a:t>
            </a:r>
            <a:r>
              <a:rPr lang="en-US" baseline="0" dirty="0"/>
              <a:t> at first glance, breastmilk may not be considered the enteral feeding of choice for infants with SBS as the nutrients are intact and not hydrolyzed, the literature indicates that the use of BM results in improved GI tolerance and reduced duration of PN in comparison to protein hydrolysate formulas.</a:t>
            </a:r>
          </a:p>
          <a:p>
            <a:endParaRPr lang="en-US" baseline="0" dirty="0"/>
          </a:p>
          <a:p>
            <a:r>
              <a:rPr lang="en-US" baseline="0" dirty="0" err="1"/>
              <a:t>Andorsky</a:t>
            </a:r>
            <a:r>
              <a:rPr lang="en-US" baseline="0" dirty="0"/>
              <a:t> concluded that breastmilk’s unique components, including growth factors, </a:t>
            </a:r>
            <a:r>
              <a:rPr lang="en-US" baseline="0" dirty="0" err="1"/>
              <a:t>Igs</a:t>
            </a:r>
            <a:r>
              <a:rPr lang="en-US" baseline="0" dirty="0"/>
              <a:t>, and nucleotides could </a:t>
            </a:r>
            <a:r>
              <a:rPr lang="en-US" baseline="0"/>
              <a:t>be responsible.</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37</a:t>
            </a:fld>
            <a:endParaRPr lang="en-US" dirty="0"/>
          </a:p>
        </p:txBody>
      </p:sp>
    </p:spTree>
    <p:extLst>
      <p:ext uri="{BB962C8B-B14F-4D97-AF65-F5344CB8AC3E}">
        <p14:creationId xmlns:p14="http://schemas.microsoft.com/office/powerpoint/2010/main" val="16173414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222222"/>
                </a:solidFill>
                <a:effectLst/>
                <a:uLnTx/>
                <a:uFillTx/>
                <a:latin typeface="-apple-system"/>
                <a:ea typeface="+mn-ea"/>
                <a:cs typeface="+mn-cs"/>
              </a:rPr>
              <a:t>Similarly, there are limited data with regard to optimum feed type (in the absence of breast milk) and mode of enteral nutrition (continuous vs. bolus) for infants on PN</a:t>
            </a:r>
            <a:r>
              <a:rPr kumimoji="0" lang="en-US" sz="1200" b="0" i="0" u="none" strike="noStrike" kern="1200" cap="none" spc="0" normalizeH="0" baseline="30000" noProof="0" dirty="0">
                <a:ln>
                  <a:noFill/>
                </a:ln>
                <a:solidFill>
                  <a:srgbClr val="006699"/>
                </a:solidFill>
                <a:effectLst/>
                <a:uLnTx/>
                <a:uFillTx/>
                <a:latin typeface="-apple-system"/>
                <a:ea typeface="+mn-ea"/>
                <a:cs typeface="+mn-cs"/>
                <a:hlinkClick r:id="rId3" tooltip="Parker, P., Stroop, S. &amp; Greene, H. A controlled comparison of continuous versus intermittent feeding in the treatment of infants with intestinal disease. J. Pediatr. 99, 360–364 (1981)."/>
              </a:rPr>
              <a:t>26</a:t>
            </a:r>
            <a:r>
              <a:rPr kumimoji="0" lang="en-US" sz="1200" b="0" i="0" u="none" strike="noStrike" kern="1200" cap="none" spc="0" normalizeH="0" baseline="0" noProof="0" dirty="0">
                <a:ln>
                  <a:noFill/>
                </a:ln>
                <a:solidFill>
                  <a:srgbClr val="222222"/>
                </a:solidFill>
                <a:effectLst/>
                <a:uLnTx/>
                <a:uFillTx/>
                <a:latin typeface="-apple-system"/>
                <a:ea typeface="+mn-ea"/>
                <a:cs typeface="+mn-cs"/>
              </a:rPr>
              <a:t>.</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r>
              <a:rPr lang="en-US" dirty="0"/>
              <a:t>If the patient does not have the option of breastmilk feeding,</a:t>
            </a:r>
            <a:r>
              <a:rPr lang="en-US" baseline="0" dirty="0"/>
              <a:t> then the practitioner must select an appropriate formula designed for maximum tolerance and absorption within the context of their unique intestinal anatomy.</a:t>
            </a:r>
          </a:p>
          <a:p>
            <a:endParaRPr lang="en-US" baseline="0" dirty="0"/>
          </a:p>
          <a:p>
            <a:r>
              <a:rPr lang="en-US" baseline="0" dirty="0"/>
              <a:t>Given limited patient numbers, evidence from RCTs on this subject is severely lacking; thus, no consensus exists on the most appropriate formula to use for short gut syndrome patients.  Semi-elemental or elemental formulas are most frequently initiated.  The literature has yet to identify the precise macronutrient types and distribution most conducive to intestinal adaptation and weaning from parenteral nutrition supplementation.  </a:t>
            </a:r>
          </a:p>
          <a:p>
            <a:endParaRPr lang="en-US" baseline="0" dirty="0"/>
          </a:p>
          <a:p>
            <a:r>
              <a:rPr lang="en-US" dirty="0"/>
              <a:t>CHO: the provision of excessive levels of simple CHOs</a:t>
            </a:r>
            <a:r>
              <a:rPr lang="en-US" baseline="0" dirty="0"/>
              <a:t> can have significant osmotic effects, exacerbating diarrhea and ostomy output.  </a:t>
            </a:r>
          </a:p>
          <a:p>
            <a:endParaRPr lang="en-US" baseline="0" dirty="0"/>
          </a:p>
          <a:p>
            <a:r>
              <a:rPr lang="en-US" baseline="0" dirty="0"/>
              <a:t>Complex nutrients do appear to stimulate intestinal adaptation better than simple nutrients such as amino acids, peptides, and monosaccharides, and is thought to be explained by the “functional workload” hypothesis which essentially states that the greater the bowel must work to digest a nutrient, the greater the inducement to adapt.  In children, protein hydrolysate or even amino acid containing formulas are still predominately used for a number of theoretical reasons.</a:t>
            </a:r>
          </a:p>
          <a:p>
            <a:endParaRPr lang="en-US" baseline="0" dirty="0"/>
          </a:p>
          <a:p>
            <a:r>
              <a:rPr lang="en-US" baseline="0" dirty="0"/>
              <a:t>Enteral fats, particularly LCTs have the greatest potential for exerting trophic effects in the promotion of intestinal adaptation.  While MCTs are more water soluble and have improved absorption in SBS children, they also have a higher osmotic effect and less of a trophic effect on the gut.  MCTs not only feature the advantage of improved absorption, but also offer the opportunity for colonic salvage.</a:t>
            </a:r>
          </a:p>
          <a:p>
            <a:endParaRPr lang="en-US" baseline="0" dirty="0"/>
          </a:p>
          <a:p>
            <a:r>
              <a:rPr lang="en-US" baseline="0" dirty="0"/>
              <a:t>Limited data suggests improved weaning from TPN associated with use of elemental formula.  Others believe SGS predisposes patients to increased risk of milk protein allergy.  Regardless, we tend to recommend initiation of an elemental formula post-resection to theoretically reduce PN duration, cost, and complications, benefitting the patient’s quality of life.</a:t>
            </a:r>
          </a:p>
          <a:p>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38</a:t>
            </a:fld>
            <a:endParaRPr lang="en-US" dirty="0"/>
          </a:p>
        </p:txBody>
      </p:sp>
    </p:spTree>
    <p:extLst>
      <p:ext uri="{BB962C8B-B14F-4D97-AF65-F5344CB8AC3E}">
        <p14:creationId xmlns:p14="http://schemas.microsoft.com/office/powerpoint/2010/main" val="12168428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Elemental formulas:</a:t>
            </a:r>
          </a:p>
          <a:p>
            <a:pPr marL="171450" indent="-171450">
              <a:buFont typeface="Arial" panose="020B0604020202020204" pitchFamily="34" charset="0"/>
              <a:buChar char="•"/>
            </a:pPr>
            <a:r>
              <a:rPr lang="en-US" dirty="0" err="1"/>
              <a:t>Elecare</a:t>
            </a:r>
            <a:r>
              <a:rPr lang="en-US" dirty="0"/>
              <a:t> infant:</a:t>
            </a:r>
            <a:r>
              <a:rPr lang="en-US" baseline="0" dirty="0"/>
              <a:t> 33% of fat as MCT, 43% of kcal as CHO, </a:t>
            </a:r>
            <a:r>
              <a:rPr lang="en-US" baseline="0" dirty="0" err="1"/>
              <a:t>osmolarity</a:t>
            </a:r>
            <a:r>
              <a:rPr lang="en-US" baseline="0" dirty="0"/>
              <a:t> of 350 </a:t>
            </a:r>
            <a:r>
              <a:rPr lang="en-US" baseline="0" dirty="0" err="1"/>
              <a:t>mOsm</a:t>
            </a:r>
            <a:r>
              <a:rPr lang="en-US" baseline="0" dirty="0"/>
              <a:t>/kg</a:t>
            </a:r>
          </a:p>
          <a:p>
            <a:pPr marL="171450" indent="-171450">
              <a:buFont typeface="Arial" panose="020B0604020202020204" pitchFamily="34" charset="0"/>
              <a:buChar char="•"/>
            </a:pPr>
            <a:r>
              <a:rPr lang="en-US" baseline="0" dirty="0" err="1"/>
              <a:t>Neocate</a:t>
            </a:r>
            <a:r>
              <a:rPr lang="en-US" baseline="0" dirty="0"/>
              <a:t> Infant: same as </a:t>
            </a:r>
            <a:r>
              <a:rPr lang="en-US" baseline="0" dirty="0" err="1"/>
              <a:t>Elecare</a:t>
            </a:r>
            <a:r>
              <a:rPr lang="en-US" baseline="0" dirty="0"/>
              <a:t> Infant</a:t>
            </a:r>
          </a:p>
          <a:p>
            <a:endParaRPr lang="en-US" baseline="0" dirty="0"/>
          </a:p>
          <a:p>
            <a:r>
              <a:rPr lang="en-US" baseline="0" dirty="0"/>
              <a:t>Semi-elemental formulas:</a:t>
            </a:r>
          </a:p>
          <a:p>
            <a:pPr marL="171450" indent="-171450">
              <a:buFont typeface="Arial" panose="020B0604020202020204" pitchFamily="34" charset="0"/>
              <a:buChar char="•"/>
            </a:pPr>
            <a:r>
              <a:rPr lang="en-US" baseline="0" dirty="0" err="1"/>
              <a:t>Pregestimil</a:t>
            </a:r>
            <a:r>
              <a:rPr lang="en-US" baseline="0" dirty="0"/>
              <a:t>: 55% of fat as MCT, isotonic</a:t>
            </a:r>
          </a:p>
          <a:p>
            <a:pPr marL="171450" indent="-171450">
              <a:buFont typeface="Arial" panose="020B0604020202020204" pitchFamily="34" charset="0"/>
              <a:buChar char="•"/>
            </a:pPr>
            <a:r>
              <a:rPr lang="en-US" baseline="0" dirty="0" err="1"/>
              <a:t>Alimentum</a:t>
            </a:r>
            <a:r>
              <a:rPr lang="en-US" baseline="0" dirty="0"/>
              <a:t>: 33% of fat as MCT</a:t>
            </a:r>
          </a:p>
          <a:p>
            <a:endParaRPr lang="en-US" baseline="0" dirty="0"/>
          </a:p>
          <a:p>
            <a:r>
              <a:rPr lang="en-US" baseline="0" dirty="0"/>
              <a:t>For those infants with minimal resection or intestinal </a:t>
            </a:r>
            <a:r>
              <a:rPr lang="en-US" baseline="0" dirty="0" err="1"/>
              <a:t>aganglionosis</a:t>
            </a:r>
            <a:r>
              <a:rPr lang="en-US" baseline="0" dirty="0"/>
              <a:t> in the absence of significant resection, the clinician may employ a standard cow’s milk formula polymeric formula.</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39</a:t>
            </a:fld>
            <a:endParaRPr lang="en-US" dirty="0"/>
          </a:p>
        </p:txBody>
      </p:sp>
    </p:spTree>
    <p:extLst>
      <p:ext uri="{BB962C8B-B14F-4D97-AF65-F5344CB8AC3E}">
        <p14:creationId xmlns:p14="http://schemas.microsoft.com/office/powerpoint/2010/main" val="33009491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Elecare</a:t>
            </a:r>
            <a:r>
              <a:rPr lang="en-US" dirty="0"/>
              <a:t> Junior: 33% of fat as MCT</a:t>
            </a:r>
          </a:p>
          <a:p>
            <a:r>
              <a:rPr lang="en-US" dirty="0" err="1"/>
              <a:t>Pediasure</a:t>
            </a:r>
            <a:r>
              <a:rPr lang="en-US" dirty="0"/>
              <a:t> Peptide: 50% of fat as MCT, </a:t>
            </a:r>
            <a:r>
              <a:rPr lang="en-US" dirty="0" err="1"/>
              <a:t>osmolarity</a:t>
            </a:r>
            <a:r>
              <a:rPr lang="en-US" baseline="0" dirty="0"/>
              <a:t> of 450</a:t>
            </a:r>
          </a:p>
          <a:p>
            <a:r>
              <a:rPr lang="en-US" baseline="0" dirty="0" err="1"/>
              <a:t>Peptamen</a:t>
            </a:r>
            <a:r>
              <a:rPr lang="en-US" baseline="0" dirty="0"/>
              <a:t> Junior: 60% of fat as MCT, </a:t>
            </a:r>
            <a:r>
              <a:rPr lang="en-US" baseline="0" dirty="0" err="1"/>
              <a:t>osmolarity</a:t>
            </a:r>
            <a:r>
              <a:rPr lang="en-US" baseline="0" dirty="0"/>
              <a:t> of 260, unflavored</a:t>
            </a:r>
          </a:p>
          <a:p>
            <a:r>
              <a:rPr lang="en-US" baseline="0" dirty="0" err="1"/>
              <a:t>Pediasure</a:t>
            </a:r>
            <a:r>
              <a:rPr lang="en-US" baseline="0" dirty="0"/>
              <a:t> Peptide 1.5: 60% of fat as MCT</a:t>
            </a:r>
          </a:p>
          <a:p>
            <a:r>
              <a:rPr lang="en-US" baseline="0" dirty="0" err="1"/>
              <a:t>Compleat</a:t>
            </a:r>
            <a:r>
              <a:rPr lang="en-US" baseline="0" dirty="0"/>
              <a:t> Pediatric: 20% MCT, Osmolality: 380 </a:t>
            </a:r>
          </a:p>
          <a:p>
            <a:endParaRPr lang="en-US" baseline="0" dirty="0"/>
          </a:p>
          <a:p>
            <a:r>
              <a:rPr lang="en-US" baseline="0" dirty="0"/>
              <a:t>A pilot trial at Connecticut Children’s Hospital revealed the safety and efficacy of </a:t>
            </a:r>
            <a:r>
              <a:rPr lang="en-US" baseline="0" dirty="0" err="1"/>
              <a:t>Compleat</a:t>
            </a:r>
            <a:r>
              <a:rPr lang="en-US" baseline="0" dirty="0"/>
              <a:t> Pediatric for those patients with greater than 30 cm residual small intestine in addition to an intact ICV and colon.  We currently have 5-10 patients on this </a:t>
            </a:r>
            <a:r>
              <a:rPr lang="en-US" baseline="0" dirty="0" err="1"/>
              <a:t>blenderized</a:t>
            </a:r>
            <a:r>
              <a:rPr lang="en-US" baseline="0" dirty="0"/>
              <a:t> RTF formula.</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40</a:t>
            </a:fld>
            <a:endParaRPr lang="en-US" dirty="0"/>
          </a:p>
        </p:txBody>
      </p:sp>
    </p:spTree>
    <p:extLst>
      <p:ext uri="{BB962C8B-B14F-4D97-AF65-F5344CB8AC3E}">
        <p14:creationId xmlns:p14="http://schemas.microsoft.com/office/powerpoint/2010/main" val="41029190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IROC program maintains a focus on using continuous feeding infusion to expedite weaning</a:t>
            </a:r>
            <a:r>
              <a:rPr lang="en-US" baseline="0" dirty="0"/>
              <a:t> of parenteral nutrition weaning.  Once patients are weaned from TPN, then patient can advance to tube-mediated or oral bolus formula feedings.</a:t>
            </a:r>
          </a:p>
          <a:p>
            <a:endParaRPr lang="en-US" baseline="0"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41</a:t>
            </a:fld>
            <a:endParaRPr lang="en-US" dirty="0"/>
          </a:p>
        </p:txBody>
      </p:sp>
    </p:spTree>
    <p:extLst>
      <p:ext uri="{BB962C8B-B14F-4D97-AF65-F5344CB8AC3E}">
        <p14:creationId xmlns:p14="http://schemas.microsoft.com/office/powerpoint/2010/main" val="27044570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Soluble fiber, carbohydrate,</a:t>
            </a:r>
            <a:r>
              <a:rPr lang="en-US" baseline="0" dirty="0"/>
              <a:t> and MCT entrance into the colon contributes to energy salvage.</a:t>
            </a:r>
          </a:p>
          <a:p>
            <a:r>
              <a:rPr lang="en-US" baseline="0" dirty="0"/>
              <a:t>We do not make it practice in IROC to prescribe soluble fiber such as pectin or banana flakes unless ostomy output remains elevated.  We generally encourage fibrous foods as source.</a:t>
            </a:r>
          </a:p>
          <a:p>
            <a:r>
              <a:rPr lang="en-US" baseline="0" dirty="0"/>
              <a:t>For patients with end </a:t>
            </a:r>
            <a:r>
              <a:rPr lang="en-US" baseline="0" dirty="0" err="1"/>
              <a:t>jejunostomies</a:t>
            </a:r>
            <a:r>
              <a:rPr lang="en-US" baseline="0" dirty="0"/>
              <a:t>, a much higher allocation of fat and low allocation of CHO may be indicated.</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42</a:t>
            </a:fld>
            <a:endParaRPr lang="en-US" dirty="0"/>
          </a:p>
        </p:txBody>
      </p:sp>
    </p:spTree>
    <p:extLst>
      <p:ext uri="{BB962C8B-B14F-4D97-AF65-F5344CB8AC3E}">
        <p14:creationId xmlns:p14="http://schemas.microsoft.com/office/powerpoint/2010/main" val="6135301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bacteria</a:t>
            </a:r>
            <a:r>
              <a:rPr lang="en-US" baseline="0" dirty="0"/>
              <a:t> invade the small intestine, producing inflammatory cytokines, denuding the brush border and its enzymes (leading to further digestion of unabsorbed carbohydrate), </a:t>
            </a:r>
            <a:r>
              <a:rPr lang="en-US" baseline="0" dirty="0" err="1"/>
              <a:t>deconjugating</a:t>
            </a:r>
            <a:r>
              <a:rPr lang="en-US" baseline="0" dirty="0"/>
              <a:t> bile acids, leading to steatorrhea and frank malabsorption of fat-soluble vitamins.</a:t>
            </a:r>
          </a:p>
          <a:p>
            <a:endParaRPr lang="en-US" baseline="0" dirty="0"/>
          </a:p>
          <a:p>
            <a:r>
              <a:rPr lang="en-US" b="0" i="0" dirty="0">
                <a:solidFill>
                  <a:srgbClr val="222222"/>
                </a:solidFill>
                <a:effectLst/>
                <a:latin typeface="-apple-system"/>
              </a:rPr>
              <a:t>Small intestinal bacterial overgrowth is thought to contribute to development of IFALD but is difficult to diagnose</a:t>
            </a:r>
            <a:r>
              <a:rPr lang="en-US" b="0" i="0" u="none" strike="noStrike" baseline="30000" dirty="0">
                <a:solidFill>
                  <a:srgbClr val="006699"/>
                </a:solidFill>
                <a:effectLst/>
                <a:latin typeface="-apple-system"/>
                <a:hlinkClick r:id="rId3" tooltip="Gutierrez, I. M. et al. Risk factors for small bowel bacterial overgrowth and diagnostic yield of duodenal aspirates in children with intestinal failure: a retrospective review. J. Pediatr. Surg. 47, 1150–1154 (2012)."/>
              </a:rPr>
              <a:t>24</a:t>
            </a:r>
            <a:r>
              <a:rPr lang="en-US" b="0" i="0" dirty="0">
                <a:solidFill>
                  <a:srgbClr val="222222"/>
                </a:solidFill>
                <a:effectLst/>
                <a:latin typeface="-apple-system"/>
              </a:rPr>
              <a:t>. Polymerase chain reaction (PCR) techniques using bacterial 16S ribosomal RNA primers</a:t>
            </a:r>
            <a:r>
              <a:rPr lang="en-US" b="0" i="0" u="none" strike="noStrike" baseline="30000" dirty="0">
                <a:solidFill>
                  <a:srgbClr val="006699"/>
                </a:solidFill>
                <a:effectLst/>
                <a:latin typeface="-apple-system"/>
                <a:hlinkClick r:id="rId4" tooltip="Wang, R. F., Cao, W. W. &amp; Cerniglia, C. E. PCR detection and quantitation of predominant anaerobic bacteria in human and animal fecal samples. Appl. Environ. Microbiol. 62, 1242–1247 (1996)."/>
              </a:rPr>
              <a:t>25</a:t>
            </a:r>
            <a:r>
              <a:rPr lang="en-US" b="0" i="0" dirty="0">
                <a:solidFill>
                  <a:srgbClr val="222222"/>
                </a:solidFill>
                <a:effectLst/>
                <a:latin typeface="-apple-system"/>
              </a:rPr>
              <a:t> have potential to serve as a guide for antibacterial therapy. A simple test for bacterial overgrowth is required to inform the need for interventions and their effectiveness.</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43</a:t>
            </a:fld>
            <a:endParaRPr lang="en-US" dirty="0"/>
          </a:p>
        </p:txBody>
      </p:sp>
    </p:spTree>
    <p:extLst>
      <p:ext uri="{BB962C8B-B14F-4D97-AF65-F5344CB8AC3E}">
        <p14:creationId xmlns:p14="http://schemas.microsoft.com/office/powerpoint/2010/main" val="24679092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Child experienced recurrent D-lactic acidosis,</a:t>
            </a:r>
            <a:r>
              <a:rPr lang="en-US" baseline="0" dirty="0"/>
              <a:t> evidenced by elevated serum and urinary L-lactate, characterized </a:t>
            </a:r>
            <a:r>
              <a:rPr lang="en-US" dirty="0"/>
              <a:t>by multiple ER visits during the first years of his life in which the</a:t>
            </a:r>
            <a:r>
              <a:rPr lang="en-US" baseline="0" dirty="0"/>
              <a:t> admitting symptoms were ataxia, fatigue, and muscular weakness, addressed with fluid resuscitation and </a:t>
            </a:r>
            <a:r>
              <a:rPr lang="en-US" baseline="0" dirty="0" err="1"/>
              <a:t>Flagyl</a:t>
            </a:r>
            <a:r>
              <a:rPr lang="en-US" baseline="0" dirty="0"/>
              <a:t>.  At the age of 4 years, the episodes became more frequent, requiring cyclic gentamicin and </a:t>
            </a:r>
            <a:r>
              <a:rPr lang="en-US" baseline="0" dirty="0" err="1"/>
              <a:t>flagyl</a:t>
            </a:r>
            <a:r>
              <a:rPr lang="en-US" baseline="0" dirty="0"/>
              <a:t>.   This study offers great promise in preventing D-lactic acidosis solely via probiotic therapy while avoiding intermittent antibiotic therapy and the presumptive </a:t>
            </a:r>
            <a:r>
              <a:rPr lang="en-US" baseline="0" dirty="0" err="1"/>
              <a:t>dysbiosis</a:t>
            </a:r>
            <a:r>
              <a:rPr lang="en-US" baseline="0" dirty="0"/>
              <a:t> this engenders.</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44</a:t>
            </a:fld>
            <a:endParaRPr lang="en-US" dirty="0"/>
          </a:p>
        </p:txBody>
      </p:sp>
    </p:spTree>
    <p:extLst>
      <p:ext uri="{BB962C8B-B14F-4D97-AF65-F5344CB8AC3E}">
        <p14:creationId xmlns:p14="http://schemas.microsoft.com/office/powerpoint/2010/main" val="6032875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45</a:t>
            </a:fld>
            <a:endParaRPr lang="en-US" dirty="0"/>
          </a:p>
        </p:txBody>
      </p:sp>
    </p:spTree>
    <p:extLst>
      <p:ext uri="{BB962C8B-B14F-4D97-AF65-F5344CB8AC3E}">
        <p14:creationId xmlns:p14="http://schemas.microsoft.com/office/powerpoint/2010/main" val="24405279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ASPEN</a:t>
            </a:r>
            <a:r>
              <a:rPr lang="en-US" baseline="0" dirty="0"/>
              <a:t> </a:t>
            </a:r>
            <a:r>
              <a:rPr lang="en-US" dirty="0"/>
              <a:t>PIF</a:t>
            </a:r>
            <a:r>
              <a:rPr lang="en-US" baseline="0" dirty="0"/>
              <a:t>WG of dietitians recently developed a 3-page low simple sugar diet for SBS patients</a:t>
            </a:r>
          </a:p>
          <a:p>
            <a:r>
              <a:rPr lang="en-US" baseline="0" dirty="0"/>
              <a:t>In 2016, the FDA required manufacturers to include “added sugars” as a label ingredient in its food labeling regulations.</a:t>
            </a:r>
          </a:p>
          <a:p>
            <a:r>
              <a:rPr lang="en-US" baseline="0" dirty="0"/>
              <a:t>Menus based on the Low Simple Sugar Diet for Children with Short Bowel Syndrome were recently developed, with a GSU graduate nutrition student analyzing them this summer.  We can expect Dr. </a:t>
            </a:r>
            <a:r>
              <a:rPr lang="en-US" baseline="0" dirty="0" err="1"/>
              <a:t>Nucci</a:t>
            </a:r>
            <a:r>
              <a:rPr lang="en-US" baseline="0" dirty="0"/>
              <a:t> to send the menus to the ASPEN clinical practice committee for approval soon, hopefully being able to use them as valuable supplements to the short gut diet.</a:t>
            </a:r>
            <a:endParaRPr lang="en-US" dirty="0"/>
          </a:p>
          <a:p>
            <a:endParaRPr lang="en-US" baseline="0"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46</a:t>
            </a:fld>
            <a:endParaRPr lang="en-US" dirty="0"/>
          </a:p>
        </p:txBody>
      </p:sp>
    </p:spTree>
    <p:extLst>
      <p:ext uri="{BB962C8B-B14F-4D97-AF65-F5344CB8AC3E}">
        <p14:creationId xmlns:p14="http://schemas.microsoft.com/office/powerpoint/2010/main" val="38575484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Utilizing the initial drafts of the Low Simple Sugar Diet for Children with Short Bowel Syndrome handout, I proceeded to develop a de novo,</a:t>
            </a:r>
            <a:r>
              <a:rPr lang="en-US" baseline="0" dirty="0"/>
              <a:t> </a:t>
            </a:r>
            <a:r>
              <a:rPr lang="en-US" dirty="0"/>
              <a:t>institutional</a:t>
            </a:r>
            <a:r>
              <a:rPr lang="en-US" baseline="0" dirty="0"/>
              <a:t> Short Gut diet menu, implementing it in April 2020 .  I worked with Andrea Robinson, manager of food service at </a:t>
            </a:r>
            <a:r>
              <a:rPr lang="en-US" baseline="0" dirty="0" err="1"/>
              <a:t>Egleston</a:t>
            </a:r>
            <a:r>
              <a:rPr lang="en-US" baseline="0" dirty="0"/>
              <a:t> to develop the diet for system-wide use, largely using not only guidance from the ASPEN PIFWG of dietitians, but also the experiences of the IROC group in transitioning patients from formula to foods.  Institutional diet has improved compliance inpatient, alleviating nursing staff from having to order the appropriate dietary selections while on the regular diet.</a:t>
            </a:r>
            <a:r>
              <a:rPr lang="en-US" dirty="0"/>
              <a:t> </a:t>
            </a:r>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47</a:t>
            </a:fld>
            <a:endParaRPr lang="en-US" dirty="0"/>
          </a:p>
        </p:txBody>
      </p:sp>
    </p:spTree>
    <p:extLst>
      <p:ext uri="{BB962C8B-B14F-4D97-AF65-F5344CB8AC3E}">
        <p14:creationId xmlns:p14="http://schemas.microsoft.com/office/powerpoint/2010/main" val="9182244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a:t>
            </a:r>
            <a:r>
              <a:rPr lang="en-US" baseline="0" dirty="0"/>
              <a:t> to composing the Low Simple Sugar diet for Children with Short Bowel Syndrome, the PIFWG of dietitians also composed a “Diet History Assessment Tool,” making several revisions over the past 1-2 years, with the final draft now awaiting approval from the ASPEN Clinical Practice Committee.  The assessment tool is modeled after a FFQ questionnaire with IF clinicians potentially finding this of benefit on a recurring basis (perhaps biannually) to evaluate their patients’ intake and re-educating if indicated.  Admittedly, I am guilty of not soliciting a diet </a:t>
            </a:r>
            <a:r>
              <a:rPr lang="en-US" baseline="0" dirty="0" err="1"/>
              <a:t>hx</a:t>
            </a:r>
            <a:r>
              <a:rPr lang="en-US" baseline="0" dirty="0"/>
              <a:t> upon every clinic visit, presuming that after initial diet education, the caretakers will maintain compliance with the Short Gut diet.  Similar to the short gut room service menus helping pts and caretakers to maintain compliance inpatient, the Diet History Assessment Tool will hopefully help me and my IROC colleagues identify areas of noncompliance and re-educate if indicated.  </a:t>
            </a:r>
          </a:p>
          <a:p>
            <a:endParaRPr lang="en-US" baseline="0" dirty="0"/>
          </a:p>
          <a:p>
            <a:r>
              <a:rPr lang="en-US" baseline="0" dirty="0"/>
              <a:t>Dr. Anita </a:t>
            </a:r>
            <a:r>
              <a:rPr lang="en-US" baseline="0" dirty="0" err="1"/>
              <a:t>Nucci</a:t>
            </a:r>
            <a:r>
              <a:rPr lang="en-US" baseline="0" dirty="0"/>
              <a:t> is assisting with its implementation as a research tool as part of a study examining the intake of PIF patients.  Connecticut, Nemours, and Pittsburgh Children’s will take part in this multicenter study, with the study already approved by the ASPEN Board.  We hope to be part of this multicenter study of intestinal failure patient intake, acting in collaboration with Dr. </a:t>
            </a:r>
            <a:r>
              <a:rPr lang="en-US" baseline="0" dirty="0" err="1"/>
              <a:t>Nucci</a:t>
            </a:r>
            <a:r>
              <a:rPr lang="en-US" baseline="0" dirty="0"/>
              <a:t> to obtain IRB approval.</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48</a:t>
            </a:fld>
            <a:endParaRPr lang="en-US" dirty="0"/>
          </a:p>
        </p:txBody>
      </p:sp>
    </p:spTree>
    <p:extLst>
      <p:ext uri="{BB962C8B-B14F-4D97-AF65-F5344CB8AC3E}">
        <p14:creationId xmlns:p14="http://schemas.microsoft.com/office/powerpoint/2010/main" val="577801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49</a:t>
            </a:fld>
            <a:endParaRPr lang="en-US" dirty="0"/>
          </a:p>
        </p:txBody>
      </p:sp>
    </p:spTree>
    <p:extLst>
      <p:ext uri="{BB962C8B-B14F-4D97-AF65-F5344CB8AC3E}">
        <p14:creationId xmlns:p14="http://schemas.microsoft.com/office/powerpoint/2010/main" val="13565896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completing the data collection</a:t>
            </a:r>
            <a:r>
              <a:rPr lang="en-US" baseline="0" dirty="0"/>
              <a:t> for IROC patients, </a:t>
            </a:r>
            <a:r>
              <a:rPr lang="en-US" dirty="0"/>
              <a:t>IROC clinicians</a:t>
            </a:r>
            <a:r>
              <a:rPr lang="en-US" baseline="0" dirty="0"/>
              <a:t> could use the </a:t>
            </a:r>
            <a:r>
              <a:rPr lang="en-US" baseline="0" dirty="0" err="1"/>
              <a:t>REDCap</a:t>
            </a:r>
            <a:r>
              <a:rPr lang="en-US" baseline="0" dirty="0"/>
              <a:t> data base, potentially in collaboration with other centers, notably Pittsburgh’s ICARE group, to evaluate myriad nutrition support research questions.</a:t>
            </a:r>
          </a:p>
          <a:p>
            <a:r>
              <a:rPr lang="en-US" baseline="0" dirty="0"/>
              <a:t>Up until now, we have lacked national standards for the introduction of complementary foods in the short gut population.  The first RD Survey was published in 2019, with a newly expanded survey distributed to PIFWG RDs in 2020.  The IROC group could use the published “Infant Complementary Feeding Survey” results to craft clinical guidelines for introducing and advancing complementary foods earlier and more effectively, thus supplanting an overdependence on tube-mediated feeding and reducing the high incidence of feeding disorders and oral aversion in our group, mostly reflective of the high rates observed in PIF programs nationally.</a:t>
            </a:r>
          </a:p>
          <a:p>
            <a:r>
              <a:rPr lang="en-US" baseline="0" dirty="0"/>
              <a:t> </a:t>
            </a:r>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50</a:t>
            </a:fld>
            <a:endParaRPr lang="en-US" dirty="0"/>
          </a:p>
        </p:txBody>
      </p:sp>
    </p:spTree>
    <p:extLst>
      <p:ext uri="{BB962C8B-B14F-4D97-AF65-F5344CB8AC3E}">
        <p14:creationId xmlns:p14="http://schemas.microsoft.com/office/powerpoint/2010/main" val="23720064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51</a:t>
            </a:fld>
            <a:endParaRPr lang="en-US" dirty="0"/>
          </a:p>
        </p:txBody>
      </p:sp>
    </p:spTree>
    <p:extLst>
      <p:ext uri="{BB962C8B-B14F-4D97-AF65-F5344CB8AC3E}">
        <p14:creationId xmlns:p14="http://schemas.microsoft.com/office/powerpoint/2010/main" val="13260418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cxnSp>
        <p:nvCxnSpPr>
          <p:cNvPr id="4" name="Straight Connector 3"/>
          <p:cNvCxnSpPr/>
          <p:nvPr/>
        </p:nvCxnSpPr>
        <p:spPr>
          <a:xfrm>
            <a:off x="685800" y="3733800"/>
            <a:ext cx="77724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2130425"/>
            <a:ext cx="7772400" cy="1470025"/>
          </a:xfrm>
        </p:spPr>
        <p:txBody>
          <a:bodyPr anchor="b" anchorCtr="0">
            <a:norm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685800" y="3886200"/>
            <a:ext cx="7772400" cy="914400"/>
          </a:xfrm>
        </p:spPr>
        <p:txBody>
          <a:bodyPr/>
          <a:lstStyle>
            <a:lvl1pPr marL="0" indent="0" algn="l">
              <a:buNone/>
              <a:defRPr>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6" name="Straight Connector 5"/>
          <p:cNvCxnSpPr/>
          <p:nvPr userDrawn="1"/>
        </p:nvCxnSpPr>
        <p:spPr>
          <a:xfrm>
            <a:off x="685800" y="3733800"/>
            <a:ext cx="77724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pic>
        <p:nvPicPr>
          <p:cNvPr id="7" name="Picture 6" descr="logo with tag rgb vert 72.jpg"/>
          <p:cNvPicPr>
            <a:picLocks noChangeAspect="1"/>
          </p:cNvPicPr>
          <p:nvPr userDrawn="1"/>
        </p:nvPicPr>
        <p:blipFill>
          <a:blip r:embed="rId2" cstate="print"/>
          <a:stretch>
            <a:fillRect/>
          </a:stretch>
        </p:blipFill>
        <p:spPr>
          <a:xfrm>
            <a:off x="7391400" y="5535612"/>
            <a:ext cx="1447799" cy="112103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 y="5387975"/>
            <a:ext cx="7086600" cy="1317625"/>
          </a:xfrm>
        </p:spPr>
        <p:txBody>
          <a:bodyPr anchor="b" anchorCtr="0">
            <a:normAutofit/>
          </a:bodyPr>
          <a:lstStyle>
            <a:lvl1pPr algn="l">
              <a:defRPr sz="4400"/>
            </a:lvl1pPr>
          </a:lstStyle>
          <a:p>
            <a:r>
              <a:rPr lang="en-US" dirty="0"/>
              <a:t>Click to edit Master title style</a:t>
            </a:r>
          </a:p>
        </p:txBody>
      </p:sp>
      <p:pic>
        <p:nvPicPr>
          <p:cNvPr id="4" name="Picture 3" descr="logo with tag rgb vert 72.jpg"/>
          <p:cNvPicPr>
            <a:picLocks noChangeAspect="1"/>
          </p:cNvPicPr>
          <p:nvPr userDrawn="1"/>
        </p:nvPicPr>
        <p:blipFill>
          <a:blip r:embed="rId2" cstate="print"/>
          <a:stretch>
            <a:fillRect/>
          </a:stretch>
        </p:blipFill>
        <p:spPr>
          <a:xfrm>
            <a:off x="7391400" y="5535612"/>
            <a:ext cx="1447799" cy="112103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lvl1pPr>
              <a:defRPr>
                <a:latin typeface="+mj-lt"/>
              </a:defRPr>
            </a:lvl1pPr>
          </a:lstStyle>
          <a:p>
            <a:r>
              <a:rPr lang="en-US" dirty="0"/>
              <a:t>Click to edit Master title style</a:t>
            </a:r>
          </a:p>
        </p:txBody>
      </p:sp>
      <p:cxnSp>
        <p:nvCxnSpPr>
          <p:cNvPr id="4" name="Straight Connector 3"/>
          <p:cNvCxnSpPr/>
          <p:nvPr/>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371600"/>
            <a:ext cx="8229600" cy="48768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6" descr="Hope-and-Will.jpg"/>
          <p:cNvPicPr>
            <a:picLocks noChangeAspect="1"/>
          </p:cNvPicPr>
          <p:nvPr/>
        </p:nvPicPr>
        <p:blipFill>
          <a:blip r:embed="rId2" cstate="screen"/>
          <a:srcRect/>
          <a:stretch>
            <a:fillRect/>
          </a:stretch>
        </p:blipFill>
        <p:spPr bwMode="auto">
          <a:xfrm>
            <a:off x="7269163" y="6299835"/>
            <a:ext cx="1112837" cy="558165"/>
          </a:xfrm>
          <a:prstGeom prst="rect">
            <a:avLst/>
          </a:prstGeom>
          <a:noFill/>
          <a:ln w="9525">
            <a:noFill/>
            <a:miter lim="800000"/>
            <a:headEnd/>
            <a:tailEnd/>
          </a:ln>
        </p:spPr>
      </p:pic>
      <p:sp>
        <p:nvSpPr>
          <p:cNvPr id="10"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pPr>
                <a:defRPr/>
              </a:pPr>
              <a:t>‹#›</a:t>
            </a:fld>
            <a:endParaRPr lang="en-US" dirty="0"/>
          </a:p>
        </p:txBody>
      </p:sp>
      <p:cxnSp>
        <p:nvCxnSpPr>
          <p:cNvPr id="11" name="Straight Connector 10"/>
          <p:cNvCxnSpPr/>
          <p:nvPr userDrawn="1"/>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609600" y="6477001"/>
            <a:ext cx="6477000" cy="307777"/>
          </a:xfrm>
          <a:prstGeom prst="rect">
            <a:avLst/>
          </a:prstGeom>
          <a:noFill/>
        </p:spPr>
        <p:txBody>
          <a:bodyPr wrap="square">
            <a:spAutoFit/>
          </a:bodyPr>
          <a:lstStyle/>
          <a:p>
            <a:pPr algn="r">
              <a:defRPr/>
            </a:pPr>
            <a:r>
              <a:rPr lang="en-US" sz="1400" dirty="0">
                <a:solidFill>
                  <a:schemeClr val="bg1">
                    <a:lumMod val="75000"/>
                  </a:schemeClr>
                </a:solidFill>
                <a:latin typeface="Arial Rounded MT Bold" pitchFamily="34" charset="0"/>
              </a:rPr>
              <a:t>Children’s Healthcare of Atlanta</a:t>
            </a:r>
          </a:p>
        </p:txBody>
      </p:sp>
      <p:pic>
        <p:nvPicPr>
          <p:cNvPr id="13" name="Picture 12" descr="Hope and Will Truncated CMYK.jpg"/>
          <p:cNvPicPr>
            <a:picLocks noChangeAspect="1"/>
          </p:cNvPicPr>
          <p:nvPr userDrawn="1"/>
        </p:nvPicPr>
        <p:blipFill>
          <a:blip r:embed="rId3" cstate="print"/>
          <a:stretch>
            <a:fillRect/>
          </a:stretch>
        </p:blipFill>
        <p:spPr>
          <a:xfrm>
            <a:off x="6999654" y="6096000"/>
            <a:ext cx="1382346" cy="762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lvl1pPr>
              <a:defRPr>
                <a:latin typeface="+mj-lt"/>
              </a:defRPr>
            </a:lvl1pPr>
          </a:lstStyle>
          <a:p>
            <a:r>
              <a:rPr lang="en-US"/>
              <a:t>Click to edit Master title style</a:t>
            </a:r>
          </a:p>
        </p:txBody>
      </p:sp>
      <p:sp>
        <p:nvSpPr>
          <p:cNvPr id="3" name="Content Placeholder 2"/>
          <p:cNvSpPr>
            <a:spLocks noGrp="1"/>
          </p:cNvSpPr>
          <p:nvPr>
            <p:ph sz="half" idx="1"/>
          </p:nvPr>
        </p:nvSpPr>
        <p:spPr>
          <a:xfrm>
            <a:off x="457200" y="1371600"/>
            <a:ext cx="4038600" cy="4754563"/>
          </a:xfrm>
        </p:spPr>
        <p:txBody>
          <a:bodyPr/>
          <a:lstStyle>
            <a:lvl1pPr>
              <a:defRPr sz="2800">
                <a:latin typeface="+mn-lt"/>
              </a:defRPr>
            </a:lvl1pPr>
            <a:lvl2pPr>
              <a:defRPr sz="2400">
                <a:latin typeface="+mn-lt"/>
              </a:defRPr>
            </a:lvl2pPr>
            <a:lvl3pPr>
              <a:defRPr sz="2000">
                <a:latin typeface="+mn-lt"/>
              </a:defRPr>
            </a:lvl3pPr>
            <a:lvl4pPr>
              <a:defRPr sz="1800">
                <a:latin typeface="+mn-lt"/>
              </a:defRPr>
            </a:lvl4pPr>
            <a:lvl5pPr>
              <a:defRPr sz="1800">
                <a:latin typeface="+mn-lt"/>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371600"/>
            <a:ext cx="4038600" cy="4754563"/>
          </a:xfrm>
        </p:spPr>
        <p:txBody>
          <a:bodyPr/>
          <a:lstStyle>
            <a:lvl1pPr>
              <a:defRPr sz="2800">
                <a:latin typeface="+mn-lt"/>
              </a:defRPr>
            </a:lvl1pPr>
            <a:lvl2pPr>
              <a:defRPr sz="2400">
                <a:latin typeface="+mn-lt"/>
              </a:defRPr>
            </a:lvl2pPr>
            <a:lvl3pPr>
              <a:defRPr sz="2000">
                <a:latin typeface="+mn-lt"/>
              </a:defRPr>
            </a:lvl3pPr>
            <a:lvl4pPr>
              <a:defRPr sz="1800">
                <a:latin typeface="+mn-lt"/>
              </a:defRPr>
            </a:lvl4pPr>
            <a:lvl5pPr>
              <a:defRPr sz="1800">
                <a:latin typeface="+mn-lt"/>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1" name="Straight Connector 10"/>
          <p:cNvCxnSpPr/>
          <p:nvPr/>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pic>
        <p:nvPicPr>
          <p:cNvPr id="12" name="Picture 6" descr="Hope-and-Will.jpg"/>
          <p:cNvPicPr>
            <a:picLocks noChangeAspect="1"/>
          </p:cNvPicPr>
          <p:nvPr userDrawn="1"/>
        </p:nvPicPr>
        <p:blipFill>
          <a:blip r:embed="rId2" cstate="screen"/>
          <a:srcRect/>
          <a:stretch>
            <a:fillRect/>
          </a:stretch>
        </p:blipFill>
        <p:spPr bwMode="auto">
          <a:xfrm>
            <a:off x="7269163" y="6299835"/>
            <a:ext cx="1112837" cy="558165"/>
          </a:xfrm>
          <a:prstGeom prst="rect">
            <a:avLst/>
          </a:prstGeom>
          <a:noFill/>
          <a:ln w="9525">
            <a:noFill/>
            <a:miter lim="800000"/>
            <a:headEnd/>
            <a:tailEnd/>
          </a:ln>
        </p:spPr>
      </p:pic>
      <p:sp>
        <p:nvSpPr>
          <p:cNvPr id="13"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pPr>
                <a:defRPr/>
              </a:pPr>
              <a:t>‹#›</a:t>
            </a:fld>
            <a:endParaRPr lang="en-US" dirty="0"/>
          </a:p>
        </p:txBody>
      </p:sp>
      <p:sp>
        <p:nvSpPr>
          <p:cNvPr id="14" name="TextBox 13"/>
          <p:cNvSpPr txBox="1"/>
          <p:nvPr userDrawn="1"/>
        </p:nvSpPr>
        <p:spPr>
          <a:xfrm>
            <a:off x="609600" y="6477001"/>
            <a:ext cx="6477000" cy="307777"/>
          </a:xfrm>
          <a:prstGeom prst="rect">
            <a:avLst/>
          </a:prstGeom>
          <a:noFill/>
        </p:spPr>
        <p:txBody>
          <a:bodyPr wrap="square">
            <a:spAutoFit/>
          </a:bodyPr>
          <a:lstStyle/>
          <a:p>
            <a:pPr algn="r">
              <a:defRPr/>
            </a:pPr>
            <a:r>
              <a:rPr lang="en-US" sz="1400" dirty="0">
                <a:solidFill>
                  <a:schemeClr val="bg1">
                    <a:lumMod val="75000"/>
                  </a:schemeClr>
                </a:solidFill>
                <a:latin typeface="Arial Rounded MT Bold" pitchFamily="34" charset="0"/>
              </a:rPr>
              <a:t>Children’s Healthcare of Atlanta</a:t>
            </a:r>
          </a:p>
        </p:txBody>
      </p:sp>
      <p:pic>
        <p:nvPicPr>
          <p:cNvPr id="15" name="Picture 14" descr="Hope and Will Truncated CMYK.jpg"/>
          <p:cNvPicPr>
            <a:picLocks noChangeAspect="1"/>
          </p:cNvPicPr>
          <p:nvPr userDrawn="1"/>
        </p:nvPicPr>
        <p:blipFill>
          <a:blip r:embed="rId3" cstate="print"/>
          <a:stretch>
            <a:fillRect/>
          </a:stretch>
        </p:blipFill>
        <p:spPr>
          <a:xfrm>
            <a:off x="6999654" y="6096000"/>
            <a:ext cx="1382346" cy="762000"/>
          </a:xfrm>
          <a:prstGeom prst="rect">
            <a:avLst/>
          </a:prstGeom>
        </p:spPr>
      </p:pic>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lvl1pPr>
              <a:defRPr>
                <a:latin typeface="+mj-lt"/>
              </a:defRPr>
            </a:lvl1pPr>
          </a:lstStyle>
          <a:p>
            <a:r>
              <a:rPr lang="en-US"/>
              <a:t>Click to edit Master title style</a:t>
            </a:r>
          </a:p>
        </p:txBody>
      </p:sp>
      <p:cxnSp>
        <p:nvCxnSpPr>
          <p:cNvPr id="7" name="Straight Connector 6"/>
          <p:cNvCxnSpPr/>
          <p:nvPr/>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76608"/>
            <a:ext cx="4040188" cy="715962"/>
          </a:xfrm>
        </p:spPr>
        <p:txBody>
          <a:bodyPr anchor="b">
            <a:noAutofit/>
          </a:bodyPr>
          <a:lstStyle>
            <a:lvl1pPr marL="0" indent="0">
              <a:buNone/>
              <a:defRPr sz="2400" b="1">
                <a:solidFill>
                  <a:srgbClr val="009D57"/>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209800"/>
            <a:ext cx="4040188" cy="4038600"/>
          </a:xfrm>
        </p:spPr>
        <p:txBody>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600">
                <a:latin typeface="+mn-lt"/>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376608"/>
            <a:ext cx="4041775" cy="715962"/>
          </a:xfrm>
        </p:spPr>
        <p:txBody>
          <a:bodyPr anchor="b"/>
          <a:lstStyle>
            <a:lvl1pPr marL="0" indent="0">
              <a:buNone/>
              <a:defRPr sz="2400" b="1">
                <a:solidFill>
                  <a:srgbClr val="009D57"/>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209800"/>
            <a:ext cx="4041775" cy="4038600"/>
          </a:xfrm>
        </p:spPr>
        <p:txBody>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600">
                <a:latin typeface="+mn-lt"/>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Picture 6" descr="Hope-and-Will.jpg"/>
          <p:cNvPicPr>
            <a:picLocks noChangeAspect="1"/>
          </p:cNvPicPr>
          <p:nvPr userDrawn="1"/>
        </p:nvPicPr>
        <p:blipFill>
          <a:blip r:embed="rId2" cstate="screen"/>
          <a:srcRect/>
          <a:stretch>
            <a:fillRect/>
          </a:stretch>
        </p:blipFill>
        <p:spPr bwMode="auto">
          <a:xfrm>
            <a:off x="7269163" y="6299835"/>
            <a:ext cx="1112837" cy="558165"/>
          </a:xfrm>
          <a:prstGeom prst="rect">
            <a:avLst/>
          </a:prstGeom>
          <a:noFill/>
          <a:ln w="9525">
            <a:noFill/>
            <a:miter lim="800000"/>
            <a:headEnd/>
            <a:tailEnd/>
          </a:ln>
        </p:spPr>
      </p:pic>
      <p:sp>
        <p:nvSpPr>
          <p:cNvPr id="14"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pPr>
                <a:defRPr/>
              </a:pPr>
              <a:t>‹#›</a:t>
            </a:fld>
            <a:endParaRPr lang="en-US" dirty="0"/>
          </a:p>
        </p:txBody>
      </p:sp>
      <p:sp>
        <p:nvSpPr>
          <p:cNvPr id="15" name="TextBox 14"/>
          <p:cNvSpPr txBox="1"/>
          <p:nvPr userDrawn="1"/>
        </p:nvSpPr>
        <p:spPr>
          <a:xfrm>
            <a:off x="609600" y="6477001"/>
            <a:ext cx="6477000" cy="307777"/>
          </a:xfrm>
          <a:prstGeom prst="rect">
            <a:avLst/>
          </a:prstGeom>
          <a:noFill/>
        </p:spPr>
        <p:txBody>
          <a:bodyPr wrap="square">
            <a:spAutoFit/>
          </a:bodyPr>
          <a:lstStyle/>
          <a:p>
            <a:pPr algn="r">
              <a:defRPr/>
            </a:pPr>
            <a:r>
              <a:rPr lang="en-US" sz="1400" dirty="0">
                <a:solidFill>
                  <a:schemeClr val="bg1">
                    <a:lumMod val="75000"/>
                  </a:schemeClr>
                </a:solidFill>
                <a:latin typeface="Arial Rounded MT Bold" pitchFamily="34" charset="0"/>
              </a:rPr>
              <a:t>Children’s Healthcare of Atlanta</a:t>
            </a:r>
          </a:p>
        </p:txBody>
      </p:sp>
      <p:pic>
        <p:nvPicPr>
          <p:cNvPr id="16" name="Picture 15" descr="Hope and Will Truncated CMYK.jpg"/>
          <p:cNvPicPr>
            <a:picLocks noChangeAspect="1"/>
          </p:cNvPicPr>
          <p:nvPr userDrawn="1"/>
        </p:nvPicPr>
        <p:blipFill>
          <a:blip r:embed="rId3" cstate="print"/>
          <a:stretch>
            <a:fillRect/>
          </a:stretch>
        </p:blipFill>
        <p:spPr>
          <a:xfrm>
            <a:off x="6999654" y="6096000"/>
            <a:ext cx="1382346" cy="762000"/>
          </a:xfrm>
          <a:prstGeom prst="rect">
            <a:avLst/>
          </a:prstGeom>
        </p:spPr>
      </p:pic>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4_Title Only">
    <p:spTree>
      <p:nvGrpSpPr>
        <p:cNvPr id="1" name=""/>
        <p:cNvGrpSpPr/>
        <p:nvPr/>
      </p:nvGrpSpPr>
      <p:grpSpPr>
        <a:xfrm>
          <a:off x="0" y="0"/>
          <a:ext cx="0" cy="0"/>
          <a:chOff x="0" y="0"/>
          <a:chExt cx="0" cy="0"/>
        </a:xfrm>
      </p:grpSpPr>
      <p:cxnSp>
        <p:nvCxnSpPr>
          <p:cNvPr id="3" name="Straight Connector 2"/>
          <p:cNvCxnSpPr/>
          <p:nvPr/>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chor="ctr" anchorCtr="0"/>
          <a:lstStyle>
            <a:lvl1pPr>
              <a:defRPr>
                <a:latin typeface="+mj-lt"/>
              </a:defRPr>
            </a:lvl1pPr>
          </a:lstStyle>
          <a:p>
            <a:r>
              <a:rPr lang="en-US"/>
              <a:t>Click to edit Master title style</a:t>
            </a:r>
          </a:p>
        </p:txBody>
      </p:sp>
      <p:sp>
        <p:nvSpPr>
          <p:cNvPr id="8"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D423F924-74D2-45C3-9581-52674854CC09}" type="slidenum">
              <a:rPr lang="en-US" smtClean="0"/>
              <a:pPr>
                <a:defRPr/>
              </a:pPr>
              <a:t>‹#›</a:t>
            </a:fld>
            <a:endParaRPr lang="en-US" dirty="0"/>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pic>
        <p:nvPicPr>
          <p:cNvPr id="7" name="Picture 6" descr="Hope-and-Will.jpg"/>
          <p:cNvPicPr>
            <a:picLocks noChangeAspect="1"/>
          </p:cNvPicPr>
          <p:nvPr userDrawn="1"/>
        </p:nvPicPr>
        <p:blipFill>
          <a:blip r:embed="rId2" cstate="screen"/>
          <a:srcRect/>
          <a:stretch>
            <a:fillRect/>
          </a:stretch>
        </p:blipFill>
        <p:spPr bwMode="auto">
          <a:xfrm>
            <a:off x="7269163" y="6299835"/>
            <a:ext cx="1112837" cy="558165"/>
          </a:xfrm>
          <a:prstGeom prst="rect">
            <a:avLst/>
          </a:prstGeom>
          <a:noFill/>
          <a:ln w="9525">
            <a:noFill/>
            <a:miter lim="800000"/>
            <a:headEnd/>
            <a:tailEnd/>
          </a:ln>
        </p:spPr>
      </p:pic>
      <p:sp>
        <p:nvSpPr>
          <p:cNvPr id="8"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pPr>
                <a:defRPr/>
              </a:pPr>
              <a:t>‹#›</a:t>
            </a:fld>
            <a:endParaRPr lang="en-US" dirty="0"/>
          </a:p>
        </p:txBody>
      </p:sp>
      <p:sp>
        <p:nvSpPr>
          <p:cNvPr id="9" name="TextBox 8"/>
          <p:cNvSpPr txBox="1"/>
          <p:nvPr userDrawn="1"/>
        </p:nvSpPr>
        <p:spPr>
          <a:xfrm>
            <a:off x="609600" y="6477001"/>
            <a:ext cx="6477000" cy="307777"/>
          </a:xfrm>
          <a:prstGeom prst="rect">
            <a:avLst/>
          </a:prstGeom>
          <a:noFill/>
        </p:spPr>
        <p:txBody>
          <a:bodyPr wrap="square">
            <a:spAutoFit/>
          </a:bodyPr>
          <a:lstStyle/>
          <a:p>
            <a:pPr algn="r">
              <a:defRPr/>
            </a:pPr>
            <a:r>
              <a:rPr lang="en-US" sz="1400" dirty="0">
                <a:solidFill>
                  <a:schemeClr val="bg1">
                    <a:lumMod val="75000"/>
                  </a:schemeClr>
                </a:solidFill>
                <a:latin typeface="Arial Rounded MT Bold" pitchFamily="34" charset="0"/>
              </a:rPr>
              <a:t>Children’s Healthcare of Atlanta</a:t>
            </a:r>
          </a:p>
        </p:txBody>
      </p:sp>
      <p:pic>
        <p:nvPicPr>
          <p:cNvPr id="10" name="Picture 9" descr="Hope and Will Truncated CMYK.jpg"/>
          <p:cNvPicPr>
            <a:picLocks noChangeAspect="1"/>
          </p:cNvPicPr>
          <p:nvPr userDrawn="1"/>
        </p:nvPicPr>
        <p:blipFill>
          <a:blip r:embed="rId3" cstate="print"/>
          <a:stretch>
            <a:fillRect/>
          </a:stretch>
        </p:blipFill>
        <p:spPr>
          <a:xfrm>
            <a:off x="6999654" y="6096000"/>
            <a:ext cx="1382346" cy="762000"/>
          </a:xfrm>
          <a:prstGeom prst="rect">
            <a:avLst/>
          </a:prstGeom>
        </p:spPr>
      </p:pic>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_Title Only">
    <p:spTree>
      <p:nvGrpSpPr>
        <p:cNvPr id="1" name=""/>
        <p:cNvGrpSpPr/>
        <p:nvPr/>
      </p:nvGrpSpPr>
      <p:grpSpPr>
        <a:xfrm>
          <a:off x="0" y="0"/>
          <a:ext cx="0" cy="0"/>
          <a:chOff x="0" y="0"/>
          <a:chExt cx="0" cy="0"/>
        </a:xfrm>
      </p:grpSpPr>
      <p:sp>
        <p:nvSpPr>
          <p:cNvPr id="7" name="TextBox 6"/>
          <p:cNvSpPr txBox="1"/>
          <p:nvPr/>
        </p:nvSpPr>
        <p:spPr>
          <a:xfrm>
            <a:off x="1752600" y="6550025"/>
            <a:ext cx="6477000" cy="307975"/>
          </a:xfrm>
          <a:prstGeom prst="rect">
            <a:avLst/>
          </a:prstGeom>
          <a:noFill/>
        </p:spPr>
        <p:txBody>
          <a:bodyPr>
            <a:spAutoFit/>
          </a:bodyPr>
          <a:lstStyle/>
          <a:p>
            <a:pPr algn="r">
              <a:defRPr/>
            </a:pPr>
            <a:r>
              <a:rPr lang="en-US" sz="1400" dirty="0">
                <a:solidFill>
                  <a:schemeClr val="bg1">
                    <a:lumMod val="75000"/>
                  </a:schemeClr>
                </a:solidFill>
                <a:latin typeface="+mj-lt"/>
              </a:rPr>
              <a:t>Children’s Healthcare of Atlanta</a:t>
            </a:r>
          </a:p>
        </p:txBody>
      </p:sp>
      <p:sp>
        <p:nvSpPr>
          <p:cNvPr id="8"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D423F924-74D2-45C3-9581-52674854CC09}" type="slidenum">
              <a:rPr lang="en-US" smtClean="0"/>
              <a:pPr>
                <a:defRPr/>
              </a:pPr>
              <a:t>‹#›</a:t>
            </a:fld>
            <a:endParaRPr lang="en-US" dirty="0"/>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Divider Slide">
    <p:spTree>
      <p:nvGrpSpPr>
        <p:cNvPr id="1" name=""/>
        <p:cNvGrpSpPr/>
        <p:nvPr/>
      </p:nvGrpSpPr>
      <p:grpSpPr>
        <a:xfrm>
          <a:off x="0" y="0"/>
          <a:ext cx="0" cy="0"/>
          <a:chOff x="0" y="0"/>
          <a:chExt cx="0" cy="0"/>
        </a:xfrm>
      </p:grpSpPr>
      <p:cxnSp>
        <p:nvCxnSpPr>
          <p:cNvPr id="4" name="Straight Connector 3"/>
          <p:cNvCxnSpPr/>
          <p:nvPr/>
        </p:nvCxnSpPr>
        <p:spPr>
          <a:xfrm>
            <a:off x="685800" y="3733800"/>
            <a:ext cx="77724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2130425"/>
            <a:ext cx="7772400" cy="1470025"/>
          </a:xfrm>
        </p:spPr>
        <p:txBody>
          <a:bodyPr anchor="b" anchorCtr="0">
            <a:normAutofit/>
          </a:bodyPr>
          <a:lstStyle>
            <a:lvl1pPr algn="l">
              <a:defRPr sz="4400"/>
            </a:lvl1pPr>
          </a:lstStyle>
          <a:p>
            <a:r>
              <a:rPr lang="en-US" dirty="0"/>
              <a:t>Click to edit Master title style</a:t>
            </a:r>
          </a:p>
        </p:txBody>
      </p:sp>
      <p:sp>
        <p:nvSpPr>
          <p:cNvPr id="3" name="Subtitle 2"/>
          <p:cNvSpPr>
            <a:spLocks noGrp="1"/>
          </p:cNvSpPr>
          <p:nvPr>
            <p:ph type="subTitle" idx="1"/>
          </p:nvPr>
        </p:nvSpPr>
        <p:spPr>
          <a:xfrm>
            <a:off x="685800" y="3886200"/>
            <a:ext cx="6400800" cy="914400"/>
          </a:xfrm>
        </p:spPr>
        <p:txBody>
          <a:bodyPr/>
          <a:lstStyle>
            <a:lvl1pPr marL="0" indent="0" algn="l">
              <a:buNone/>
              <a:defRPr>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82296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295400"/>
            <a:ext cx="8229600" cy="4830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4"/>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1" r:id="rId4"/>
    <p:sldLayoutId id="2147483732" r:id="rId5"/>
    <p:sldLayoutId id="2147483735" r:id="rId6"/>
    <p:sldLayoutId id="2147483736" r:id="rId7"/>
    <p:sldLayoutId id="2147483737" r:id="rId8"/>
    <p:sldLayoutId id="2147483741" r:id="rId9"/>
    <p:sldLayoutId id="2147483738" r:id="rId10"/>
  </p:sldLayoutIdLst>
  <p:hf hdr="0" ftr="0" dt="0"/>
  <p:txStyles>
    <p:titleStyle>
      <a:lvl1pPr algn="l" rtl="0" eaLnBrk="1" fontAlgn="base" hangingPunct="1">
        <a:spcBef>
          <a:spcPct val="0"/>
        </a:spcBef>
        <a:spcAft>
          <a:spcPct val="0"/>
        </a:spcAft>
        <a:defRPr sz="3200" kern="1200">
          <a:solidFill>
            <a:srgbClr val="009D57"/>
          </a:solidFill>
          <a:latin typeface="+mj-lt"/>
          <a:ea typeface="+mj-ea"/>
          <a:cs typeface="+mj-cs"/>
        </a:defRPr>
      </a:lvl1pPr>
      <a:lvl2pPr algn="l" rtl="0" eaLnBrk="1" fontAlgn="base" hangingPunct="1">
        <a:spcBef>
          <a:spcPct val="0"/>
        </a:spcBef>
        <a:spcAft>
          <a:spcPct val="0"/>
        </a:spcAft>
        <a:defRPr sz="3600">
          <a:solidFill>
            <a:srgbClr val="009D57"/>
          </a:solidFill>
          <a:latin typeface="Archer Semibold" pitchFamily="50" charset="0"/>
        </a:defRPr>
      </a:lvl2pPr>
      <a:lvl3pPr algn="l" rtl="0" eaLnBrk="1" fontAlgn="base" hangingPunct="1">
        <a:spcBef>
          <a:spcPct val="0"/>
        </a:spcBef>
        <a:spcAft>
          <a:spcPct val="0"/>
        </a:spcAft>
        <a:defRPr sz="3600">
          <a:solidFill>
            <a:srgbClr val="009D57"/>
          </a:solidFill>
          <a:latin typeface="Archer Semibold" pitchFamily="50" charset="0"/>
        </a:defRPr>
      </a:lvl3pPr>
      <a:lvl4pPr algn="l" rtl="0" eaLnBrk="1" fontAlgn="base" hangingPunct="1">
        <a:spcBef>
          <a:spcPct val="0"/>
        </a:spcBef>
        <a:spcAft>
          <a:spcPct val="0"/>
        </a:spcAft>
        <a:defRPr sz="3600">
          <a:solidFill>
            <a:srgbClr val="009D57"/>
          </a:solidFill>
          <a:latin typeface="Archer Semibold" pitchFamily="50" charset="0"/>
        </a:defRPr>
      </a:lvl4pPr>
      <a:lvl5pPr algn="l" rtl="0" eaLnBrk="1" fontAlgn="base" hangingPunct="1">
        <a:spcBef>
          <a:spcPct val="0"/>
        </a:spcBef>
        <a:spcAft>
          <a:spcPct val="0"/>
        </a:spcAft>
        <a:defRPr sz="3600">
          <a:solidFill>
            <a:srgbClr val="009D57"/>
          </a:solidFill>
          <a:latin typeface="Archer Semibold" pitchFamily="50" charset="0"/>
        </a:defRPr>
      </a:lvl5pPr>
      <a:lvl6pPr marL="457200" algn="l" rtl="0" eaLnBrk="1" fontAlgn="base" hangingPunct="1">
        <a:spcBef>
          <a:spcPct val="0"/>
        </a:spcBef>
        <a:spcAft>
          <a:spcPct val="0"/>
        </a:spcAft>
        <a:defRPr sz="3600">
          <a:solidFill>
            <a:srgbClr val="009D57"/>
          </a:solidFill>
          <a:latin typeface="Archer Semibold" pitchFamily="50" charset="0"/>
        </a:defRPr>
      </a:lvl6pPr>
      <a:lvl7pPr marL="914400" algn="l" rtl="0" eaLnBrk="1" fontAlgn="base" hangingPunct="1">
        <a:spcBef>
          <a:spcPct val="0"/>
        </a:spcBef>
        <a:spcAft>
          <a:spcPct val="0"/>
        </a:spcAft>
        <a:defRPr sz="3600">
          <a:solidFill>
            <a:srgbClr val="009D57"/>
          </a:solidFill>
          <a:latin typeface="Archer Semibold" pitchFamily="50" charset="0"/>
        </a:defRPr>
      </a:lvl7pPr>
      <a:lvl8pPr marL="1371600" algn="l" rtl="0" eaLnBrk="1" fontAlgn="base" hangingPunct="1">
        <a:spcBef>
          <a:spcPct val="0"/>
        </a:spcBef>
        <a:spcAft>
          <a:spcPct val="0"/>
        </a:spcAft>
        <a:defRPr sz="3600">
          <a:solidFill>
            <a:srgbClr val="009D57"/>
          </a:solidFill>
          <a:latin typeface="Archer Semibold" pitchFamily="50" charset="0"/>
        </a:defRPr>
      </a:lvl8pPr>
      <a:lvl9pPr marL="1828800" algn="l" rtl="0" eaLnBrk="1" fontAlgn="base" hangingPunct="1">
        <a:spcBef>
          <a:spcPct val="0"/>
        </a:spcBef>
        <a:spcAft>
          <a:spcPct val="0"/>
        </a:spcAft>
        <a:defRPr sz="3600">
          <a:solidFill>
            <a:srgbClr val="009D57"/>
          </a:solidFill>
          <a:latin typeface="Archer Semibold" pitchFamily="50" charset="0"/>
        </a:defRPr>
      </a:lvl9pPr>
    </p:titleStyle>
    <p:bodyStyle>
      <a:lvl1pPr marL="342900" indent="-342900" algn="l" rtl="0" eaLnBrk="1" fontAlgn="base" hangingPunct="1">
        <a:spcBef>
          <a:spcPct val="20000"/>
        </a:spcBef>
        <a:spcAft>
          <a:spcPct val="0"/>
        </a:spcAft>
        <a:buFont typeface="Arial" charset="0"/>
        <a:buChar char="•"/>
        <a:defRPr sz="2800" kern="1200">
          <a:solidFill>
            <a:srgbClr val="262626"/>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400" kern="1200">
          <a:solidFill>
            <a:srgbClr val="262626"/>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000" kern="1200">
          <a:solidFill>
            <a:srgbClr val="262626"/>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1800" kern="1200">
          <a:solidFill>
            <a:srgbClr val="262626"/>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800"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8.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3"/>
          <p:cNvSpPr>
            <a:spLocks noGrp="1"/>
          </p:cNvSpPr>
          <p:nvPr>
            <p:ph type="ctrTitle"/>
          </p:nvPr>
        </p:nvSpPr>
        <p:spPr/>
        <p:txBody>
          <a:bodyPr>
            <a:normAutofit/>
          </a:bodyPr>
          <a:lstStyle/>
          <a:p>
            <a:pPr eaLnBrk="1" hangingPunct="1"/>
            <a:r>
              <a:rPr lang="en-US" dirty="0"/>
              <a:t>Nutrition Management of Intestinal Failure Patients</a:t>
            </a:r>
          </a:p>
        </p:txBody>
      </p:sp>
      <p:sp>
        <p:nvSpPr>
          <p:cNvPr id="5" name="Subtitle 4"/>
          <p:cNvSpPr>
            <a:spLocks noGrp="1"/>
          </p:cNvSpPr>
          <p:nvPr>
            <p:ph type="subTitle" idx="1"/>
          </p:nvPr>
        </p:nvSpPr>
        <p:spPr/>
        <p:txBody>
          <a:bodyPr/>
          <a:lstStyle/>
          <a:p>
            <a:pPr eaLnBrk="1" hangingPunct="1">
              <a:buFont typeface="Arial" pitchFamily="34" charset="0"/>
              <a:buNone/>
              <a:defRPr/>
            </a:pPr>
            <a:r>
              <a:rPr lang="en-US" sz="2400" dirty="0">
                <a:solidFill>
                  <a:schemeClr val="tx1"/>
                </a:solidFill>
              </a:rPr>
              <a:t>Kipp Ellsworth, MS, RD, CSP, CNSC</a:t>
            </a:r>
          </a:p>
          <a:p>
            <a:pPr eaLnBrk="1" hangingPunct="1">
              <a:buFont typeface="Arial" pitchFamily="34" charset="0"/>
              <a:buNone/>
              <a:defRPr/>
            </a:pPr>
            <a:r>
              <a:rPr lang="en-US" sz="2400" dirty="0">
                <a:solidFill>
                  <a:schemeClr val="tx1"/>
                </a:solidFill>
              </a:rPr>
              <a:t>Clinical Nutritionist, Intestinal Rehab of Children’s </a:t>
            </a:r>
          </a:p>
          <a:p>
            <a:pPr eaLnBrk="1" hangingPunct="1">
              <a:buFont typeface="Arial" pitchFamily="34" charset="0"/>
              <a:buNone/>
              <a:defRPr/>
            </a:pPr>
            <a:r>
              <a:rPr lang="en-US" sz="2400" dirty="0">
                <a:solidFill>
                  <a:schemeClr val="tx1"/>
                </a:solidFill>
              </a:rPr>
              <a:t>Children’s Healthcare of Atlanta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 Learning Objectives</a:t>
            </a:r>
          </a:p>
        </p:txBody>
      </p:sp>
      <p:sp>
        <p:nvSpPr>
          <p:cNvPr id="3" name="Content Placeholder 2"/>
          <p:cNvSpPr>
            <a:spLocks noGrp="1"/>
          </p:cNvSpPr>
          <p:nvPr>
            <p:ph idx="1"/>
          </p:nvPr>
        </p:nvSpPr>
        <p:spPr/>
        <p:txBody>
          <a:bodyPr/>
          <a:lstStyle/>
          <a:p>
            <a:r>
              <a:rPr lang="en-US" sz="2400" dirty="0"/>
              <a:t>State two goals of nutrition support therapy in pediatric intestinal failure patients.</a:t>
            </a:r>
          </a:p>
          <a:p>
            <a:r>
              <a:rPr lang="en-US" sz="2400" dirty="0"/>
              <a:t>Recall the standardized definitions for both “enteral autonomy” and “intestinal failure-associated liver disease.”</a:t>
            </a:r>
          </a:p>
          <a:p>
            <a:r>
              <a:rPr lang="en-US" sz="2400" dirty="0"/>
              <a:t>Debate the impact of multidisciplinary intestinal rehab programs on the outcome of pediatric patients with intestinal failure.</a:t>
            </a:r>
          </a:p>
          <a:p>
            <a:r>
              <a:rPr lang="en-US" sz="2400" dirty="0"/>
              <a:t>Discuss the importance of </a:t>
            </a:r>
            <a:r>
              <a:rPr lang="en-US" sz="2400" dirty="0" err="1"/>
              <a:t>protocolized</a:t>
            </a:r>
            <a:r>
              <a:rPr lang="en-US" sz="2400" dirty="0"/>
              <a:t> monitoring of serum micronutrient concentrations in long-term parenteral nutrition patients.</a:t>
            </a:r>
          </a:p>
          <a:p>
            <a:r>
              <a:rPr lang="en-US" sz="2400" dirty="0"/>
              <a:t>Identify four enteral formulas commonly used in the pediatric intestinal failure patient population.</a:t>
            </a:r>
          </a:p>
          <a:p>
            <a:pPr marL="0" indent="0">
              <a:buNone/>
            </a:pPr>
            <a:endParaRPr lang="en-US" sz="2400"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2</a:t>
            </a:fld>
            <a:endParaRPr lang="en-US" dirty="0"/>
          </a:p>
        </p:txBody>
      </p:sp>
    </p:spTree>
    <p:extLst>
      <p:ext uri="{BB962C8B-B14F-4D97-AF65-F5344CB8AC3E}">
        <p14:creationId xmlns:p14="http://schemas.microsoft.com/office/powerpoint/2010/main" val="3249918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 Outline</a:t>
            </a:r>
          </a:p>
        </p:txBody>
      </p:sp>
      <p:sp>
        <p:nvSpPr>
          <p:cNvPr id="3" name="Content Placeholder 2"/>
          <p:cNvSpPr>
            <a:spLocks noGrp="1"/>
          </p:cNvSpPr>
          <p:nvPr>
            <p:ph idx="1"/>
          </p:nvPr>
        </p:nvSpPr>
        <p:spPr/>
        <p:txBody>
          <a:bodyPr/>
          <a:lstStyle/>
          <a:p>
            <a:r>
              <a:rPr lang="en-US" sz="2400" dirty="0"/>
              <a:t>Discuss the benefits of a multidisciplinary approach to the management of pediatric intestinal failure patients.</a:t>
            </a:r>
          </a:p>
          <a:p>
            <a:r>
              <a:rPr lang="en-US" sz="2400" dirty="0"/>
              <a:t>Summarize the IROC program’s demographics and its collaboration with the American Society for Parenteral &amp; Enteral Nutrition’s (ASPEN) Intestinal Failure practice section. </a:t>
            </a:r>
          </a:p>
          <a:p>
            <a:r>
              <a:rPr lang="en-US" sz="2400" dirty="0"/>
              <a:t>Detail how the IROC program has incorporated the evidence and its collaborations with other care centers into a comprehensive, </a:t>
            </a:r>
            <a:r>
              <a:rPr lang="en-US" sz="2400" dirty="0" err="1"/>
              <a:t>protocolized</a:t>
            </a:r>
            <a:r>
              <a:rPr lang="en-US" sz="2400" dirty="0"/>
              <a:t> inpatient and outpatient parenteral nutrition management program.</a:t>
            </a:r>
          </a:p>
          <a:p>
            <a:r>
              <a:rPr lang="en-US" sz="2400" dirty="0"/>
              <a:t>Review general principles of tube-mediated and oral nutrition management of pediatric intestinal failure patients.</a:t>
            </a:r>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3</a:t>
            </a:fld>
            <a:endParaRPr lang="en-US" dirty="0"/>
          </a:p>
        </p:txBody>
      </p:sp>
    </p:spTree>
    <p:extLst>
      <p:ext uri="{BB962C8B-B14F-4D97-AF65-F5344CB8AC3E}">
        <p14:creationId xmlns:p14="http://schemas.microsoft.com/office/powerpoint/2010/main" val="1687808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Nutrition Support Goals for Pediatric Intestinal Failure Patients</a:t>
            </a:r>
          </a:p>
        </p:txBody>
      </p:sp>
      <p:sp>
        <p:nvSpPr>
          <p:cNvPr id="3" name="Content Placeholder 2"/>
          <p:cNvSpPr>
            <a:spLocks noGrp="1"/>
          </p:cNvSpPr>
          <p:nvPr>
            <p:ph idx="1"/>
          </p:nvPr>
        </p:nvSpPr>
        <p:spPr/>
        <p:txBody>
          <a:bodyPr/>
          <a:lstStyle/>
          <a:p>
            <a:pPr marL="0" indent="0">
              <a:buNone/>
            </a:pPr>
            <a:endParaRPr lang="en-US" sz="2400" dirty="0"/>
          </a:p>
          <a:p>
            <a:r>
              <a:rPr lang="en-US" sz="2400" dirty="0"/>
              <a:t>Primary goal: To enhance adaptation of the remnant small bowel via aggressive enteral feeding advancement, facilitating parenteral nutrition weaning and achievement of </a:t>
            </a:r>
            <a:r>
              <a:rPr lang="en-US" sz="2400" b="1" dirty="0"/>
              <a:t>enteral autonomy</a:t>
            </a:r>
          </a:p>
          <a:p>
            <a:endParaRPr lang="en-US" sz="2400" b="1" dirty="0"/>
          </a:p>
          <a:p>
            <a:r>
              <a:rPr lang="en-US" sz="2400" dirty="0"/>
              <a:t>To promote acceptable growth while reducing the risk of </a:t>
            </a:r>
            <a:r>
              <a:rPr lang="en-US" sz="2400" b="1" dirty="0"/>
              <a:t>intestinal failure-associated liver disease (IFALD)</a:t>
            </a:r>
          </a:p>
          <a:p>
            <a:endParaRPr lang="en-US" sz="2400" b="1" dirty="0"/>
          </a:p>
          <a:p>
            <a:r>
              <a:rPr lang="en-US" sz="2400" dirty="0"/>
              <a:t>To employ oral motor therapy and early oral feedings in an effort to address the high prevalence of oral aversion endemic to the intestinal failure population</a:t>
            </a:r>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4</a:t>
            </a:fld>
            <a:endParaRPr lang="en-US" dirty="0"/>
          </a:p>
        </p:txBody>
      </p:sp>
    </p:spTree>
    <p:extLst>
      <p:ext uri="{BB962C8B-B14F-4D97-AF65-F5344CB8AC3E}">
        <p14:creationId xmlns:p14="http://schemas.microsoft.com/office/powerpoint/2010/main" val="2779983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ASPEN Definitions in Pediatric Intestinal Failure</a:t>
            </a:r>
          </a:p>
        </p:txBody>
      </p:sp>
      <p:sp>
        <p:nvSpPr>
          <p:cNvPr id="3" name="Content Placeholder 2"/>
          <p:cNvSpPr>
            <a:spLocks noGrp="1"/>
          </p:cNvSpPr>
          <p:nvPr>
            <p:ph idx="1"/>
          </p:nvPr>
        </p:nvSpPr>
        <p:spPr/>
        <p:txBody>
          <a:bodyPr/>
          <a:lstStyle/>
          <a:p>
            <a:endParaRPr lang="en-US" dirty="0"/>
          </a:p>
          <a:p>
            <a:endParaRPr lang="en-US" dirty="0"/>
          </a:p>
          <a:p>
            <a:pPr marL="0" indent="0">
              <a:buNone/>
            </a:pPr>
            <a:r>
              <a:rPr lang="en-US" b="1" dirty="0"/>
              <a:t>Pediatric intestinal failure: </a:t>
            </a:r>
            <a:r>
              <a:rPr lang="en-US" dirty="0"/>
              <a:t>“the reduction of functional intestinal mass below that which can sustain life, resulting in dependence on supplemental parenteral support for a minimum of 60 days within a 74 consecutive day interval.”</a:t>
            </a:r>
          </a:p>
          <a:p>
            <a:pPr marL="0" indent="0">
              <a:buNone/>
            </a:pPr>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5</a:t>
            </a:fld>
            <a:endParaRPr lang="en-US" dirty="0"/>
          </a:p>
        </p:txBody>
      </p:sp>
      <p:sp>
        <p:nvSpPr>
          <p:cNvPr id="6" name="TextBox 5"/>
          <p:cNvSpPr txBox="1"/>
          <p:nvPr/>
        </p:nvSpPr>
        <p:spPr>
          <a:xfrm>
            <a:off x="609600" y="5638800"/>
            <a:ext cx="7772400" cy="276999"/>
          </a:xfrm>
          <a:prstGeom prst="rect">
            <a:avLst/>
          </a:prstGeom>
          <a:noFill/>
        </p:spPr>
        <p:txBody>
          <a:bodyPr wrap="square" rtlCol="0">
            <a:spAutoFit/>
          </a:bodyPr>
          <a:lstStyle/>
          <a:p>
            <a:r>
              <a:rPr lang="en-US" sz="1200" dirty="0">
                <a:latin typeface="+mn-lt"/>
              </a:rPr>
              <a:t>Modi B, Galloway D, </a:t>
            </a:r>
            <a:r>
              <a:rPr lang="en-US" sz="1200" dirty="0" err="1">
                <a:latin typeface="+mn-lt"/>
              </a:rPr>
              <a:t>Nucci</a:t>
            </a:r>
            <a:r>
              <a:rPr lang="en-US" sz="1200" dirty="0">
                <a:latin typeface="+mn-lt"/>
              </a:rPr>
              <a:t> A et al. 2021; DOI:10.1002/jpen.2232 [</a:t>
            </a:r>
            <a:r>
              <a:rPr lang="en-US" sz="1200" dirty="0" err="1">
                <a:latin typeface="+mn-lt"/>
              </a:rPr>
              <a:t>Epub</a:t>
            </a:r>
            <a:r>
              <a:rPr lang="en-US" sz="1200" dirty="0">
                <a:latin typeface="+mn-lt"/>
              </a:rPr>
              <a:t> ahead of print]</a:t>
            </a:r>
          </a:p>
        </p:txBody>
      </p:sp>
    </p:spTree>
    <p:extLst>
      <p:ext uri="{BB962C8B-B14F-4D97-AF65-F5344CB8AC3E}">
        <p14:creationId xmlns:p14="http://schemas.microsoft.com/office/powerpoint/2010/main" val="737163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ASPEN Definitions in Pediatric Intestinal Failure</a:t>
            </a:r>
          </a:p>
        </p:txBody>
      </p:sp>
      <p:sp>
        <p:nvSpPr>
          <p:cNvPr id="3" name="Content Placeholder 2"/>
          <p:cNvSpPr>
            <a:spLocks noGrp="1"/>
          </p:cNvSpPr>
          <p:nvPr>
            <p:ph idx="1"/>
          </p:nvPr>
        </p:nvSpPr>
        <p:spPr/>
        <p:txBody>
          <a:bodyPr/>
          <a:lstStyle/>
          <a:p>
            <a:endParaRPr lang="en-US" sz="2000" dirty="0"/>
          </a:p>
          <a:p>
            <a:r>
              <a:rPr lang="en-US" sz="2000" b="1" dirty="0"/>
              <a:t>Enteral autonomy</a:t>
            </a:r>
            <a:r>
              <a:rPr lang="en-US" sz="2000" dirty="0"/>
              <a:t>: “the maintenance of normal growth and hydration status by means of enteral support without the use of parenteral support for a period of more than three consecutive months.”</a:t>
            </a:r>
          </a:p>
          <a:p>
            <a:pPr marL="0" indent="0">
              <a:buNone/>
            </a:pPr>
            <a:endParaRPr lang="en-US" sz="2000" dirty="0"/>
          </a:p>
          <a:p>
            <a:r>
              <a:rPr lang="en-US" sz="2000" b="1" dirty="0"/>
              <a:t>Intestinal Failure-Associated Liver Disease (IFALD): </a:t>
            </a:r>
            <a:r>
              <a:rPr lang="en-US" sz="2000" dirty="0"/>
              <a:t>“liver injury, as manifested by cholestasis, steatosis, and fibrosis, in patients with IF independent of, or in addition to, other potential etiologies.  The development of IFALD is multifactorial, typically as a consequence of metabolic abnormalities in IF and the medical and surgical management strategies of IF themselves.  It can be stabilized or reversed with appropriate early modification of management strategies and promotion of intestinal adaptation or it can progress to hepatic dysfunction and ESLD.”</a:t>
            </a:r>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6</a:t>
            </a:fld>
            <a:endParaRPr lang="en-US" dirty="0"/>
          </a:p>
        </p:txBody>
      </p:sp>
      <p:sp>
        <p:nvSpPr>
          <p:cNvPr id="5" name="TextBox 4"/>
          <p:cNvSpPr txBox="1"/>
          <p:nvPr/>
        </p:nvSpPr>
        <p:spPr>
          <a:xfrm>
            <a:off x="763604" y="5867400"/>
            <a:ext cx="7924800" cy="276999"/>
          </a:xfrm>
          <a:prstGeom prst="rect">
            <a:avLst/>
          </a:prstGeom>
          <a:noFill/>
        </p:spPr>
        <p:txBody>
          <a:bodyPr wrap="square" rtlCol="0">
            <a:spAutoFit/>
          </a:bodyPr>
          <a:lstStyle/>
          <a:p>
            <a:pPr lvl="0"/>
            <a:r>
              <a:rPr lang="en-US" sz="1200" dirty="0">
                <a:solidFill>
                  <a:prstClr val="black"/>
                </a:solidFill>
                <a:latin typeface="Garamond"/>
              </a:rPr>
              <a:t>Modi B, Galloway D, </a:t>
            </a:r>
            <a:r>
              <a:rPr lang="en-US" sz="1200" dirty="0" err="1">
                <a:solidFill>
                  <a:prstClr val="black"/>
                </a:solidFill>
                <a:latin typeface="Garamond"/>
              </a:rPr>
              <a:t>Nucci</a:t>
            </a:r>
            <a:r>
              <a:rPr lang="en-US" sz="1200" dirty="0">
                <a:solidFill>
                  <a:prstClr val="black"/>
                </a:solidFill>
                <a:latin typeface="Garamond"/>
              </a:rPr>
              <a:t> A et al. 2021; DOI:10.1002/jpen.2232 [</a:t>
            </a:r>
            <a:r>
              <a:rPr lang="en-US" sz="1200" dirty="0" err="1">
                <a:solidFill>
                  <a:prstClr val="black"/>
                </a:solidFill>
                <a:latin typeface="Garamond"/>
              </a:rPr>
              <a:t>Epub</a:t>
            </a:r>
            <a:r>
              <a:rPr lang="en-US" sz="1200" dirty="0">
                <a:solidFill>
                  <a:prstClr val="black"/>
                </a:solidFill>
                <a:latin typeface="Garamond"/>
              </a:rPr>
              <a:t> ahead of print]</a:t>
            </a:r>
          </a:p>
        </p:txBody>
      </p:sp>
    </p:spTree>
    <p:extLst>
      <p:ext uri="{BB962C8B-B14F-4D97-AF65-F5344CB8AC3E}">
        <p14:creationId xmlns:p14="http://schemas.microsoft.com/office/powerpoint/2010/main" val="3059392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 Manifestations of Intestinal Failure</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72781" y="1371600"/>
            <a:ext cx="4398438" cy="4876800"/>
          </a:xfrm>
        </p:spPr>
      </p:pic>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7</a:t>
            </a:fld>
            <a:endParaRPr lang="en-US" dirty="0"/>
          </a:p>
        </p:txBody>
      </p:sp>
      <p:sp>
        <p:nvSpPr>
          <p:cNvPr id="6" name="TextBox 5"/>
          <p:cNvSpPr txBox="1"/>
          <p:nvPr/>
        </p:nvSpPr>
        <p:spPr>
          <a:xfrm>
            <a:off x="2362200" y="6324600"/>
            <a:ext cx="4419600" cy="276999"/>
          </a:xfrm>
          <a:prstGeom prst="rect">
            <a:avLst/>
          </a:prstGeom>
          <a:noFill/>
        </p:spPr>
        <p:txBody>
          <a:bodyPr wrap="square" rtlCol="0">
            <a:spAutoFit/>
          </a:bodyPr>
          <a:lstStyle/>
          <a:p>
            <a:r>
              <a:rPr lang="en-US" sz="1200" dirty="0">
                <a:latin typeface="+mn-lt"/>
              </a:rPr>
              <a:t>Duggan CP, </a:t>
            </a:r>
            <a:r>
              <a:rPr lang="en-US" sz="1200" dirty="0" err="1">
                <a:latin typeface="+mn-lt"/>
              </a:rPr>
              <a:t>Jaksic</a:t>
            </a:r>
            <a:r>
              <a:rPr lang="en-US" sz="1200" dirty="0">
                <a:latin typeface="+mn-lt"/>
              </a:rPr>
              <a:t> T. Pediatric Intestinal Failure. </a:t>
            </a:r>
            <a:r>
              <a:rPr lang="en-US" sz="1200" i="1" dirty="0">
                <a:latin typeface="+mn-lt"/>
              </a:rPr>
              <a:t>NEJM</a:t>
            </a:r>
            <a:r>
              <a:rPr lang="en-US" sz="1200" dirty="0">
                <a:latin typeface="+mn-lt"/>
              </a:rPr>
              <a:t>. 2017;377:668.</a:t>
            </a:r>
          </a:p>
        </p:txBody>
      </p:sp>
    </p:spTree>
    <p:extLst>
      <p:ext uri="{BB962C8B-B14F-4D97-AF65-F5344CB8AC3E}">
        <p14:creationId xmlns:p14="http://schemas.microsoft.com/office/powerpoint/2010/main" val="2877745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Impact of Multidisciplinary Intestinal Rehab Programs (IRPs) on Management of Pediatric Intestinal Failure</a:t>
            </a:r>
          </a:p>
        </p:txBody>
      </p:sp>
      <p:sp>
        <p:nvSpPr>
          <p:cNvPr id="3" name="Text Placeholder 2"/>
          <p:cNvSpPr>
            <a:spLocks noGrp="1"/>
          </p:cNvSpPr>
          <p:nvPr>
            <p:ph type="body" idx="1"/>
          </p:nvPr>
        </p:nvSpPr>
        <p:spPr/>
        <p:txBody>
          <a:bodyPr/>
          <a:lstStyle/>
          <a:p>
            <a:r>
              <a:rPr lang="en-US" sz="2000" dirty="0"/>
              <a:t>4 studies in the past 4 years examining effect of IRP on outcomes </a:t>
            </a:r>
          </a:p>
        </p:txBody>
      </p:sp>
      <p:sp>
        <p:nvSpPr>
          <p:cNvPr id="4" name="Content Placeholder 3"/>
          <p:cNvSpPr>
            <a:spLocks noGrp="1"/>
          </p:cNvSpPr>
          <p:nvPr>
            <p:ph sz="half" idx="2"/>
          </p:nvPr>
        </p:nvSpPr>
        <p:spPr/>
        <p:txBody>
          <a:bodyPr/>
          <a:lstStyle/>
          <a:p>
            <a:r>
              <a:rPr lang="en-US" sz="1600" b="1" dirty="0"/>
              <a:t>Mortality:</a:t>
            </a:r>
            <a:r>
              <a:rPr lang="en-US" sz="1600" dirty="0"/>
              <a:t> decreased significantly after introduction of an IRP.  The cause of death shifted from IFALD to other comorbidities associated with prematurity</a:t>
            </a:r>
          </a:p>
          <a:p>
            <a:r>
              <a:rPr lang="en-US" sz="1600" b="1" dirty="0"/>
              <a:t>Enteral autonomy: </a:t>
            </a:r>
            <a:r>
              <a:rPr lang="en-US" sz="1600" dirty="0"/>
              <a:t>of the 3 studies reporting EN outcomes, 2 reported a significant decrease in length of PN dependence</a:t>
            </a:r>
          </a:p>
          <a:p>
            <a:r>
              <a:rPr lang="en-US" sz="1600" b="1" dirty="0"/>
              <a:t>Conclusion:</a:t>
            </a:r>
            <a:r>
              <a:rPr lang="en-US" sz="1600" dirty="0"/>
              <a:t> despite studies’ limitations (single center enrollment, small sample size), intestinal failure pts managed by an IRP demonstrated improved clinical outcomes</a:t>
            </a:r>
          </a:p>
        </p:txBody>
      </p:sp>
      <p:sp>
        <p:nvSpPr>
          <p:cNvPr id="5" name="Text Placeholder 4"/>
          <p:cNvSpPr>
            <a:spLocks noGrp="1"/>
          </p:cNvSpPr>
          <p:nvPr>
            <p:ph type="body" sz="quarter" idx="3"/>
          </p:nvPr>
        </p:nvSpPr>
        <p:spPr/>
        <p:txBody>
          <a:bodyPr/>
          <a:lstStyle/>
          <a:p>
            <a:r>
              <a:rPr lang="en-US" sz="2000" dirty="0"/>
              <a:t>First cost-effectiveness study of pediatric intestinal failure (IF) pts</a:t>
            </a:r>
          </a:p>
        </p:txBody>
      </p:sp>
      <p:sp>
        <p:nvSpPr>
          <p:cNvPr id="6" name="Content Placeholder 5"/>
          <p:cNvSpPr>
            <a:spLocks noGrp="1"/>
          </p:cNvSpPr>
          <p:nvPr>
            <p:ph sz="quarter" idx="4"/>
          </p:nvPr>
        </p:nvSpPr>
        <p:spPr/>
        <p:txBody>
          <a:bodyPr/>
          <a:lstStyle/>
          <a:p>
            <a:r>
              <a:rPr lang="en-US" sz="1600" dirty="0"/>
              <a:t>Calculating treatment costs of IR pts and of pts receiving PN but not offered IR</a:t>
            </a:r>
          </a:p>
          <a:p>
            <a:r>
              <a:rPr lang="en-US" sz="1600" dirty="0"/>
              <a:t>Average 1</a:t>
            </a:r>
            <a:r>
              <a:rPr lang="en-US" sz="1600" baseline="30000" dirty="0"/>
              <a:t>st</a:t>
            </a:r>
            <a:r>
              <a:rPr lang="en-US" sz="1600" dirty="0"/>
              <a:t>-year treatment: $275,000-$311,000; average subsequent years annually: $35,000-$54,000</a:t>
            </a:r>
          </a:p>
          <a:p>
            <a:r>
              <a:rPr lang="en-US" sz="1600" dirty="0"/>
              <a:t>IR prolonged the average </a:t>
            </a:r>
            <a:r>
              <a:rPr lang="en-US" sz="1600" dirty="0" err="1"/>
              <a:t>pt</a:t>
            </a:r>
            <a:r>
              <a:rPr lang="en-US" sz="1600" dirty="0"/>
              <a:t> survival by 1.2 years over the 40-year period</a:t>
            </a:r>
          </a:p>
          <a:p>
            <a:r>
              <a:rPr lang="en-US" sz="1600" dirty="0"/>
              <a:t>Cost savings achieved for each additional life-year gained by IR: $330,000</a:t>
            </a:r>
          </a:p>
          <a:p>
            <a:r>
              <a:rPr lang="en-US" sz="1600" b="1" dirty="0"/>
              <a:t>Conclusion:</a:t>
            </a:r>
            <a:r>
              <a:rPr lang="en-US" sz="1600" dirty="0"/>
              <a:t> IR proves a cost-effective treatment of children with IF, improving survival while saving costs </a:t>
            </a:r>
          </a:p>
        </p:txBody>
      </p:sp>
      <p:sp>
        <p:nvSpPr>
          <p:cNvPr id="7" name="Slide Number Placeholder 6"/>
          <p:cNvSpPr>
            <a:spLocks noGrp="1"/>
          </p:cNvSpPr>
          <p:nvPr>
            <p:ph type="sldNum" sz="quarter" idx="10"/>
          </p:nvPr>
        </p:nvSpPr>
        <p:spPr/>
        <p:txBody>
          <a:bodyPr/>
          <a:lstStyle/>
          <a:p>
            <a:pPr>
              <a:defRPr/>
            </a:pPr>
            <a:fld id="{01D945C9-0277-4107-B589-EC55ECD240BC}" type="slidenum">
              <a:rPr lang="en-US" smtClean="0"/>
              <a:pPr>
                <a:defRPr/>
              </a:pPr>
              <a:t>8</a:t>
            </a:fld>
            <a:endParaRPr lang="en-US" dirty="0"/>
          </a:p>
        </p:txBody>
      </p:sp>
      <p:sp>
        <p:nvSpPr>
          <p:cNvPr id="8" name="TextBox 7"/>
          <p:cNvSpPr txBox="1"/>
          <p:nvPr/>
        </p:nvSpPr>
        <p:spPr>
          <a:xfrm>
            <a:off x="609600" y="5902151"/>
            <a:ext cx="3810000" cy="261610"/>
          </a:xfrm>
          <a:prstGeom prst="rect">
            <a:avLst/>
          </a:prstGeom>
          <a:noFill/>
        </p:spPr>
        <p:txBody>
          <a:bodyPr wrap="square" rtlCol="0">
            <a:spAutoFit/>
          </a:bodyPr>
          <a:lstStyle/>
          <a:p>
            <a:r>
              <a:rPr lang="en-US" sz="1100" dirty="0" err="1">
                <a:latin typeface="+mn-lt"/>
              </a:rPr>
              <a:t>Belza</a:t>
            </a:r>
            <a:r>
              <a:rPr lang="en-US" sz="1100" dirty="0">
                <a:latin typeface="+mn-lt"/>
              </a:rPr>
              <a:t> C, Wales PW. </a:t>
            </a:r>
            <a:r>
              <a:rPr lang="en-US" sz="1100" i="1" dirty="0" err="1">
                <a:latin typeface="+mn-lt"/>
              </a:rPr>
              <a:t>Curr</a:t>
            </a:r>
            <a:r>
              <a:rPr lang="en-US" sz="1100" i="1" dirty="0">
                <a:latin typeface="+mn-lt"/>
              </a:rPr>
              <a:t> </a:t>
            </a:r>
            <a:r>
              <a:rPr lang="en-US" sz="1100" i="1" dirty="0" err="1">
                <a:latin typeface="+mn-lt"/>
              </a:rPr>
              <a:t>Opin</a:t>
            </a:r>
            <a:r>
              <a:rPr lang="en-US" sz="1100" i="1" dirty="0">
                <a:latin typeface="+mn-lt"/>
              </a:rPr>
              <a:t> </a:t>
            </a:r>
            <a:r>
              <a:rPr lang="en-US" sz="1100" i="1" dirty="0" err="1">
                <a:latin typeface="+mn-lt"/>
              </a:rPr>
              <a:t>Pediatr</a:t>
            </a:r>
            <a:r>
              <a:rPr lang="en-US" sz="1100" dirty="0">
                <a:latin typeface="+mn-lt"/>
              </a:rPr>
              <a:t>. 2017;29:334-9.</a:t>
            </a:r>
          </a:p>
        </p:txBody>
      </p:sp>
      <p:sp>
        <p:nvSpPr>
          <p:cNvPr id="9" name="TextBox 8"/>
          <p:cNvSpPr txBox="1"/>
          <p:nvPr/>
        </p:nvSpPr>
        <p:spPr>
          <a:xfrm>
            <a:off x="4724400" y="5902151"/>
            <a:ext cx="2209800" cy="430887"/>
          </a:xfrm>
          <a:prstGeom prst="rect">
            <a:avLst/>
          </a:prstGeom>
          <a:noFill/>
        </p:spPr>
        <p:txBody>
          <a:bodyPr wrap="square" rtlCol="0">
            <a:spAutoFit/>
          </a:bodyPr>
          <a:lstStyle/>
          <a:p>
            <a:r>
              <a:rPr lang="en-US" sz="1100" dirty="0" err="1">
                <a:latin typeface="+mn-lt"/>
              </a:rPr>
              <a:t>Groen</a:t>
            </a:r>
            <a:r>
              <a:rPr lang="en-US" sz="1100" dirty="0">
                <a:latin typeface="+mn-lt"/>
              </a:rPr>
              <a:t> H et al. </a:t>
            </a:r>
            <a:r>
              <a:rPr lang="en-US" sz="1100" i="1" dirty="0">
                <a:latin typeface="+mn-lt"/>
              </a:rPr>
              <a:t>Am J </a:t>
            </a:r>
            <a:r>
              <a:rPr lang="en-US" sz="1100" i="1" dirty="0" err="1">
                <a:latin typeface="+mn-lt"/>
              </a:rPr>
              <a:t>Clin</a:t>
            </a:r>
            <a:r>
              <a:rPr lang="en-US" sz="1100" i="1" dirty="0">
                <a:latin typeface="+mn-lt"/>
              </a:rPr>
              <a:t> </a:t>
            </a:r>
            <a:r>
              <a:rPr lang="en-US" sz="1100" i="1" dirty="0" err="1">
                <a:latin typeface="+mn-lt"/>
              </a:rPr>
              <a:t>Nutr</a:t>
            </a:r>
            <a:r>
              <a:rPr lang="en-US" sz="1100" i="1" dirty="0">
                <a:latin typeface="+mn-lt"/>
              </a:rPr>
              <a:t>. </a:t>
            </a:r>
            <a:r>
              <a:rPr lang="en-US" sz="1100" dirty="0">
                <a:latin typeface="+mn-lt"/>
              </a:rPr>
              <a:t>2017;105:417-25.</a:t>
            </a:r>
          </a:p>
        </p:txBody>
      </p:sp>
    </p:spTree>
    <p:extLst>
      <p:ext uri="{BB962C8B-B14F-4D97-AF65-F5344CB8AC3E}">
        <p14:creationId xmlns:p14="http://schemas.microsoft.com/office/powerpoint/2010/main" val="2521573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Evolving Strategies to Achieve Enteral Autonomy and Prevent IFALD</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616793835"/>
              </p:ext>
            </p:extLst>
          </p:nvPr>
        </p:nvGraphicFramePr>
        <p:xfrm>
          <a:off x="457200" y="1371600"/>
          <a:ext cx="8229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9</a:t>
            </a:fld>
            <a:endParaRPr lang="en-US" dirty="0"/>
          </a:p>
        </p:txBody>
      </p:sp>
    </p:spTree>
    <p:extLst>
      <p:ext uri="{BB962C8B-B14F-4D97-AF65-F5344CB8AC3E}">
        <p14:creationId xmlns:p14="http://schemas.microsoft.com/office/powerpoint/2010/main" val="3292040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Intestinal Rehab of Children’s (IROC)</a:t>
            </a:r>
            <a:br>
              <a:rPr lang="en-US" dirty="0"/>
            </a:br>
            <a:r>
              <a:rPr lang="en-US" dirty="0"/>
              <a:t>Program Demographics</a:t>
            </a:r>
          </a:p>
        </p:txBody>
      </p:sp>
      <p:sp>
        <p:nvSpPr>
          <p:cNvPr id="3" name="Content Placeholder 2"/>
          <p:cNvSpPr>
            <a:spLocks noGrp="1"/>
          </p:cNvSpPr>
          <p:nvPr>
            <p:ph sz="half" idx="1"/>
          </p:nvPr>
        </p:nvSpPr>
        <p:spPr/>
        <p:txBody>
          <a:bodyPr/>
          <a:lstStyle/>
          <a:p>
            <a:pPr lvl="0"/>
            <a:endParaRPr lang="en-US" sz="1800" dirty="0"/>
          </a:p>
          <a:p>
            <a:pPr lvl="0"/>
            <a:r>
              <a:rPr lang="en-US" sz="1600" dirty="0"/>
              <a:t>64 active patients</a:t>
            </a:r>
          </a:p>
          <a:p>
            <a:pPr lvl="0"/>
            <a:r>
              <a:rPr lang="en-US" sz="1600" dirty="0"/>
              <a:t>Intestinal failure diagnoses: short gut (</a:t>
            </a:r>
            <a:r>
              <a:rPr lang="en-US" sz="1600" dirty="0" err="1"/>
              <a:t>gastroschisis</a:t>
            </a:r>
            <a:r>
              <a:rPr lang="en-US" sz="1600" dirty="0"/>
              <a:t>, volvulus, atresia, necrotizing </a:t>
            </a:r>
            <a:r>
              <a:rPr lang="en-US" sz="1600" dirty="0" err="1"/>
              <a:t>enterocolitis</a:t>
            </a:r>
            <a:r>
              <a:rPr lang="en-US" sz="1600" dirty="0"/>
              <a:t>), </a:t>
            </a:r>
            <a:r>
              <a:rPr lang="en-US" sz="1600" dirty="0" err="1"/>
              <a:t>dysmotility</a:t>
            </a:r>
            <a:r>
              <a:rPr lang="en-US" sz="1600" dirty="0"/>
              <a:t> (</a:t>
            </a:r>
            <a:r>
              <a:rPr lang="en-US" sz="1600" dirty="0" err="1"/>
              <a:t>Hirschsprung</a:t>
            </a:r>
            <a:r>
              <a:rPr lang="en-US" sz="1600" dirty="0"/>
              <a:t> disease, </a:t>
            </a:r>
            <a:r>
              <a:rPr lang="en-US" sz="1600" dirty="0" err="1"/>
              <a:t>megacystis</a:t>
            </a:r>
            <a:r>
              <a:rPr lang="en-US" sz="1600" dirty="0"/>
              <a:t> </a:t>
            </a:r>
            <a:r>
              <a:rPr lang="en-US" sz="1600" dirty="0" err="1"/>
              <a:t>microcolon</a:t>
            </a:r>
            <a:r>
              <a:rPr lang="en-US" sz="1600" dirty="0"/>
              <a:t> intestinal hypoperistalsis syndrome), and idiopathic</a:t>
            </a:r>
          </a:p>
          <a:p>
            <a:pPr lvl="0"/>
            <a:r>
              <a:rPr lang="en-US" sz="1600" dirty="0"/>
              <a:t>26 chronic parenteral nutrition-dependent patients and 6 receiving customized IVF</a:t>
            </a:r>
          </a:p>
          <a:p>
            <a:pPr lvl="0"/>
            <a:r>
              <a:rPr lang="en-US" sz="1600" dirty="0"/>
              <a:t>2 isolated intestinal transplant and 5 </a:t>
            </a:r>
            <a:r>
              <a:rPr lang="en-US" sz="1600" dirty="0" err="1"/>
              <a:t>multivisceral</a:t>
            </a:r>
            <a:r>
              <a:rPr lang="en-US" sz="1600" dirty="0"/>
              <a:t> transplant patients</a:t>
            </a:r>
          </a:p>
          <a:p>
            <a:pPr lvl="0"/>
            <a:r>
              <a:rPr lang="en-US" sz="1600" dirty="0"/>
              <a:t>Program staff: 3 physicians (Drs. Berauer, Bashaw, Romero) 1 surgeon (Dr. Megan Durham), 1 nurse educator (Jennifer Aksoy), 1 nurse coordinator (Tina Shah), 1 nurse practitioner (Lauren Mullen), 1 RD, and 1 social worker (Margaret Clark)</a:t>
            </a:r>
          </a:p>
          <a:p>
            <a:pPr marL="0" indent="0">
              <a:buNone/>
            </a:pPr>
            <a:endParaRPr lang="en-US" dirty="0"/>
          </a:p>
        </p:txBody>
      </p:sp>
      <p:graphicFrame>
        <p:nvGraphicFramePr>
          <p:cNvPr id="8" name="Content Placeholder 7"/>
          <p:cNvGraphicFramePr>
            <a:graphicFrameLocks noGrp="1"/>
          </p:cNvGraphicFramePr>
          <p:nvPr>
            <p:ph sz="half" idx="2"/>
            <p:extLst>
              <p:ext uri="{D42A27DB-BD31-4B8C-83A1-F6EECF244321}">
                <p14:modId xmlns:p14="http://schemas.microsoft.com/office/powerpoint/2010/main" val="4253125626"/>
              </p:ext>
            </p:extLst>
          </p:nvPr>
        </p:nvGraphicFramePr>
        <p:xfrm>
          <a:off x="4648200" y="1371600"/>
          <a:ext cx="4038600" cy="4754563"/>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10</a:t>
            </a:fld>
            <a:endParaRPr lang="en-US" dirty="0"/>
          </a:p>
        </p:txBody>
      </p:sp>
      <p:sp>
        <p:nvSpPr>
          <p:cNvPr id="9" name="TextBox 8"/>
          <p:cNvSpPr txBox="1"/>
          <p:nvPr/>
        </p:nvSpPr>
        <p:spPr>
          <a:xfrm>
            <a:off x="533400" y="6477000"/>
            <a:ext cx="3657600" cy="276999"/>
          </a:xfrm>
          <a:prstGeom prst="rect">
            <a:avLst/>
          </a:prstGeom>
          <a:noFill/>
        </p:spPr>
        <p:txBody>
          <a:bodyPr wrap="square" rtlCol="0">
            <a:spAutoFit/>
          </a:bodyPr>
          <a:lstStyle/>
          <a:p>
            <a:r>
              <a:rPr lang="en-US" sz="1200" dirty="0">
                <a:latin typeface="+mn-lt"/>
              </a:rPr>
              <a:t>Data collocated as of 8/24/21</a:t>
            </a:r>
          </a:p>
        </p:txBody>
      </p:sp>
    </p:spTree>
    <p:extLst>
      <p:ext uri="{BB962C8B-B14F-4D97-AF65-F5344CB8AC3E}">
        <p14:creationId xmlns:p14="http://schemas.microsoft.com/office/powerpoint/2010/main" val="555657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Survey of U.S. Pediatric Intestinal Rehab Programs</a:t>
            </a:r>
          </a:p>
        </p:txBody>
      </p:sp>
      <p:sp>
        <p:nvSpPr>
          <p:cNvPr id="3" name="Content Placeholder 2"/>
          <p:cNvSpPr>
            <a:spLocks noGrp="1"/>
          </p:cNvSpPr>
          <p:nvPr>
            <p:ph sz="half" idx="1"/>
          </p:nvPr>
        </p:nvSpPr>
        <p:spPr/>
        <p:txBody>
          <a:bodyPr/>
          <a:lstStyle/>
          <a:p>
            <a:endParaRPr lang="en-US" sz="2400" dirty="0"/>
          </a:p>
          <a:p>
            <a:endParaRPr lang="en-US" sz="2400" dirty="0"/>
          </a:p>
          <a:p>
            <a:r>
              <a:rPr lang="en-US" sz="2400" dirty="0"/>
              <a:t>71 children’s hospitals reporting a PIR program to the 2017 USNWR.</a:t>
            </a:r>
          </a:p>
          <a:p>
            <a:r>
              <a:rPr lang="en-US" sz="2400" dirty="0"/>
              <a:t>58 active programs returned a 14-item questionnaire</a:t>
            </a:r>
          </a:p>
          <a:p>
            <a:r>
              <a:rPr lang="en-US" sz="2400" dirty="0"/>
              <a:t>34 classified as large programs (&gt; 50 pts)</a:t>
            </a:r>
          </a:p>
        </p:txBody>
      </p:sp>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11</a:t>
            </a:fld>
            <a:endParaRPr lang="en-US" dirty="0"/>
          </a:p>
        </p:txBody>
      </p:sp>
      <p:pic>
        <p:nvPicPr>
          <p:cNvPr id="10" name="Content Placeholder 9"/>
          <p:cNvPicPr>
            <a:picLocks noGrp="1" noChangeAspect="1"/>
          </p:cNvPicPr>
          <p:nvPr>
            <p:ph sz="half" idx="2"/>
          </p:nvPr>
        </p:nvPicPr>
        <p:blipFill>
          <a:blip r:embed="rId3"/>
          <a:stretch>
            <a:fillRect/>
          </a:stretch>
        </p:blipFill>
        <p:spPr>
          <a:xfrm>
            <a:off x="4648200" y="2133600"/>
            <a:ext cx="4191000" cy="3124200"/>
          </a:xfrm>
          <a:prstGeom prst="rect">
            <a:avLst/>
          </a:prstGeom>
          <a:ln>
            <a:noFill/>
          </a:ln>
          <a:effectLst>
            <a:outerShdw blurRad="292100" dist="139700" dir="2700000" algn="tl" rotWithShape="0">
              <a:srgbClr val="333333">
                <a:alpha val="65000"/>
              </a:srgbClr>
            </a:outerShdw>
          </a:effectLst>
        </p:spPr>
      </p:pic>
      <p:sp>
        <p:nvSpPr>
          <p:cNvPr id="12" name="TextBox 11"/>
          <p:cNvSpPr txBox="1"/>
          <p:nvPr/>
        </p:nvSpPr>
        <p:spPr>
          <a:xfrm>
            <a:off x="4724400" y="5638800"/>
            <a:ext cx="4114800" cy="276999"/>
          </a:xfrm>
          <a:prstGeom prst="rect">
            <a:avLst/>
          </a:prstGeom>
          <a:noFill/>
        </p:spPr>
        <p:txBody>
          <a:bodyPr wrap="square" rtlCol="0">
            <a:spAutoFit/>
          </a:bodyPr>
          <a:lstStyle/>
          <a:p>
            <a:r>
              <a:rPr lang="en-US" sz="1200" dirty="0">
                <a:latin typeface="+mn-lt"/>
              </a:rPr>
              <a:t>Park C, Cowles R et al. </a:t>
            </a:r>
            <a:r>
              <a:rPr lang="en-US" sz="1200" i="1" dirty="0">
                <a:latin typeface="+mn-lt"/>
              </a:rPr>
              <a:t>J </a:t>
            </a:r>
            <a:r>
              <a:rPr lang="en-US" sz="1200" i="1" dirty="0" err="1">
                <a:latin typeface="+mn-lt"/>
              </a:rPr>
              <a:t>Parenter</a:t>
            </a:r>
            <a:r>
              <a:rPr lang="en-US" sz="1200" i="1" dirty="0">
                <a:latin typeface="+mn-lt"/>
              </a:rPr>
              <a:t> Enteral </a:t>
            </a:r>
            <a:r>
              <a:rPr lang="en-US" sz="1200" i="1" dirty="0" err="1">
                <a:latin typeface="+mn-lt"/>
              </a:rPr>
              <a:t>Nutr</a:t>
            </a:r>
            <a:r>
              <a:rPr lang="en-US" sz="1200" dirty="0">
                <a:latin typeface="+mn-lt"/>
              </a:rPr>
              <a:t>. 2021;45(6):1249-58.</a:t>
            </a:r>
          </a:p>
        </p:txBody>
      </p:sp>
    </p:spTree>
    <p:extLst>
      <p:ext uri="{BB962C8B-B14F-4D97-AF65-F5344CB8AC3E}">
        <p14:creationId xmlns:p14="http://schemas.microsoft.com/office/powerpoint/2010/main" val="28823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Survey of U.S. Pediatric Intestinal Rehab Programs, cont’d</a:t>
            </a:r>
          </a:p>
        </p:txBody>
      </p:sp>
      <p:sp>
        <p:nvSpPr>
          <p:cNvPr id="3" name="Content Placeholder 2"/>
          <p:cNvSpPr>
            <a:spLocks noGrp="1"/>
          </p:cNvSpPr>
          <p:nvPr>
            <p:ph sz="half" idx="1"/>
          </p:nvPr>
        </p:nvSpPr>
        <p:spPr/>
        <p:txBody>
          <a:bodyPr/>
          <a:lstStyle/>
          <a:p>
            <a:r>
              <a:rPr lang="en-US" sz="1800" dirty="0"/>
              <a:t>Majority of programs had gastroenterology, surgery, nutrition, nursing, and social work services involved.</a:t>
            </a:r>
          </a:p>
          <a:p>
            <a:r>
              <a:rPr lang="en-US" sz="1800" dirty="0"/>
              <a:t>Large programs were more likely to serve as referral centers; have greater participation by nursing, social work, and primary care; have more dedicated time by gastroenterology, surgery, nursing, nutrition, and social work; have more frequent meetings; and have various funding sources (P &lt; .05).</a:t>
            </a:r>
          </a:p>
          <a:p>
            <a:r>
              <a:rPr lang="en-US" sz="1800" dirty="0"/>
              <a:t>Critical components of a modern PIR program include gastroenterology, surgery, and nutrition services with strong nursing and social work support.</a:t>
            </a:r>
          </a:p>
          <a:p>
            <a:pPr marL="0" indent="0">
              <a:buNone/>
            </a:pPr>
            <a:endParaRPr lang="en-US" sz="2000" dirty="0"/>
          </a:p>
        </p:txBody>
      </p:sp>
      <p:pic>
        <p:nvPicPr>
          <p:cNvPr id="6" name="Content Placeholder 5"/>
          <p:cNvPicPr>
            <a:picLocks noGrp="1" noChangeAspect="1"/>
          </p:cNvPicPr>
          <p:nvPr>
            <p:ph sz="half" idx="2"/>
          </p:nvPr>
        </p:nvPicPr>
        <p:blipFill>
          <a:blip r:embed="rId3"/>
          <a:stretch>
            <a:fillRect/>
          </a:stretch>
        </p:blipFill>
        <p:spPr>
          <a:xfrm>
            <a:off x="4648200" y="2361211"/>
            <a:ext cx="4038600" cy="2775341"/>
          </a:xfrm>
          <a:prstGeom prst="rect">
            <a:avLst/>
          </a:prstGeom>
        </p:spPr>
      </p:pic>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12</a:t>
            </a:fld>
            <a:endParaRPr lang="en-US" dirty="0"/>
          </a:p>
        </p:txBody>
      </p:sp>
      <p:sp>
        <p:nvSpPr>
          <p:cNvPr id="7" name="TextBox 6"/>
          <p:cNvSpPr txBox="1"/>
          <p:nvPr/>
        </p:nvSpPr>
        <p:spPr>
          <a:xfrm>
            <a:off x="4724400" y="5563431"/>
            <a:ext cx="4114800" cy="276999"/>
          </a:xfrm>
          <a:prstGeom prst="rect">
            <a:avLst/>
          </a:prstGeom>
          <a:noFill/>
        </p:spPr>
        <p:txBody>
          <a:bodyPr wrap="square" rtlCol="0">
            <a:spAutoFit/>
          </a:bodyPr>
          <a:lstStyle/>
          <a:p>
            <a:pPr lvl="0"/>
            <a:r>
              <a:rPr lang="en-US" sz="1200" dirty="0">
                <a:solidFill>
                  <a:prstClr val="black"/>
                </a:solidFill>
                <a:latin typeface="Garamond"/>
              </a:rPr>
              <a:t>Park C, Cowles R et al. </a:t>
            </a:r>
            <a:r>
              <a:rPr lang="en-US" sz="1200" i="1" dirty="0">
                <a:solidFill>
                  <a:prstClr val="black"/>
                </a:solidFill>
                <a:latin typeface="Garamond"/>
              </a:rPr>
              <a:t>J </a:t>
            </a:r>
            <a:r>
              <a:rPr lang="en-US" sz="1200" i="1" dirty="0" err="1">
                <a:solidFill>
                  <a:prstClr val="black"/>
                </a:solidFill>
                <a:latin typeface="Garamond"/>
              </a:rPr>
              <a:t>Parenter</a:t>
            </a:r>
            <a:r>
              <a:rPr lang="en-US" sz="1200" i="1" dirty="0">
                <a:solidFill>
                  <a:prstClr val="black"/>
                </a:solidFill>
                <a:latin typeface="Garamond"/>
              </a:rPr>
              <a:t> Enteral </a:t>
            </a:r>
            <a:r>
              <a:rPr lang="en-US" sz="1200" i="1" dirty="0" err="1">
                <a:solidFill>
                  <a:prstClr val="black"/>
                </a:solidFill>
                <a:latin typeface="Garamond"/>
              </a:rPr>
              <a:t>Nutr</a:t>
            </a:r>
            <a:r>
              <a:rPr lang="en-US" sz="1200" dirty="0">
                <a:solidFill>
                  <a:prstClr val="black"/>
                </a:solidFill>
                <a:latin typeface="Garamond"/>
              </a:rPr>
              <a:t>. 2021;45(6):1249-58.</a:t>
            </a:r>
          </a:p>
        </p:txBody>
      </p:sp>
    </p:spTree>
    <p:extLst>
      <p:ext uri="{BB962C8B-B14F-4D97-AF65-F5344CB8AC3E}">
        <p14:creationId xmlns:p14="http://schemas.microsoft.com/office/powerpoint/2010/main" val="1453727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Nutrition Care Pathway for Pediatric Intestinal Failure Patients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30155660"/>
              </p:ext>
            </p:extLst>
          </p:nvPr>
        </p:nvGraphicFramePr>
        <p:xfrm>
          <a:off x="457200" y="1371600"/>
          <a:ext cx="8229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13</a:t>
            </a:fld>
            <a:endParaRPr lang="en-US" dirty="0"/>
          </a:p>
        </p:txBody>
      </p:sp>
    </p:spTree>
    <p:extLst>
      <p:ext uri="{BB962C8B-B14F-4D97-AF65-F5344CB8AC3E}">
        <p14:creationId xmlns:p14="http://schemas.microsoft.com/office/powerpoint/2010/main" val="1378511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Parenteral Nutrition Management of IF Patients</a:t>
            </a:r>
            <a:br>
              <a:rPr lang="en-US" dirty="0"/>
            </a:br>
            <a:r>
              <a:rPr lang="en-US" dirty="0"/>
              <a:t>General Guidelines</a:t>
            </a:r>
          </a:p>
        </p:txBody>
      </p:sp>
      <p:sp>
        <p:nvSpPr>
          <p:cNvPr id="3" name="Content Placeholder 2"/>
          <p:cNvSpPr>
            <a:spLocks noGrp="1"/>
          </p:cNvSpPr>
          <p:nvPr>
            <p:ph idx="1"/>
          </p:nvPr>
        </p:nvSpPr>
        <p:spPr/>
        <p:txBody>
          <a:bodyPr/>
          <a:lstStyle/>
          <a:p>
            <a:r>
              <a:rPr lang="en-US" sz="1600" dirty="0"/>
              <a:t>PN caloric provision, in addition to any EN, should follow hypocaloric feeding strategy, considering weight gain at the 10-25%ile for age as acceptable within context of IFALD prevention for the duration of PN support.  In the absence of significant enteral nutrition, PN may provide 90-110 kcal/kg/day.</a:t>
            </a:r>
          </a:p>
          <a:p>
            <a:r>
              <a:rPr lang="en-US" sz="1600" dirty="0"/>
              <a:t>Fluid provision based on ostomy, fistula, and drainage tube loss, typically providing a total 120 mL/kg/day for infants.</a:t>
            </a:r>
          </a:p>
          <a:p>
            <a:r>
              <a:rPr lang="en-US" sz="1600" dirty="0"/>
              <a:t>For those patients not meeting </a:t>
            </a:r>
            <a:r>
              <a:rPr lang="en-US" sz="1600" dirty="0" err="1"/>
              <a:t>Smoflipid</a:t>
            </a:r>
            <a:r>
              <a:rPr lang="en-US" sz="1600" dirty="0"/>
              <a:t> qualifying indications, clinicians should engage in </a:t>
            </a:r>
            <a:r>
              <a:rPr lang="en-US" sz="1600" dirty="0" err="1"/>
              <a:t>Intralipid</a:t>
            </a:r>
            <a:r>
              <a:rPr lang="en-US" sz="1600" dirty="0"/>
              <a:t> minimization strategy to address increased risk of IFALD, limiting to &lt; 1 gm/kg/day while ensuring &gt; 0.5 gm/kg/day to prevent EFA deficiency while receiving a majority of calories from PN.</a:t>
            </a:r>
          </a:p>
          <a:p>
            <a:r>
              <a:rPr lang="en-US" sz="1600" dirty="0"/>
              <a:t>When compressing PN cycle, clinicians should not exceed maximum glucose infusion rate (GIR) or maximum lipid infusion rate (LIR)</a:t>
            </a:r>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14</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743708892"/>
              </p:ext>
            </p:extLst>
          </p:nvPr>
        </p:nvGraphicFramePr>
        <p:xfrm>
          <a:off x="914400" y="4663440"/>
          <a:ext cx="5105400" cy="158496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701800">
                  <a:extLst>
                    <a:ext uri="{9D8B030D-6E8A-4147-A177-3AD203B41FA5}">
                      <a16:colId xmlns:a16="http://schemas.microsoft.com/office/drawing/2014/main" val="620943358"/>
                    </a:ext>
                  </a:extLst>
                </a:gridCol>
                <a:gridCol w="1701800">
                  <a:extLst>
                    <a:ext uri="{9D8B030D-6E8A-4147-A177-3AD203B41FA5}">
                      <a16:colId xmlns:a16="http://schemas.microsoft.com/office/drawing/2014/main" val="2299473048"/>
                    </a:ext>
                  </a:extLst>
                </a:gridCol>
                <a:gridCol w="1701800">
                  <a:extLst>
                    <a:ext uri="{9D8B030D-6E8A-4147-A177-3AD203B41FA5}">
                      <a16:colId xmlns:a16="http://schemas.microsoft.com/office/drawing/2014/main" val="2038750186"/>
                    </a:ext>
                  </a:extLst>
                </a:gridCol>
              </a:tblGrid>
              <a:tr h="567983">
                <a:tc>
                  <a:txBody>
                    <a:bodyPr/>
                    <a:lstStyle/>
                    <a:p>
                      <a:endParaRPr lang="en-US" sz="1600" dirty="0"/>
                    </a:p>
                  </a:txBody>
                  <a:tcPr/>
                </a:tc>
                <a:tc>
                  <a:txBody>
                    <a:bodyPr/>
                    <a:lstStyle/>
                    <a:p>
                      <a:pPr algn="ctr"/>
                      <a:r>
                        <a:rPr lang="en-US" sz="1600" dirty="0"/>
                        <a:t>GIR (mg/kg/min)</a:t>
                      </a:r>
                    </a:p>
                  </a:txBody>
                  <a:tcPr/>
                </a:tc>
                <a:tc>
                  <a:txBody>
                    <a:bodyPr/>
                    <a:lstStyle/>
                    <a:p>
                      <a:pPr algn="ctr"/>
                      <a:r>
                        <a:rPr lang="en-US" sz="1600" dirty="0"/>
                        <a:t>LIR (gm/kg/hour)</a:t>
                      </a:r>
                    </a:p>
                  </a:txBody>
                  <a:tcPr/>
                </a:tc>
                <a:extLst>
                  <a:ext uri="{0D108BD9-81ED-4DB2-BD59-A6C34878D82A}">
                    <a16:rowId xmlns:a16="http://schemas.microsoft.com/office/drawing/2014/main" val="1556137088"/>
                  </a:ext>
                </a:extLst>
              </a:tr>
              <a:tr h="328832">
                <a:tc>
                  <a:txBody>
                    <a:bodyPr/>
                    <a:lstStyle/>
                    <a:p>
                      <a:r>
                        <a:rPr lang="en-US" sz="1600" dirty="0"/>
                        <a:t>Infants</a:t>
                      </a:r>
                    </a:p>
                  </a:txBody>
                  <a:tcPr/>
                </a:tc>
                <a:tc>
                  <a:txBody>
                    <a:bodyPr/>
                    <a:lstStyle/>
                    <a:p>
                      <a:pPr algn="ctr"/>
                      <a:r>
                        <a:rPr lang="en-US" sz="1600" dirty="0"/>
                        <a:t>14-18</a:t>
                      </a:r>
                    </a:p>
                  </a:txBody>
                  <a:tcPr/>
                </a:tc>
                <a:tc>
                  <a:txBody>
                    <a:bodyPr/>
                    <a:lstStyle/>
                    <a:p>
                      <a:pPr algn="ctr"/>
                      <a:r>
                        <a:rPr lang="en-US" sz="1600" dirty="0"/>
                        <a:t>0.15</a:t>
                      </a:r>
                    </a:p>
                  </a:txBody>
                  <a:tcPr/>
                </a:tc>
                <a:extLst>
                  <a:ext uri="{0D108BD9-81ED-4DB2-BD59-A6C34878D82A}">
                    <a16:rowId xmlns:a16="http://schemas.microsoft.com/office/drawing/2014/main" val="1119392775"/>
                  </a:ext>
                </a:extLst>
              </a:tr>
              <a:tr h="328832">
                <a:tc>
                  <a:txBody>
                    <a:bodyPr/>
                    <a:lstStyle/>
                    <a:p>
                      <a:r>
                        <a:rPr lang="en-US" sz="1600" dirty="0"/>
                        <a:t>Children (1-10 </a:t>
                      </a:r>
                      <a:r>
                        <a:rPr lang="en-US" sz="1600" dirty="0" err="1"/>
                        <a:t>yrs</a:t>
                      </a:r>
                      <a:r>
                        <a:rPr lang="en-US" sz="1600" dirty="0"/>
                        <a:t>)</a:t>
                      </a:r>
                    </a:p>
                  </a:txBody>
                  <a:tcPr/>
                </a:tc>
                <a:tc>
                  <a:txBody>
                    <a:bodyPr/>
                    <a:lstStyle/>
                    <a:p>
                      <a:pPr algn="ctr"/>
                      <a:r>
                        <a:rPr lang="en-US" sz="1600" dirty="0"/>
                        <a:t>8-10</a:t>
                      </a:r>
                    </a:p>
                  </a:txBody>
                  <a:tcPr/>
                </a:tc>
                <a:tc>
                  <a:txBody>
                    <a:bodyPr/>
                    <a:lstStyle/>
                    <a:p>
                      <a:pPr algn="ctr"/>
                      <a:r>
                        <a:rPr lang="en-US" sz="1600" dirty="0"/>
                        <a:t>0.08-0.13</a:t>
                      </a:r>
                    </a:p>
                  </a:txBody>
                  <a:tcPr/>
                </a:tc>
                <a:extLst>
                  <a:ext uri="{0D108BD9-81ED-4DB2-BD59-A6C34878D82A}">
                    <a16:rowId xmlns:a16="http://schemas.microsoft.com/office/drawing/2014/main" val="657441780"/>
                  </a:ext>
                </a:extLst>
              </a:tr>
              <a:tr h="328832">
                <a:tc>
                  <a:txBody>
                    <a:bodyPr/>
                    <a:lstStyle/>
                    <a:p>
                      <a:r>
                        <a:rPr lang="en-US" sz="1600" dirty="0"/>
                        <a:t>Adolescents</a:t>
                      </a:r>
                    </a:p>
                  </a:txBody>
                  <a:tcPr/>
                </a:tc>
                <a:tc>
                  <a:txBody>
                    <a:bodyPr/>
                    <a:lstStyle/>
                    <a:p>
                      <a:pPr algn="ctr"/>
                      <a:r>
                        <a:rPr lang="en-US" sz="1600" dirty="0"/>
                        <a:t>5-6</a:t>
                      </a:r>
                    </a:p>
                  </a:txBody>
                  <a:tcPr/>
                </a:tc>
                <a:tc>
                  <a:txBody>
                    <a:bodyPr/>
                    <a:lstStyle/>
                    <a:p>
                      <a:pPr algn="ctr"/>
                      <a:r>
                        <a:rPr lang="en-US" sz="1600" dirty="0"/>
                        <a:t>0.11</a:t>
                      </a:r>
                    </a:p>
                  </a:txBody>
                  <a:tcPr/>
                </a:tc>
                <a:extLst>
                  <a:ext uri="{0D108BD9-81ED-4DB2-BD59-A6C34878D82A}">
                    <a16:rowId xmlns:a16="http://schemas.microsoft.com/office/drawing/2014/main" val="3024788061"/>
                  </a:ext>
                </a:extLst>
              </a:tr>
            </a:tbl>
          </a:graphicData>
        </a:graphic>
      </p:graphicFrame>
    </p:spTree>
    <p:extLst>
      <p:ext uri="{BB962C8B-B14F-4D97-AF65-F5344CB8AC3E}">
        <p14:creationId xmlns:p14="http://schemas.microsoft.com/office/powerpoint/2010/main" val="3702205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Smoflipid</a:t>
            </a:r>
            <a:r>
              <a:rPr lang="en-US" dirty="0"/>
              <a:t> Debut in the U.S.</a:t>
            </a:r>
          </a:p>
        </p:txBody>
      </p:sp>
      <p:sp>
        <p:nvSpPr>
          <p:cNvPr id="3" name="Content Placeholder 2"/>
          <p:cNvSpPr>
            <a:spLocks noGrp="1"/>
          </p:cNvSpPr>
          <p:nvPr>
            <p:ph sz="half" idx="1"/>
          </p:nvPr>
        </p:nvSpPr>
        <p:spPr>
          <a:xfrm>
            <a:off x="457200" y="1676400"/>
            <a:ext cx="4038600" cy="4754563"/>
          </a:xfrm>
        </p:spPr>
        <p:txBody>
          <a:bodyPr/>
          <a:lstStyle/>
          <a:p>
            <a:r>
              <a:rPr lang="en-US" sz="2000" dirty="0"/>
              <a:t>Achieved FDA approval in July 2016 for use in adults; not yet approved for U.S. pediatric and neonatal patients.</a:t>
            </a:r>
          </a:p>
          <a:p>
            <a:r>
              <a:rPr lang="en-US" sz="2000" dirty="0"/>
              <a:t>Studies ongoing regarding </a:t>
            </a:r>
            <a:r>
              <a:rPr lang="en-US" sz="2000" dirty="0" err="1"/>
              <a:t>Smoflipid</a:t>
            </a:r>
            <a:r>
              <a:rPr lang="en-US" sz="2000" dirty="0"/>
              <a:t> safety &amp; efficacy, e.g. EFA status in neonatal patients.</a:t>
            </a:r>
          </a:p>
          <a:p>
            <a:r>
              <a:rPr lang="en-US" sz="2000" dirty="0" err="1"/>
              <a:t>Smoflipid</a:t>
            </a:r>
            <a:r>
              <a:rPr lang="en-US" sz="2000" dirty="0"/>
              <a:t> used since 2009 in European pediatric patients, generating a wealth of research data.</a:t>
            </a:r>
          </a:p>
          <a:p>
            <a:endParaRPr lang="en-US" dirty="0"/>
          </a:p>
          <a:p>
            <a:endParaRPr lang="en-US" dirty="0"/>
          </a:p>
        </p:txBody>
      </p:sp>
      <p:pic>
        <p:nvPicPr>
          <p:cNvPr id="6" name="Content Placeholder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48200" y="2076291"/>
            <a:ext cx="4038600" cy="334518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15</a:t>
            </a:fld>
            <a:endParaRPr lang="en-US" dirty="0"/>
          </a:p>
        </p:txBody>
      </p:sp>
    </p:spTree>
    <p:extLst>
      <p:ext uri="{BB962C8B-B14F-4D97-AF65-F5344CB8AC3E}">
        <p14:creationId xmlns:p14="http://schemas.microsoft.com/office/powerpoint/2010/main" val="2226404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Smoflipid</a:t>
            </a:r>
            <a:r>
              <a:rPr lang="en-US" dirty="0"/>
              <a:t> Use in Chronic Parenteral Nutrition Pediatric Patients</a:t>
            </a:r>
          </a:p>
        </p:txBody>
      </p:sp>
      <p:sp>
        <p:nvSpPr>
          <p:cNvPr id="3" name="Content Placeholder 2"/>
          <p:cNvSpPr>
            <a:spLocks noGrp="1"/>
          </p:cNvSpPr>
          <p:nvPr>
            <p:ph idx="1"/>
          </p:nvPr>
        </p:nvSpPr>
        <p:spPr>
          <a:xfrm>
            <a:off x="457200" y="1371600"/>
            <a:ext cx="8229600" cy="4114800"/>
          </a:xfrm>
        </p:spPr>
        <p:txBody>
          <a:bodyPr/>
          <a:lstStyle/>
          <a:p>
            <a:r>
              <a:rPr lang="en-US" sz="2000" dirty="0"/>
              <a:t>Multiple studies have compared </a:t>
            </a:r>
            <a:r>
              <a:rPr lang="en-US" sz="2000" dirty="0" err="1"/>
              <a:t>Smoflipid</a:t>
            </a:r>
            <a:r>
              <a:rPr lang="en-US" sz="2000" dirty="0"/>
              <a:t> to standard soybean oil-based fat emulsion in pediatric populations, including preterm infants, at doses of up to 3.5 gm/kg/day.</a:t>
            </a:r>
          </a:p>
          <a:p>
            <a:r>
              <a:rPr lang="en-US" sz="2000" dirty="0"/>
              <a:t>Goulet et al examined 28 home PN children for one month, finding a decrease in total bilirubin levels in the </a:t>
            </a:r>
            <a:r>
              <a:rPr lang="en-US" sz="2000" dirty="0" err="1"/>
              <a:t>Smoflipid</a:t>
            </a:r>
            <a:r>
              <a:rPr lang="en-US" sz="2000" dirty="0"/>
              <a:t> group and an increase in the </a:t>
            </a:r>
            <a:r>
              <a:rPr lang="en-US" sz="2000" dirty="0" err="1"/>
              <a:t>Intralipid</a:t>
            </a:r>
            <a:r>
              <a:rPr lang="en-US" sz="2000" dirty="0"/>
              <a:t> group</a:t>
            </a:r>
          </a:p>
          <a:p>
            <a:r>
              <a:rPr lang="en-US" sz="2000" dirty="0"/>
              <a:t>Muhammed et al compared IFALD children treated with </a:t>
            </a:r>
            <a:r>
              <a:rPr lang="en-US" sz="2000" dirty="0" err="1"/>
              <a:t>Smoflipid</a:t>
            </a:r>
            <a:r>
              <a:rPr lang="en-US" sz="2000" dirty="0"/>
              <a:t> to those remaining on soy-based lipid emulsion, finding an immediate and sustained fall in bilirubin levels as early as one month after transitioning.</a:t>
            </a:r>
          </a:p>
          <a:p>
            <a:r>
              <a:rPr lang="en-US" sz="2000" dirty="0" err="1"/>
              <a:t>Attard</a:t>
            </a:r>
            <a:r>
              <a:rPr lang="en-US" sz="2000" dirty="0"/>
              <a:t> et al achieved similar results when comparing </a:t>
            </a:r>
            <a:r>
              <a:rPr lang="en-US" sz="2000" dirty="0" err="1"/>
              <a:t>Smoflipid</a:t>
            </a:r>
            <a:r>
              <a:rPr lang="en-US" sz="2000" dirty="0"/>
              <a:t> with soybean oil-based emulsion in preterm infants with IFALD, revealing a significant reduction in the rate of increase, and then reversal of direct bilirubin levels.</a:t>
            </a:r>
          </a:p>
          <a:p>
            <a:pPr marL="0" indent="0">
              <a:buNone/>
            </a:pPr>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16</a:t>
            </a:fld>
            <a:endParaRPr lang="en-US" dirty="0"/>
          </a:p>
        </p:txBody>
      </p:sp>
      <p:sp>
        <p:nvSpPr>
          <p:cNvPr id="6" name="TextBox 5"/>
          <p:cNvSpPr txBox="1"/>
          <p:nvPr/>
        </p:nvSpPr>
        <p:spPr>
          <a:xfrm>
            <a:off x="838200" y="5562600"/>
            <a:ext cx="6400800" cy="646331"/>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mn-lt"/>
              </a:rPr>
              <a:t>Goulet O et al. </a:t>
            </a:r>
            <a:r>
              <a:rPr lang="en-US" sz="1200" i="1" dirty="0">
                <a:latin typeface="+mn-lt"/>
              </a:rPr>
              <a:t>J </a:t>
            </a:r>
            <a:r>
              <a:rPr lang="en-US" sz="1200" i="1" dirty="0" err="1">
                <a:latin typeface="+mn-lt"/>
              </a:rPr>
              <a:t>Parenter</a:t>
            </a:r>
            <a:r>
              <a:rPr lang="en-US" sz="1200" i="1" dirty="0">
                <a:latin typeface="+mn-lt"/>
              </a:rPr>
              <a:t> Enteral </a:t>
            </a:r>
            <a:r>
              <a:rPr lang="en-US" sz="1200" i="1" dirty="0" err="1">
                <a:latin typeface="+mn-lt"/>
              </a:rPr>
              <a:t>Nutr</a:t>
            </a:r>
            <a:r>
              <a:rPr lang="en-US" sz="1200" dirty="0">
                <a:latin typeface="+mn-lt"/>
              </a:rPr>
              <a:t>. 2010;34(5):485-95.</a:t>
            </a:r>
          </a:p>
          <a:p>
            <a:pPr marL="171450" indent="-171450">
              <a:buFont typeface="Arial" panose="020B0604020202020204" pitchFamily="34" charset="0"/>
              <a:buChar char="•"/>
            </a:pPr>
            <a:r>
              <a:rPr lang="en-US" sz="1200" dirty="0">
                <a:latin typeface="+mn-lt"/>
              </a:rPr>
              <a:t>Muhammed R et al. </a:t>
            </a:r>
            <a:r>
              <a:rPr lang="en-US" sz="1200" i="1" dirty="0">
                <a:latin typeface="+mn-lt"/>
              </a:rPr>
              <a:t>J </a:t>
            </a:r>
            <a:r>
              <a:rPr lang="en-US" sz="1200" i="1" dirty="0" err="1">
                <a:latin typeface="+mn-lt"/>
              </a:rPr>
              <a:t>Pediatr</a:t>
            </a:r>
            <a:r>
              <a:rPr lang="en-US" sz="1200" i="1" dirty="0">
                <a:latin typeface="+mn-lt"/>
              </a:rPr>
              <a:t> </a:t>
            </a:r>
            <a:r>
              <a:rPr lang="en-US" sz="1200" i="1" dirty="0" err="1">
                <a:latin typeface="+mn-lt"/>
              </a:rPr>
              <a:t>Gastroenterol</a:t>
            </a:r>
            <a:r>
              <a:rPr lang="en-US" sz="1200" i="1" dirty="0">
                <a:latin typeface="+mn-lt"/>
              </a:rPr>
              <a:t> </a:t>
            </a:r>
            <a:r>
              <a:rPr lang="en-US" sz="1200" i="1" dirty="0" err="1">
                <a:latin typeface="+mn-lt"/>
              </a:rPr>
              <a:t>Nutr</a:t>
            </a:r>
            <a:r>
              <a:rPr lang="en-US" sz="1200" dirty="0">
                <a:latin typeface="+mn-lt"/>
              </a:rPr>
              <a:t>. 2011;54(6):797-802.</a:t>
            </a:r>
          </a:p>
          <a:p>
            <a:pPr marL="171450" indent="-171450">
              <a:buFont typeface="Arial" panose="020B0604020202020204" pitchFamily="34" charset="0"/>
              <a:buChar char="•"/>
            </a:pPr>
            <a:r>
              <a:rPr lang="en-US" sz="1200" dirty="0" err="1">
                <a:latin typeface="+mn-lt"/>
              </a:rPr>
              <a:t>Attard</a:t>
            </a:r>
            <a:r>
              <a:rPr lang="en-US" sz="1200" dirty="0">
                <a:latin typeface="+mn-lt"/>
              </a:rPr>
              <a:t> M et al. </a:t>
            </a:r>
            <a:r>
              <a:rPr lang="en-US" sz="1200" i="1" dirty="0">
                <a:latin typeface="+mn-lt"/>
              </a:rPr>
              <a:t>Arch Dis Child</a:t>
            </a:r>
            <a:r>
              <a:rPr lang="en-US" sz="1200" dirty="0">
                <a:latin typeface="+mn-lt"/>
              </a:rPr>
              <a:t>. 2012;97:A54-A55.</a:t>
            </a:r>
          </a:p>
        </p:txBody>
      </p:sp>
    </p:spTree>
    <p:extLst>
      <p:ext uri="{BB962C8B-B14F-4D97-AF65-F5344CB8AC3E}">
        <p14:creationId xmlns:p14="http://schemas.microsoft.com/office/powerpoint/2010/main" val="2171387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Preventing Progression of IFALD in PN-Dependent Infants with Early IFALD</a:t>
            </a:r>
          </a:p>
        </p:txBody>
      </p:sp>
      <p:sp>
        <p:nvSpPr>
          <p:cNvPr id="3" name="Content Placeholder 2"/>
          <p:cNvSpPr>
            <a:spLocks noGrp="1"/>
          </p:cNvSpPr>
          <p:nvPr>
            <p:ph sz="half" idx="1"/>
          </p:nvPr>
        </p:nvSpPr>
        <p:spPr/>
        <p:txBody>
          <a:bodyPr/>
          <a:lstStyle/>
          <a:p>
            <a:r>
              <a:rPr lang="en-US" sz="2000" dirty="0"/>
              <a:t>Diamond et al embarked on a randomized controlled multicenter pilot trial, lengthening the treatment period beyond the previously cited short-term studies to 12 weeks.</a:t>
            </a:r>
          </a:p>
          <a:p>
            <a:r>
              <a:rPr lang="en-US" sz="2000" dirty="0"/>
              <a:t>When comparing those receiving </a:t>
            </a:r>
            <a:r>
              <a:rPr lang="en-US" sz="2000" dirty="0" err="1"/>
              <a:t>Smoflipid</a:t>
            </a:r>
            <a:r>
              <a:rPr lang="en-US" sz="2000" dirty="0"/>
              <a:t> to those receiving </a:t>
            </a:r>
            <a:r>
              <a:rPr lang="en-US" sz="2000" dirty="0" err="1"/>
              <a:t>Intralipid</a:t>
            </a:r>
            <a:r>
              <a:rPr lang="en-US" sz="2000" dirty="0"/>
              <a:t>, they found </a:t>
            </a:r>
            <a:r>
              <a:rPr lang="en-US" sz="2000" dirty="0" err="1"/>
              <a:t>Smoflipid</a:t>
            </a:r>
            <a:r>
              <a:rPr lang="en-US" sz="2000" dirty="0"/>
              <a:t> pts had a lower conjugated bilirubin and appeared more likely to experience a decrease in conjugated bilirubin to 0 </a:t>
            </a:r>
            <a:r>
              <a:rPr lang="el-GR" sz="2000" dirty="0"/>
              <a:t>μ</a:t>
            </a:r>
            <a:r>
              <a:rPr lang="en-US" sz="2000" dirty="0" err="1"/>
              <a:t>mol</a:t>
            </a:r>
            <a:r>
              <a:rPr lang="en-US" sz="2000" dirty="0"/>
              <a:t>/L </a:t>
            </a:r>
          </a:p>
        </p:txBody>
      </p:sp>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72000" y="2209800"/>
            <a:ext cx="4419600" cy="3048000"/>
          </a:xfrm>
        </p:spPr>
      </p:pic>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17</a:t>
            </a:fld>
            <a:endParaRPr lang="en-US" dirty="0"/>
          </a:p>
        </p:txBody>
      </p:sp>
      <p:sp>
        <p:nvSpPr>
          <p:cNvPr id="8" name="TextBox 7"/>
          <p:cNvSpPr txBox="1"/>
          <p:nvPr/>
        </p:nvSpPr>
        <p:spPr>
          <a:xfrm>
            <a:off x="4876800" y="5705475"/>
            <a:ext cx="3962400" cy="276999"/>
          </a:xfrm>
          <a:prstGeom prst="rect">
            <a:avLst/>
          </a:prstGeom>
          <a:noFill/>
        </p:spPr>
        <p:txBody>
          <a:bodyPr wrap="square" rtlCol="0">
            <a:spAutoFit/>
          </a:bodyPr>
          <a:lstStyle/>
          <a:p>
            <a:r>
              <a:rPr lang="en-US" sz="1200" dirty="0">
                <a:latin typeface="+mn-lt"/>
              </a:rPr>
              <a:t>Diamond IR et al. </a:t>
            </a:r>
            <a:r>
              <a:rPr lang="en-US" sz="1200" i="1" dirty="0">
                <a:latin typeface="+mn-lt"/>
              </a:rPr>
              <a:t>J </a:t>
            </a:r>
            <a:r>
              <a:rPr lang="en-US" sz="1200" i="1" dirty="0" err="1">
                <a:latin typeface="+mn-lt"/>
              </a:rPr>
              <a:t>Parenter</a:t>
            </a:r>
            <a:r>
              <a:rPr lang="en-US" sz="1200" i="1" dirty="0">
                <a:latin typeface="+mn-lt"/>
              </a:rPr>
              <a:t> Enteral </a:t>
            </a:r>
            <a:r>
              <a:rPr lang="en-US" sz="1200" i="1" dirty="0" err="1">
                <a:latin typeface="+mn-lt"/>
              </a:rPr>
              <a:t>Nutr</a:t>
            </a:r>
            <a:r>
              <a:rPr lang="en-US" sz="1200" dirty="0">
                <a:latin typeface="+mn-lt"/>
              </a:rPr>
              <a:t>. 2017;41(5):866-77.</a:t>
            </a:r>
          </a:p>
        </p:txBody>
      </p:sp>
    </p:spTree>
    <p:extLst>
      <p:ext uri="{BB962C8B-B14F-4D97-AF65-F5344CB8AC3E}">
        <p14:creationId xmlns:p14="http://schemas.microsoft.com/office/powerpoint/2010/main" val="1573483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Smoflipid</a:t>
            </a:r>
            <a:r>
              <a:rPr lang="en-US" dirty="0"/>
              <a:t> Debut at Children’s Healthcare of Atlanta</a:t>
            </a:r>
          </a:p>
        </p:txBody>
      </p:sp>
      <p:sp>
        <p:nvSpPr>
          <p:cNvPr id="3" name="Content Placeholder 2"/>
          <p:cNvSpPr>
            <a:spLocks noGrp="1"/>
          </p:cNvSpPr>
          <p:nvPr>
            <p:ph sz="half" idx="1"/>
          </p:nvPr>
        </p:nvSpPr>
        <p:spPr>
          <a:xfrm>
            <a:off x="457200" y="1371600"/>
            <a:ext cx="4038600" cy="4754563"/>
          </a:xfrm>
        </p:spPr>
        <p:txBody>
          <a:bodyPr/>
          <a:lstStyle/>
          <a:p>
            <a:r>
              <a:rPr lang="en-US" sz="1600" dirty="0" err="1"/>
              <a:t>Smoflipid</a:t>
            </a:r>
            <a:r>
              <a:rPr lang="en-US" sz="1600" dirty="0"/>
              <a:t> approved by Children’s PNT committee in July 2017 for use in inpatients meeting any one of the following criteria (in intestinal rehab pts):</a:t>
            </a:r>
          </a:p>
          <a:p>
            <a:pPr lvl="1"/>
            <a:r>
              <a:rPr lang="en-US" sz="1600" dirty="0"/>
              <a:t>Expected PN duration of &gt; 1 month</a:t>
            </a:r>
          </a:p>
          <a:p>
            <a:pPr lvl="1"/>
            <a:r>
              <a:rPr lang="en-US" sz="1600" dirty="0"/>
              <a:t>Patient requiring parenteral </a:t>
            </a:r>
            <a:r>
              <a:rPr lang="en-US" sz="1600" dirty="0" err="1"/>
              <a:t>Intralipid</a:t>
            </a:r>
            <a:r>
              <a:rPr lang="en-US" sz="1600" dirty="0"/>
              <a:t> minimization to &lt; 1 gm/kg/day.</a:t>
            </a:r>
          </a:p>
          <a:p>
            <a:pPr lvl="1"/>
            <a:r>
              <a:rPr lang="en-US" sz="1600" dirty="0"/>
              <a:t>Direct bilirubin ≥ 2 mg/</a:t>
            </a:r>
            <a:r>
              <a:rPr lang="en-US" sz="1600" dirty="0" err="1"/>
              <a:t>dL</a:t>
            </a:r>
            <a:r>
              <a:rPr lang="en-US" sz="1600" dirty="0"/>
              <a:t> serially measured over one month, after ruling out other potential etiologies such as sepsis, drug-induced cholestasis, and obstructive jaundice.</a:t>
            </a:r>
          </a:p>
          <a:p>
            <a:pPr lvl="1"/>
            <a:r>
              <a:rPr lang="en-US" sz="1600" dirty="0"/>
              <a:t>Evidence of IFALD by liver biopsy</a:t>
            </a:r>
          </a:p>
          <a:p>
            <a:r>
              <a:rPr lang="en-US" sz="1600" dirty="0"/>
              <a:t>Pediatric GI MD must follow patient post-discharge</a:t>
            </a:r>
          </a:p>
          <a:p>
            <a:r>
              <a:rPr lang="en-US" sz="1600" dirty="0"/>
              <a:t>Dosing: 2-3 gm/kg/day</a:t>
            </a:r>
          </a:p>
          <a:p>
            <a:r>
              <a:rPr lang="en-US" sz="1600" dirty="0"/>
              <a:t>Current </a:t>
            </a:r>
            <a:r>
              <a:rPr lang="en-US" sz="1600" dirty="0" err="1"/>
              <a:t>Smoflipid</a:t>
            </a:r>
            <a:r>
              <a:rPr lang="en-US" sz="1600" dirty="0"/>
              <a:t> IROC population: 18 patients</a:t>
            </a:r>
          </a:p>
          <a:p>
            <a:endParaRPr lang="en-US" dirty="0"/>
          </a:p>
        </p:txBody>
      </p:sp>
      <p:pic>
        <p:nvPicPr>
          <p:cNvPr id="6" name="Content Placeholder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572000" y="2209800"/>
            <a:ext cx="4267200" cy="2895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18</a:t>
            </a:fld>
            <a:endParaRPr lang="en-US" dirty="0"/>
          </a:p>
        </p:txBody>
      </p:sp>
    </p:spTree>
    <p:extLst>
      <p:ext uri="{BB962C8B-B14F-4D97-AF65-F5344CB8AC3E}">
        <p14:creationId xmlns:p14="http://schemas.microsoft.com/office/powerpoint/2010/main" val="2119880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of </a:t>
            </a:r>
            <a:r>
              <a:rPr lang="en-US" dirty="0" err="1"/>
              <a:t>Omegaven</a:t>
            </a:r>
            <a:r>
              <a:rPr lang="en-US" dirty="0"/>
              <a:t> in Treating Parenteral Nutrition-Associated Liver Disease</a:t>
            </a:r>
          </a:p>
        </p:txBody>
      </p:sp>
      <p:sp>
        <p:nvSpPr>
          <p:cNvPr id="3" name="Content Placeholder 2"/>
          <p:cNvSpPr>
            <a:spLocks noGrp="1"/>
          </p:cNvSpPr>
          <p:nvPr>
            <p:ph sz="half" idx="1"/>
          </p:nvPr>
        </p:nvSpPr>
        <p:spPr>
          <a:xfrm>
            <a:off x="457200" y="1524000"/>
            <a:ext cx="4038600" cy="4754563"/>
          </a:xfrm>
        </p:spPr>
        <p:txBody>
          <a:bodyPr/>
          <a:lstStyle/>
          <a:p>
            <a:r>
              <a:rPr lang="en-US" sz="1600" dirty="0"/>
              <a:t>FDA approved </a:t>
            </a:r>
            <a:r>
              <a:rPr lang="en-US" sz="1600" dirty="0" err="1"/>
              <a:t>Omegaven</a:t>
            </a:r>
            <a:r>
              <a:rPr lang="en-US" sz="1600" dirty="0"/>
              <a:t> on 7/27/18 for use in children with parenteral nutrition-associated cholestasis</a:t>
            </a:r>
          </a:p>
          <a:p>
            <a:r>
              <a:rPr lang="en-US" sz="1600" dirty="0"/>
              <a:t>Fish-oil monotherapy (1 gm/kg/day) demonstrated as a safe and effective therapy for PNALD, with successful resolution of biochemical cholestasis and avoidance of liver transplant </a:t>
            </a:r>
          </a:p>
          <a:p>
            <a:r>
              <a:rPr lang="en-US" sz="1600" dirty="0"/>
              <a:t>What are the indications for </a:t>
            </a:r>
            <a:r>
              <a:rPr lang="en-US" sz="1600" dirty="0" err="1"/>
              <a:t>Omegaven</a:t>
            </a:r>
            <a:r>
              <a:rPr lang="en-US" sz="1600" dirty="0"/>
              <a:t> in treating PNALD, particularly within the context of </a:t>
            </a:r>
            <a:r>
              <a:rPr lang="en-US" sz="1600" dirty="0" err="1"/>
              <a:t>Intralipid</a:t>
            </a:r>
            <a:r>
              <a:rPr lang="en-US" sz="1600" dirty="0"/>
              <a:t> minimization and </a:t>
            </a:r>
            <a:r>
              <a:rPr lang="en-US" sz="1600" dirty="0" err="1"/>
              <a:t>Smoflipid</a:t>
            </a:r>
            <a:r>
              <a:rPr lang="en-US" sz="1600" dirty="0"/>
              <a:t> availability?</a:t>
            </a:r>
          </a:p>
          <a:p>
            <a:r>
              <a:rPr lang="en-US" sz="1600" dirty="0"/>
              <a:t>Does the paucity of linoleic acid and arachidonic acid in </a:t>
            </a:r>
            <a:r>
              <a:rPr lang="en-US" sz="1600" dirty="0" err="1"/>
              <a:t>Omegaven</a:t>
            </a:r>
            <a:r>
              <a:rPr lang="en-US" sz="1600" dirty="0"/>
              <a:t> constitute a risk for essential fatty acid deficiency?</a:t>
            </a:r>
          </a:p>
          <a:p>
            <a:r>
              <a:rPr lang="en-US" sz="1600" dirty="0"/>
              <a:t>How long should clinicians use </a:t>
            </a:r>
            <a:r>
              <a:rPr lang="en-US" sz="1600" dirty="0" err="1"/>
              <a:t>Omegaven</a:t>
            </a:r>
            <a:r>
              <a:rPr lang="en-US" sz="1600" dirty="0"/>
              <a:t> to prevent cholestasis redevelopment: indefinitely or on an intermittent basis?</a:t>
            </a:r>
          </a:p>
          <a:p>
            <a:endParaRPr lang="en-US" sz="1600" dirty="0"/>
          </a:p>
        </p:txBody>
      </p:sp>
      <p:graphicFrame>
        <p:nvGraphicFramePr>
          <p:cNvPr id="6" name="Content Placeholder 5"/>
          <p:cNvGraphicFramePr>
            <a:graphicFrameLocks noGrp="1"/>
          </p:cNvGraphicFramePr>
          <p:nvPr>
            <p:ph sz="half" idx="2"/>
            <p:extLst>
              <p:ext uri="{D42A27DB-BD31-4B8C-83A1-F6EECF244321}">
                <p14:modId xmlns:p14="http://schemas.microsoft.com/office/powerpoint/2010/main" val="2925964951"/>
              </p:ext>
            </p:extLst>
          </p:nvPr>
        </p:nvGraphicFramePr>
        <p:xfrm>
          <a:off x="4648200" y="1371600"/>
          <a:ext cx="4038600" cy="4719320"/>
        </p:xfrm>
        <a:graphic>
          <a:graphicData uri="http://schemas.openxmlformats.org/drawingml/2006/table">
            <a:tbl>
              <a:tblPr firstRow="1" bandRow="1">
                <a:tableStyleId>{5C22544A-7EE6-4342-B048-85BDC9FD1C3A}</a:tableStyleId>
              </a:tblPr>
              <a:tblGrid>
                <a:gridCol w="1295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819150">
                  <a:extLst>
                    <a:ext uri="{9D8B030D-6E8A-4147-A177-3AD203B41FA5}">
                      <a16:colId xmlns:a16="http://schemas.microsoft.com/office/drawing/2014/main" val="20002"/>
                    </a:ext>
                  </a:extLst>
                </a:gridCol>
                <a:gridCol w="1009650">
                  <a:extLst>
                    <a:ext uri="{9D8B030D-6E8A-4147-A177-3AD203B41FA5}">
                      <a16:colId xmlns:a16="http://schemas.microsoft.com/office/drawing/2014/main" val="20003"/>
                    </a:ext>
                  </a:extLst>
                </a:gridCol>
              </a:tblGrid>
              <a:tr h="370840">
                <a:tc>
                  <a:txBody>
                    <a:bodyPr/>
                    <a:lstStyle/>
                    <a:p>
                      <a:r>
                        <a:rPr lang="en-US" sz="1200" dirty="0"/>
                        <a:t>Product</a:t>
                      </a:r>
                    </a:p>
                  </a:txBody>
                  <a:tcPr/>
                </a:tc>
                <a:tc>
                  <a:txBody>
                    <a:bodyPr/>
                    <a:lstStyle/>
                    <a:p>
                      <a:r>
                        <a:rPr lang="en-US" sz="1200" dirty="0" err="1"/>
                        <a:t>Intralipid</a:t>
                      </a:r>
                      <a:endParaRPr lang="en-US" sz="1200" dirty="0"/>
                    </a:p>
                  </a:txBody>
                  <a:tcPr/>
                </a:tc>
                <a:tc>
                  <a:txBody>
                    <a:bodyPr/>
                    <a:lstStyle/>
                    <a:p>
                      <a:r>
                        <a:rPr lang="en-US" sz="1200" dirty="0" err="1"/>
                        <a:t>Smoflipid</a:t>
                      </a:r>
                      <a:endParaRPr lang="en-US" sz="1200" dirty="0"/>
                    </a:p>
                  </a:txBody>
                  <a:tcPr/>
                </a:tc>
                <a:tc>
                  <a:txBody>
                    <a:bodyPr/>
                    <a:lstStyle/>
                    <a:p>
                      <a:r>
                        <a:rPr lang="en-US" sz="1200" dirty="0" err="1"/>
                        <a:t>Omegaven</a:t>
                      </a:r>
                      <a:endParaRPr lang="en-US" sz="1200" dirty="0"/>
                    </a:p>
                  </a:txBody>
                  <a:tcPr/>
                </a:tc>
                <a:extLst>
                  <a:ext uri="{0D108BD9-81ED-4DB2-BD59-A6C34878D82A}">
                    <a16:rowId xmlns:a16="http://schemas.microsoft.com/office/drawing/2014/main" val="10000"/>
                  </a:ext>
                </a:extLst>
              </a:tr>
              <a:tr h="370840">
                <a:tc>
                  <a:txBody>
                    <a:bodyPr/>
                    <a:lstStyle/>
                    <a:p>
                      <a:r>
                        <a:rPr lang="en-US" sz="1200" b="1" dirty="0"/>
                        <a:t>Oil Source (%)</a:t>
                      </a:r>
                    </a:p>
                  </a:txBody>
                  <a:tcPr/>
                </a:tc>
                <a:tc>
                  <a:txBody>
                    <a:bodyPr/>
                    <a:lstStyle/>
                    <a:p>
                      <a:endParaRPr lang="en-US" sz="1200" dirty="0"/>
                    </a:p>
                  </a:txBody>
                  <a:tcPr/>
                </a:tc>
                <a:tc>
                  <a:txBody>
                    <a:bodyPr/>
                    <a:lstStyle/>
                    <a:p>
                      <a:endParaRPr lang="en-US" sz="1200"/>
                    </a:p>
                  </a:txBody>
                  <a:tcPr/>
                </a:tc>
                <a:tc>
                  <a:txBody>
                    <a:bodyPr/>
                    <a:lstStyle/>
                    <a:p>
                      <a:endParaRPr lang="en-US" sz="1200"/>
                    </a:p>
                  </a:txBody>
                  <a:tcPr/>
                </a:tc>
                <a:extLst>
                  <a:ext uri="{0D108BD9-81ED-4DB2-BD59-A6C34878D82A}">
                    <a16:rowId xmlns:a16="http://schemas.microsoft.com/office/drawing/2014/main" val="10001"/>
                  </a:ext>
                </a:extLst>
              </a:tr>
              <a:tr h="370840">
                <a:tc>
                  <a:txBody>
                    <a:bodyPr/>
                    <a:lstStyle/>
                    <a:p>
                      <a:r>
                        <a:rPr lang="en-US" sz="1200" dirty="0"/>
                        <a:t>Soybean</a:t>
                      </a:r>
                    </a:p>
                  </a:txBody>
                  <a:tcPr/>
                </a:tc>
                <a:tc>
                  <a:txBody>
                    <a:bodyPr/>
                    <a:lstStyle/>
                    <a:p>
                      <a:r>
                        <a:rPr lang="en-US" sz="1200" dirty="0"/>
                        <a:t>100</a:t>
                      </a:r>
                    </a:p>
                  </a:txBody>
                  <a:tcPr/>
                </a:tc>
                <a:tc>
                  <a:txBody>
                    <a:bodyPr/>
                    <a:lstStyle/>
                    <a:p>
                      <a:r>
                        <a:rPr lang="en-US" sz="1200" dirty="0"/>
                        <a:t>30</a:t>
                      </a:r>
                    </a:p>
                  </a:txBody>
                  <a:tcPr/>
                </a:tc>
                <a:tc>
                  <a:txBody>
                    <a:bodyPr/>
                    <a:lstStyle/>
                    <a:p>
                      <a:r>
                        <a:rPr lang="en-US" sz="1200" dirty="0"/>
                        <a:t>0</a:t>
                      </a:r>
                    </a:p>
                  </a:txBody>
                  <a:tcPr/>
                </a:tc>
                <a:extLst>
                  <a:ext uri="{0D108BD9-81ED-4DB2-BD59-A6C34878D82A}">
                    <a16:rowId xmlns:a16="http://schemas.microsoft.com/office/drawing/2014/main" val="10002"/>
                  </a:ext>
                </a:extLst>
              </a:tr>
              <a:tr h="370840">
                <a:tc>
                  <a:txBody>
                    <a:bodyPr/>
                    <a:lstStyle/>
                    <a:p>
                      <a:r>
                        <a:rPr lang="en-US" sz="1200" dirty="0"/>
                        <a:t>Coconut</a:t>
                      </a:r>
                      <a:r>
                        <a:rPr lang="en-US" sz="1200" baseline="0" dirty="0"/>
                        <a:t> (MCT)</a:t>
                      </a:r>
                      <a:endParaRPr lang="en-US" sz="1200" dirty="0"/>
                    </a:p>
                  </a:txBody>
                  <a:tcPr/>
                </a:tc>
                <a:tc>
                  <a:txBody>
                    <a:bodyPr/>
                    <a:lstStyle/>
                    <a:p>
                      <a:r>
                        <a:rPr lang="en-US" sz="1200" dirty="0"/>
                        <a:t>0</a:t>
                      </a:r>
                    </a:p>
                  </a:txBody>
                  <a:tcPr/>
                </a:tc>
                <a:tc>
                  <a:txBody>
                    <a:bodyPr/>
                    <a:lstStyle/>
                    <a:p>
                      <a:r>
                        <a:rPr lang="en-US" sz="1200" dirty="0"/>
                        <a:t>30</a:t>
                      </a:r>
                    </a:p>
                  </a:txBody>
                  <a:tcPr/>
                </a:tc>
                <a:tc>
                  <a:txBody>
                    <a:bodyPr/>
                    <a:lstStyle/>
                    <a:p>
                      <a:r>
                        <a:rPr lang="en-US" sz="1200" dirty="0"/>
                        <a:t>0</a:t>
                      </a:r>
                    </a:p>
                  </a:txBody>
                  <a:tcPr/>
                </a:tc>
                <a:extLst>
                  <a:ext uri="{0D108BD9-81ED-4DB2-BD59-A6C34878D82A}">
                    <a16:rowId xmlns:a16="http://schemas.microsoft.com/office/drawing/2014/main" val="10003"/>
                  </a:ext>
                </a:extLst>
              </a:tr>
              <a:tr h="370840">
                <a:tc>
                  <a:txBody>
                    <a:bodyPr/>
                    <a:lstStyle/>
                    <a:p>
                      <a:r>
                        <a:rPr lang="en-US" sz="1200" dirty="0"/>
                        <a:t>Olive</a:t>
                      </a:r>
                    </a:p>
                  </a:txBody>
                  <a:tcPr/>
                </a:tc>
                <a:tc>
                  <a:txBody>
                    <a:bodyPr/>
                    <a:lstStyle/>
                    <a:p>
                      <a:r>
                        <a:rPr lang="en-US" sz="1200" dirty="0"/>
                        <a:t>0</a:t>
                      </a:r>
                    </a:p>
                  </a:txBody>
                  <a:tcPr/>
                </a:tc>
                <a:tc>
                  <a:txBody>
                    <a:bodyPr/>
                    <a:lstStyle/>
                    <a:p>
                      <a:r>
                        <a:rPr lang="en-US" sz="1200" dirty="0"/>
                        <a:t>25</a:t>
                      </a:r>
                    </a:p>
                  </a:txBody>
                  <a:tcPr/>
                </a:tc>
                <a:tc>
                  <a:txBody>
                    <a:bodyPr/>
                    <a:lstStyle/>
                    <a:p>
                      <a:r>
                        <a:rPr lang="en-US" sz="1200" dirty="0"/>
                        <a:t>0</a:t>
                      </a:r>
                    </a:p>
                  </a:txBody>
                  <a:tcPr/>
                </a:tc>
                <a:extLst>
                  <a:ext uri="{0D108BD9-81ED-4DB2-BD59-A6C34878D82A}">
                    <a16:rowId xmlns:a16="http://schemas.microsoft.com/office/drawing/2014/main" val="10004"/>
                  </a:ext>
                </a:extLst>
              </a:tr>
              <a:tr h="370840">
                <a:tc>
                  <a:txBody>
                    <a:bodyPr/>
                    <a:lstStyle/>
                    <a:p>
                      <a:r>
                        <a:rPr lang="en-US" sz="1200" dirty="0"/>
                        <a:t>Fish</a:t>
                      </a:r>
                    </a:p>
                  </a:txBody>
                  <a:tcPr/>
                </a:tc>
                <a:tc>
                  <a:txBody>
                    <a:bodyPr/>
                    <a:lstStyle/>
                    <a:p>
                      <a:r>
                        <a:rPr lang="en-US" sz="1200" dirty="0"/>
                        <a:t>0</a:t>
                      </a:r>
                    </a:p>
                  </a:txBody>
                  <a:tcPr/>
                </a:tc>
                <a:tc>
                  <a:txBody>
                    <a:bodyPr/>
                    <a:lstStyle/>
                    <a:p>
                      <a:r>
                        <a:rPr lang="en-US" sz="1200" dirty="0"/>
                        <a:t>15</a:t>
                      </a:r>
                    </a:p>
                  </a:txBody>
                  <a:tcPr/>
                </a:tc>
                <a:tc>
                  <a:txBody>
                    <a:bodyPr/>
                    <a:lstStyle/>
                    <a:p>
                      <a:r>
                        <a:rPr lang="en-US" sz="1200" dirty="0"/>
                        <a:t>100</a:t>
                      </a:r>
                    </a:p>
                  </a:txBody>
                  <a:tcPr/>
                </a:tc>
                <a:extLst>
                  <a:ext uri="{0D108BD9-81ED-4DB2-BD59-A6C34878D82A}">
                    <a16:rowId xmlns:a16="http://schemas.microsoft.com/office/drawing/2014/main" val="10005"/>
                  </a:ext>
                </a:extLst>
              </a:tr>
              <a:tr h="370840">
                <a:tc>
                  <a:txBody>
                    <a:bodyPr/>
                    <a:lstStyle/>
                    <a:p>
                      <a:r>
                        <a:rPr lang="en-US" sz="1200" b="1" dirty="0"/>
                        <a:t>Fat</a:t>
                      </a:r>
                      <a:r>
                        <a:rPr lang="en-US" sz="1200" b="1" baseline="0" dirty="0"/>
                        <a:t> Comp (gm) per 10 gm/100 mL</a:t>
                      </a:r>
                      <a:endParaRPr lang="en-US" sz="1200" b="1" dirty="0"/>
                    </a:p>
                  </a:txBody>
                  <a:tcPr/>
                </a:tc>
                <a:tc>
                  <a:txBody>
                    <a:bodyPr/>
                    <a:lstStyle/>
                    <a:p>
                      <a:endParaRPr lang="en-US" sz="1200"/>
                    </a:p>
                  </a:txBody>
                  <a:tcPr/>
                </a:tc>
                <a:tc>
                  <a:txBody>
                    <a:bodyPr/>
                    <a:lstStyle/>
                    <a:p>
                      <a:endParaRPr lang="en-US" sz="1200" dirty="0"/>
                    </a:p>
                  </a:txBody>
                  <a:tcPr/>
                </a:tc>
                <a:tc>
                  <a:txBody>
                    <a:bodyPr/>
                    <a:lstStyle/>
                    <a:p>
                      <a:endParaRPr lang="en-US" sz="1200"/>
                    </a:p>
                  </a:txBody>
                  <a:tcPr/>
                </a:tc>
                <a:extLst>
                  <a:ext uri="{0D108BD9-81ED-4DB2-BD59-A6C34878D82A}">
                    <a16:rowId xmlns:a16="http://schemas.microsoft.com/office/drawing/2014/main" val="10006"/>
                  </a:ext>
                </a:extLst>
              </a:tr>
              <a:tr h="370840">
                <a:tc>
                  <a:txBody>
                    <a:bodyPr/>
                    <a:lstStyle/>
                    <a:p>
                      <a:r>
                        <a:rPr lang="en-US" sz="1200" dirty="0"/>
                        <a:t>Linoleic (18:2)</a:t>
                      </a:r>
                    </a:p>
                  </a:txBody>
                  <a:tcPr/>
                </a:tc>
                <a:tc>
                  <a:txBody>
                    <a:bodyPr/>
                    <a:lstStyle/>
                    <a:p>
                      <a:r>
                        <a:rPr lang="en-US" sz="1200" dirty="0"/>
                        <a:t>5</a:t>
                      </a:r>
                    </a:p>
                  </a:txBody>
                  <a:tcPr/>
                </a:tc>
                <a:tc>
                  <a:txBody>
                    <a:bodyPr/>
                    <a:lstStyle/>
                    <a:p>
                      <a:r>
                        <a:rPr lang="en-US" sz="1200" dirty="0"/>
                        <a:t>2.85</a:t>
                      </a:r>
                    </a:p>
                  </a:txBody>
                  <a:tcPr/>
                </a:tc>
                <a:tc>
                  <a:txBody>
                    <a:bodyPr/>
                    <a:lstStyle/>
                    <a:p>
                      <a:r>
                        <a:rPr lang="en-US" sz="1200" dirty="0"/>
                        <a:t>0.1-0.7</a:t>
                      </a:r>
                    </a:p>
                  </a:txBody>
                  <a:tcPr/>
                </a:tc>
                <a:extLst>
                  <a:ext uri="{0D108BD9-81ED-4DB2-BD59-A6C34878D82A}">
                    <a16:rowId xmlns:a16="http://schemas.microsoft.com/office/drawing/2014/main" val="10007"/>
                  </a:ext>
                </a:extLst>
              </a:tr>
              <a:tr h="370840">
                <a:tc>
                  <a:txBody>
                    <a:bodyPr/>
                    <a:lstStyle/>
                    <a:p>
                      <a:r>
                        <a:rPr lang="el-GR" sz="1200" dirty="0"/>
                        <a:t>α</a:t>
                      </a:r>
                      <a:r>
                        <a:rPr lang="en-US" sz="1200" dirty="0"/>
                        <a:t>-Linolenic</a:t>
                      </a:r>
                      <a:r>
                        <a:rPr lang="en-US" sz="1200" baseline="0" dirty="0"/>
                        <a:t> (18:3)</a:t>
                      </a:r>
                      <a:endParaRPr lang="en-US" sz="1200" dirty="0"/>
                    </a:p>
                  </a:txBody>
                  <a:tcPr/>
                </a:tc>
                <a:tc>
                  <a:txBody>
                    <a:bodyPr/>
                    <a:lstStyle/>
                    <a:p>
                      <a:r>
                        <a:rPr lang="en-US" sz="1200" dirty="0"/>
                        <a:t>0.9</a:t>
                      </a:r>
                    </a:p>
                  </a:txBody>
                  <a:tcPr/>
                </a:tc>
                <a:tc>
                  <a:txBody>
                    <a:bodyPr/>
                    <a:lstStyle/>
                    <a:p>
                      <a:r>
                        <a:rPr lang="en-US" sz="1200" dirty="0"/>
                        <a:t>0.275</a:t>
                      </a:r>
                    </a:p>
                  </a:txBody>
                  <a:tcPr/>
                </a:tc>
                <a:tc>
                  <a:txBody>
                    <a:bodyPr/>
                    <a:lstStyle/>
                    <a:p>
                      <a:r>
                        <a:rPr lang="en-US" sz="1200" dirty="0"/>
                        <a:t>&lt;0.2</a:t>
                      </a:r>
                    </a:p>
                  </a:txBody>
                  <a:tcPr/>
                </a:tc>
                <a:extLst>
                  <a:ext uri="{0D108BD9-81ED-4DB2-BD59-A6C34878D82A}">
                    <a16:rowId xmlns:a16="http://schemas.microsoft.com/office/drawing/2014/main" val="10008"/>
                  </a:ext>
                </a:extLst>
              </a:tr>
              <a:tr h="370840">
                <a:tc>
                  <a:txBody>
                    <a:bodyPr/>
                    <a:lstStyle/>
                    <a:p>
                      <a:r>
                        <a:rPr lang="en-US" sz="1200" dirty="0"/>
                        <a:t>EPA (20:5)</a:t>
                      </a:r>
                    </a:p>
                  </a:txBody>
                  <a:tcPr/>
                </a:tc>
                <a:tc>
                  <a:txBody>
                    <a:bodyPr/>
                    <a:lstStyle/>
                    <a:p>
                      <a:r>
                        <a:rPr lang="en-US" sz="1200" dirty="0"/>
                        <a:t>0</a:t>
                      </a:r>
                    </a:p>
                  </a:txBody>
                  <a:tcPr/>
                </a:tc>
                <a:tc>
                  <a:txBody>
                    <a:bodyPr/>
                    <a:lstStyle/>
                    <a:p>
                      <a:r>
                        <a:rPr lang="en-US" sz="1200" dirty="0"/>
                        <a:t>0.25</a:t>
                      </a:r>
                    </a:p>
                  </a:txBody>
                  <a:tcPr/>
                </a:tc>
                <a:tc>
                  <a:txBody>
                    <a:bodyPr/>
                    <a:lstStyle/>
                    <a:p>
                      <a:r>
                        <a:rPr lang="en-US" sz="1200" dirty="0"/>
                        <a:t>1.28-2.82</a:t>
                      </a:r>
                    </a:p>
                  </a:txBody>
                  <a:tcPr/>
                </a:tc>
                <a:extLst>
                  <a:ext uri="{0D108BD9-81ED-4DB2-BD59-A6C34878D82A}">
                    <a16:rowId xmlns:a16="http://schemas.microsoft.com/office/drawing/2014/main" val="10009"/>
                  </a:ext>
                </a:extLst>
              </a:tr>
              <a:tr h="370840">
                <a:tc>
                  <a:txBody>
                    <a:bodyPr/>
                    <a:lstStyle/>
                    <a:p>
                      <a:r>
                        <a:rPr lang="en-US" sz="1200" dirty="0"/>
                        <a:t>DHA (22:5)</a:t>
                      </a:r>
                    </a:p>
                  </a:txBody>
                  <a:tcPr/>
                </a:tc>
                <a:tc>
                  <a:txBody>
                    <a:bodyPr/>
                    <a:lstStyle/>
                    <a:p>
                      <a:r>
                        <a:rPr lang="en-US" sz="1200" dirty="0"/>
                        <a:t>0</a:t>
                      </a:r>
                    </a:p>
                  </a:txBody>
                  <a:tcPr/>
                </a:tc>
                <a:tc>
                  <a:txBody>
                    <a:bodyPr/>
                    <a:lstStyle/>
                    <a:p>
                      <a:r>
                        <a:rPr lang="en-US" sz="1200" dirty="0"/>
                        <a:t>0.05</a:t>
                      </a:r>
                    </a:p>
                  </a:txBody>
                  <a:tcPr/>
                </a:tc>
                <a:tc>
                  <a:txBody>
                    <a:bodyPr/>
                    <a:lstStyle/>
                    <a:p>
                      <a:r>
                        <a:rPr lang="en-US" sz="1200" dirty="0"/>
                        <a:t>1.44-3.09</a:t>
                      </a:r>
                    </a:p>
                  </a:txBody>
                  <a:tcPr/>
                </a:tc>
                <a:extLst>
                  <a:ext uri="{0D108BD9-81ED-4DB2-BD59-A6C34878D82A}">
                    <a16:rowId xmlns:a16="http://schemas.microsoft.com/office/drawing/2014/main" val="10010"/>
                  </a:ext>
                </a:extLst>
              </a:tr>
              <a:tr h="370840">
                <a:tc>
                  <a:txBody>
                    <a:bodyPr/>
                    <a:lstStyle/>
                    <a:p>
                      <a:r>
                        <a:rPr lang="en-US" sz="1200" b="1" dirty="0"/>
                        <a:t>Cost per 100 mL</a:t>
                      </a:r>
                    </a:p>
                  </a:txBody>
                  <a:tcPr/>
                </a:tc>
                <a:tc>
                  <a:txBody>
                    <a:bodyPr/>
                    <a:lstStyle/>
                    <a:p>
                      <a:r>
                        <a:rPr lang="en-US" sz="1200" dirty="0"/>
                        <a:t>$12</a:t>
                      </a:r>
                    </a:p>
                  </a:txBody>
                  <a:tcPr/>
                </a:tc>
                <a:tc>
                  <a:txBody>
                    <a:bodyPr/>
                    <a:lstStyle/>
                    <a:p>
                      <a:r>
                        <a:rPr lang="en-US" sz="1200" dirty="0"/>
                        <a:t>$17</a:t>
                      </a:r>
                    </a:p>
                  </a:txBody>
                  <a:tcPr/>
                </a:tc>
                <a:tc>
                  <a:txBody>
                    <a:bodyPr/>
                    <a:lstStyle/>
                    <a:p>
                      <a:r>
                        <a:rPr lang="en-US" sz="1200" dirty="0"/>
                        <a:t>$57</a:t>
                      </a:r>
                    </a:p>
                  </a:txBody>
                  <a:tcPr/>
                </a:tc>
                <a:extLst>
                  <a:ext uri="{0D108BD9-81ED-4DB2-BD59-A6C34878D82A}">
                    <a16:rowId xmlns:a16="http://schemas.microsoft.com/office/drawing/2014/main" val="10011"/>
                  </a:ext>
                </a:extLst>
              </a:tr>
            </a:tbl>
          </a:graphicData>
        </a:graphic>
      </p:graphicFrame>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19</a:t>
            </a:fld>
            <a:endParaRPr lang="en-US" dirty="0"/>
          </a:p>
        </p:txBody>
      </p:sp>
    </p:spTree>
    <p:extLst>
      <p:ext uri="{BB962C8B-B14F-4D97-AF65-F5344CB8AC3E}">
        <p14:creationId xmlns:p14="http://schemas.microsoft.com/office/powerpoint/2010/main" val="1312924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Indications for </a:t>
            </a:r>
            <a:r>
              <a:rPr lang="en-US" dirty="0" err="1"/>
              <a:t>Omegaven</a:t>
            </a:r>
            <a:r>
              <a:rPr lang="en-US" dirty="0"/>
              <a:t> in Treating Parenteral Nutrition-Associated Liver Disease </a:t>
            </a:r>
          </a:p>
        </p:txBody>
      </p:sp>
      <p:sp>
        <p:nvSpPr>
          <p:cNvPr id="3" name="Content Placeholder 2"/>
          <p:cNvSpPr>
            <a:spLocks noGrp="1"/>
          </p:cNvSpPr>
          <p:nvPr>
            <p:ph idx="1"/>
          </p:nvPr>
        </p:nvSpPr>
        <p:spPr/>
        <p:txBody>
          <a:bodyPr/>
          <a:lstStyle/>
          <a:p>
            <a:r>
              <a:rPr lang="en-US" sz="2400" dirty="0"/>
              <a:t>In 2005, Gura et al reported that the replacement of </a:t>
            </a:r>
            <a:r>
              <a:rPr lang="en-US" sz="2400" dirty="0" err="1"/>
              <a:t>Intralipid</a:t>
            </a:r>
            <a:r>
              <a:rPr lang="en-US" sz="2400" dirty="0"/>
              <a:t> (SO) with </a:t>
            </a:r>
            <a:r>
              <a:rPr lang="en-US" sz="2400" dirty="0" err="1"/>
              <a:t>Omegaven</a:t>
            </a:r>
            <a:r>
              <a:rPr lang="en-US" sz="2400" dirty="0"/>
              <a:t> (FO) effectively reversed IFALD (direct </a:t>
            </a:r>
            <a:r>
              <a:rPr lang="en-US" sz="2400" dirty="0" err="1"/>
              <a:t>bili</a:t>
            </a:r>
            <a:r>
              <a:rPr lang="en-US" sz="2400" dirty="0"/>
              <a:t> &lt; 2) in 2 short gut infants. </a:t>
            </a:r>
          </a:p>
          <a:p>
            <a:r>
              <a:rPr lang="en-US" sz="2400" dirty="0"/>
              <a:t>Calkins et al compared 10 pts transitioned from SO to FO for 6 months with 20 historic controls receiving SO, estimating, using the Kaplan-Meier method, that 75% in the FO group would experience cholestasis resolution by 17 weeks vs 6% in the SO group.</a:t>
            </a:r>
          </a:p>
          <a:p>
            <a:r>
              <a:rPr lang="en-US" sz="2400" dirty="0"/>
              <a:t>Lee et al reported two infant IFALD cases featuring complete resolution of biochemical cholestasis after transitioning from </a:t>
            </a:r>
            <a:r>
              <a:rPr lang="en-US" sz="2400" dirty="0" err="1"/>
              <a:t>Smoflipid</a:t>
            </a:r>
            <a:r>
              <a:rPr lang="en-US" sz="2400" dirty="0"/>
              <a:t> at 2-3 gm/kg/day to </a:t>
            </a:r>
            <a:r>
              <a:rPr lang="en-US" sz="2400" dirty="0" err="1"/>
              <a:t>Omegaven</a:t>
            </a:r>
            <a:r>
              <a:rPr lang="en-US" sz="2400" dirty="0"/>
              <a:t> at 1 gm/kg/day. </a:t>
            </a:r>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20</a:t>
            </a:fld>
            <a:endParaRPr lang="en-US" dirty="0"/>
          </a:p>
        </p:txBody>
      </p:sp>
      <p:sp>
        <p:nvSpPr>
          <p:cNvPr id="6" name="TextBox 5"/>
          <p:cNvSpPr txBox="1"/>
          <p:nvPr/>
        </p:nvSpPr>
        <p:spPr>
          <a:xfrm>
            <a:off x="609600" y="5728900"/>
            <a:ext cx="6324600" cy="646331"/>
          </a:xfrm>
          <a:prstGeom prst="rect">
            <a:avLst/>
          </a:prstGeom>
          <a:noFill/>
        </p:spPr>
        <p:txBody>
          <a:bodyPr wrap="square" rtlCol="0">
            <a:spAutoFit/>
          </a:bodyPr>
          <a:lstStyle/>
          <a:p>
            <a:r>
              <a:rPr lang="en-US" sz="1200" dirty="0">
                <a:latin typeface="+mn-lt"/>
              </a:rPr>
              <a:t>Gura KM et al. </a:t>
            </a:r>
            <a:r>
              <a:rPr lang="en-US" sz="1200" i="1" dirty="0">
                <a:latin typeface="+mn-lt"/>
              </a:rPr>
              <a:t>Pediatrics</a:t>
            </a:r>
            <a:r>
              <a:rPr lang="en-US" sz="1200" dirty="0">
                <a:latin typeface="+mn-lt"/>
              </a:rPr>
              <a:t>. 2006;118(1):197-201.</a:t>
            </a:r>
          </a:p>
          <a:p>
            <a:r>
              <a:rPr lang="en-US" sz="1200" dirty="0">
                <a:latin typeface="+mn-lt"/>
              </a:rPr>
              <a:t>Calkins KL et al. </a:t>
            </a:r>
            <a:r>
              <a:rPr lang="en-US" sz="1200" i="1" dirty="0">
                <a:latin typeface="+mn-lt"/>
              </a:rPr>
              <a:t>J </a:t>
            </a:r>
            <a:r>
              <a:rPr lang="en-US" sz="1200" i="1" dirty="0" err="1">
                <a:latin typeface="+mn-lt"/>
              </a:rPr>
              <a:t>Parenter</a:t>
            </a:r>
            <a:r>
              <a:rPr lang="en-US" sz="1200" i="1" dirty="0">
                <a:latin typeface="+mn-lt"/>
              </a:rPr>
              <a:t> Enteral </a:t>
            </a:r>
            <a:r>
              <a:rPr lang="en-US" sz="1200" i="1" dirty="0" err="1">
                <a:latin typeface="+mn-lt"/>
              </a:rPr>
              <a:t>Nutr</a:t>
            </a:r>
            <a:r>
              <a:rPr lang="en-US" sz="1200" dirty="0">
                <a:latin typeface="+mn-lt"/>
              </a:rPr>
              <a:t>. 2014; 38(6):682-92.</a:t>
            </a:r>
          </a:p>
          <a:p>
            <a:r>
              <a:rPr lang="en-US" sz="1200" dirty="0">
                <a:latin typeface="+mn-lt"/>
              </a:rPr>
              <a:t> </a:t>
            </a:r>
            <a:r>
              <a:rPr lang="en-US" sz="1200" dirty="0">
                <a:solidFill>
                  <a:prstClr val="black"/>
                </a:solidFill>
                <a:latin typeface="Garamond"/>
              </a:rPr>
              <a:t>Lee S et al. </a:t>
            </a:r>
            <a:r>
              <a:rPr lang="en-US" sz="1200" i="1" dirty="0">
                <a:solidFill>
                  <a:prstClr val="black"/>
                </a:solidFill>
                <a:latin typeface="Garamond"/>
              </a:rPr>
              <a:t>J </a:t>
            </a:r>
            <a:r>
              <a:rPr lang="en-US" sz="1200" i="1" dirty="0" err="1">
                <a:solidFill>
                  <a:prstClr val="black"/>
                </a:solidFill>
                <a:latin typeface="Garamond"/>
              </a:rPr>
              <a:t>Parenter</a:t>
            </a:r>
            <a:r>
              <a:rPr lang="en-US" sz="1200" i="1" dirty="0">
                <a:solidFill>
                  <a:prstClr val="black"/>
                </a:solidFill>
                <a:latin typeface="Garamond"/>
              </a:rPr>
              <a:t> Enteral </a:t>
            </a:r>
            <a:r>
              <a:rPr lang="en-US" sz="1200" i="1" dirty="0" err="1">
                <a:solidFill>
                  <a:prstClr val="black"/>
                </a:solidFill>
                <a:latin typeface="Garamond"/>
              </a:rPr>
              <a:t>Nutr</a:t>
            </a:r>
            <a:r>
              <a:rPr lang="en-US" sz="1200" i="1" dirty="0">
                <a:solidFill>
                  <a:prstClr val="black"/>
                </a:solidFill>
                <a:latin typeface="Garamond"/>
              </a:rPr>
              <a:t>. </a:t>
            </a:r>
            <a:r>
              <a:rPr lang="en-US" sz="1200" dirty="0">
                <a:solidFill>
                  <a:prstClr val="black"/>
                </a:solidFill>
                <a:latin typeface="Garamond"/>
              </a:rPr>
              <a:t>2016:437-440.</a:t>
            </a:r>
            <a:endParaRPr lang="en-US" sz="1200" dirty="0">
              <a:latin typeface="+mn-lt"/>
            </a:endParaRPr>
          </a:p>
        </p:txBody>
      </p:sp>
    </p:spTree>
    <p:extLst>
      <p:ext uri="{BB962C8B-B14F-4D97-AF65-F5344CB8AC3E}">
        <p14:creationId xmlns:p14="http://schemas.microsoft.com/office/powerpoint/2010/main" val="1355519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of </a:t>
            </a:r>
            <a:r>
              <a:rPr lang="en-US" dirty="0" err="1"/>
              <a:t>Omegaven</a:t>
            </a:r>
            <a:r>
              <a:rPr lang="en-US" dirty="0"/>
              <a:t> in Treating Parenteral Nutrition-Associated Liver Disease</a:t>
            </a:r>
          </a:p>
        </p:txBody>
      </p:sp>
      <p:sp>
        <p:nvSpPr>
          <p:cNvPr id="3" name="Text Placeholder 2"/>
          <p:cNvSpPr>
            <a:spLocks noGrp="1"/>
          </p:cNvSpPr>
          <p:nvPr>
            <p:ph type="body" idx="1"/>
          </p:nvPr>
        </p:nvSpPr>
        <p:spPr/>
        <p:txBody>
          <a:bodyPr/>
          <a:lstStyle/>
          <a:p>
            <a:r>
              <a:rPr lang="en-US" dirty="0"/>
              <a:t>Prevention and Treatment of EFA Deficiency (EFAD)</a:t>
            </a:r>
          </a:p>
        </p:txBody>
      </p:sp>
      <p:sp>
        <p:nvSpPr>
          <p:cNvPr id="4" name="Content Placeholder 3"/>
          <p:cNvSpPr>
            <a:spLocks noGrp="1"/>
          </p:cNvSpPr>
          <p:nvPr>
            <p:ph sz="half" idx="2"/>
          </p:nvPr>
        </p:nvSpPr>
        <p:spPr/>
        <p:txBody>
          <a:bodyPr/>
          <a:lstStyle/>
          <a:p>
            <a:r>
              <a:rPr lang="en-US" sz="2000" dirty="0" err="1"/>
              <a:t>Nandivada</a:t>
            </a:r>
            <a:r>
              <a:rPr lang="en-US" sz="2000" dirty="0"/>
              <a:t> et al analyzed the incidence of EFAD in 30 IFALD patients requiring chronic PN and FO for at least 3 years, reporting not only resolution of cholestasis but also the absence of EFAD, as typically evidenced by a </a:t>
            </a:r>
            <a:r>
              <a:rPr lang="en-US" sz="2000" dirty="0" err="1"/>
              <a:t>triene:tetraene</a:t>
            </a:r>
            <a:r>
              <a:rPr lang="en-US" sz="2000" dirty="0"/>
              <a:t> ratio of &gt; 0.2.</a:t>
            </a:r>
          </a:p>
        </p:txBody>
      </p:sp>
      <p:sp>
        <p:nvSpPr>
          <p:cNvPr id="5" name="Text Placeholder 4"/>
          <p:cNvSpPr>
            <a:spLocks noGrp="1"/>
          </p:cNvSpPr>
          <p:nvPr>
            <p:ph type="body" sz="quarter" idx="3"/>
          </p:nvPr>
        </p:nvSpPr>
        <p:spPr/>
        <p:txBody>
          <a:bodyPr/>
          <a:lstStyle/>
          <a:p>
            <a:r>
              <a:rPr lang="en-US" dirty="0"/>
              <a:t>Length of Therapy</a:t>
            </a:r>
          </a:p>
        </p:txBody>
      </p:sp>
      <p:sp>
        <p:nvSpPr>
          <p:cNvPr id="6" name="Content Placeholder 5"/>
          <p:cNvSpPr>
            <a:spLocks noGrp="1"/>
          </p:cNvSpPr>
          <p:nvPr>
            <p:ph sz="quarter" idx="4"/>
          </p:nvPr>
        </p:nvSpPr>
        <p:spPr/>
        <p:txBody>
          <a:bodyPr/>
          <a:lstStyle/>
          <a:p>
            <a:r>
              <a:rPr lang="en-US" sz="2000" dirty="0"/>
              <a:t>Calkins et al investigated outcomes for IFALD children treated with 6 months of FO, and who then restarted SO, finding SO resumption associated with cholestasis development in nearly ¼ of pts.</a:t>
            </a:r>
          </a:p>
        </p:txBody>
      </p:sp>
      <p:sp>
        <p:nvSpPr>
          <p:cNvPr id="7" name="Slide Number Placeholder 6"/>
          <p:cNvSpPr>
            <a:spLocks noGrp="1"/>
          </p:cNvSpPr>
          <p:nvPr>
            <p:ph type="sldNum" sz="quarter" idx="10"/>
          </p:nvPr>
        </p:nvSpPr>
        <p:spPr/>
        <p:txBody>
          <a:bodyPr/>
          <a:lstStyle/>
          <a:p>
            <a:pPr>
              <a:defRPr/>
            </a:pPr>
            <a:fld id="{01D945C9-0277-4107-B589-EC55ECD240BC}" type="slidenum">
              <a:rPr lang="en-US" smtClean="0"/>
              <a:pPr>
                <a:defRPr/>
              </a:pPr>
              <a:t>21</a:t>
            </a:fld>
            <a:endParaRPr lang="en-US" dirty="0"/>
          </a:p>
        </p:txBody>
      </p:sp>
      <p:sp>
        <p:nvSpPr>
          <p:cNvPr id="8" name="TextBox 7"/>
          <p:cNvSpPr txBox="1"/>
          <p:nvPr/>
        </p:nvSpPr>
        <p:spPr>
          <a:xfrm flipH="1">
            <a:off x="638175" y="5943600"/>
            <a:ext cx="6006519" cy="461665"/>
          </a:xfrm>
          <a:prstGeom prst="rect">
            <a:avLst/>
          </a:prstGeom>
          <a:noFill/>
        </p:spPr>
        <p:txBody>
          <a:bodyPr wrap="square" rtlCol="0">
            <a:spAutoFit/>
          </a:bodyPr>
          <a:lstStyle/>
          <a:p>
            <a:r>
              <a:rPr lang="en-US" sz="1200" dirty="0" err="1">
                <a:latin typeface="+mn-lt"/>
              </a:rPr>
              <a:t>Nandivada</a:t>
            </a:r>
            <a:r>
              <a:rPr lang="en-US" sz="1200" dirty="0">
                <a:latin typeface="+mn-lt"/>
              </a:rPr>
              <a:t> P et al. J </a:t>
            </a:r>
            <a:r>
              <a:rPr lang="en-US" sz="1200" dirty="0" err="1">
                <a:latin typeface="+mn-lt"/>
              </a:rPr>
              <a:t>Parenter</a:t>
            </a:r>
            <a:r>
              <a:rPr lang="en-US" sz="1200" dirty="0">
                <a:latin typeface="+mn-lt"/>
              </a:rPr>
              <a:t> Enteral </a:t>
            </a:r>
            <a:r>
              <a:rPr lang="en-US" sz="1200" dirty="0" err="1">
                <a:latin typeface="+mn-lt"/>
              </a:rPr>
              <a:t>Nutr</a:t>
            </a:r>
            <a:r>
              <a:rPr lang="en-US" sz="1200" dirty="0">
                <a:latin typeface="+mn-lt"/>
              </a:rPr>
              <a:t>. 2017;41(6):930-37.</a:t>
            </a:r>
          </a:p>
          <a:p>
            <a:r>
              <a:rPr lang="en-US" sz="1200" dirty="0">
                <a:latin typeface="+mn-lt"/>
              </a:rPr>
              <a:t>Calkins K et al. 2018;DOI:10.1002/jpen.1463 [</a:t>
            </a:r>
            <a:r>
              <a:rPr lang="en-US" sz="1200" dirty="0" err="1">
                <a:latin typeface="+mn-lt"/>
              </a:rPr>
              <a:t>Epub</a:t>
            </a:r>
            <a:r>
              <a:rPr lang="en-US" sz="1200" dirty="0">
                <a:latin typeface="+mn-lt"/>
              </a:rPr>
              <a:t> ahead of print]</a:t>
            </a:r>
          </a:p>
        </p:txBody>
      </p:sp>
    </p:spTree>
    <p:extLst>
      <p:ext uri="{BB962C8B-B14F-4D97-AF65-F5344CB8AC3E}">
        <p14:creationId xmlns:p14="http://schemas.microsoft.com/office/powerpoint/2010/main" val="193621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IROC Patient Case Study of </a:t>
            </a:r>
            <a:r>
              <a:rPr lang="en-US" dirty="0" err="1"/>
              <a:t>Omegaven</a:t>
            </a:r>
            <a:endParaRPr lang="en-US" dirty="0"/>
          </a:p>
        </p:txBody>
      </p:sp>
      <p:sp>
        <p:nvSpPr>
          <p:cNvPr id="3" name="Content Placeholder 2"/>
          <p:cNvSpPr>
            <a:spLocks noGrp="1"/>
          </p:cNvSpPr>
          <p:nvPr>
            <p:ph sz="half" idx="1"/>
          </p:nvPr>
        </p:nvSpPr>
        <p:spPr/>
        <p:txBody>
          <a:bodyPr/>
          <a:lstStyle/>
          <a:p>
            <a:endParaRPr lang="en-US" sz="1600" dirty="0"/>
          </a:p>
          <a:p>
            <a:endParaRPr lang="en-US" sz="1600" dirty="0"/>
          </a:p>
          <a:p>
            <a:r>
              <a:rPr lang="en-US" sz="1600" dirty="0"/>
              <a:t>8 year old female with h/o duodenal atresia, </a:t>
            </a:r>
            <a:r>
              <a:rPr lang="en-US" sz="1600" dirty="0" err="1"/>
              <a:t>duodenoileostomy</a:t>
            </a:r>
            <a:r>
              <a:rPr lang="en-US" sz="1600" dirty="0"/>
              <a:t> with only 1.5 cm of ileum with intact ICV and full colon.</a:t>
            </a:r>
          </a:p>
          <a:p>
            <a:r>
              <a:rPr lang="en-US" sz="1600" dirty="0"/>
              <a:t>Consumed 6 </a:t>
            </a:r>
            <a:r>
              <a:rPr lang="en-US" sz="1600" dirty="0" err="1"/>
              <a:t>oz</a:t>
            </a:r>
            <a:r>
              <a:rPr lang="en-US" sz="1600" dirty="0"/>
              <a:t> of </a:t>
            </a:r>
            <a:r>
              <a:rPr lang="en-US" sz="1600" dirty="0" err="1"/>
              <a:t>Elecare</a:t>
            </a:r>
            <a:r>
              <a:rPr lang="en-US" sz="1600" dirty="0"/>
              <a:t> Junior daily and minimal solid foods</a:t>
            </a:r>
          </a:p>
          <a:p>
            <a:r>
              <a:rPr lang="en-US" sz="1600" dirty="0"/>
              <a:t>Listed for </a:t>
            </a:r>
            <a:r>
              <a:rPr lang="en-US" sz="1600" dirty="0" err="1"/>
              <a:t>multivisceral</a:t>
            </a:r>
            <a:r>
              <a:rPr lang="en-US" sz="1600" dirty="0"/>
              <a:t> </a:t>
            </a:r>
            <a:r>
              <a:rPr lang="en-US" sz="1600" dirty="0" err="1"/>
              <a:t>tx</a:t>
            </a:r>
            <a:r>
              <a:rPr lang="en-US" sz="1600" dirty="0"/>
              <a:t> at Pittsburgh</a:t>
            </a:r>
          </a:p>
          <a:p>
            <a:r>
              <a:rPr lang="en-US" sz="1600" dirty="0"/>
              <a:t>Receives 14-hour cyclic TPN</a:t>
            </a:r>
          </a:p>
          <a:p>
            <a:r>
              <a:rPr lang="en-US" sz="1600" dirty="0"/>
              <a:t>Transitioned from </a:t>
            </a:r>
            <a:r>
              <a:rPr lang="en-US" sz="1600" dirty="0" err="1"/>
              <a:t>Intralipid</a:t>
            </a:r>
            <a:r>
              <a:rPr lang="en-US" sz="1600" dirty="0"/>
              <a:t> to </a:t>
            </a:r>
            <a:r>
              <a:rPr lang="en-US" sz="1600" dirty="0" err="1"/>
              <a:t>Smoflipid</a:t>
            </a:r>
            <a:r>
              <a:rPr lang="en-US" sz="1600" dirty="0"/>
              <a:t> at 2 gm/kg/day in March 2017</a:t>
            </a:r>
          </a:p>
          <a:p>
            <a:r>
              <a:rPr lang="en-US" sz="1600" dirty="0"/>
              <a:t>Failed to respond to </a:t>
            </a:r>
            <a:r>
              <a:rPr lang="en-US" sz="1600" dirty="0" err="1"/>
              <a:t>Smoflipid</a:t>
            </a:r>
            <a:r>
              <a:rPr lang="en-US" sz="1600" dirty="0"/>
              <a:t>; thus, we transitioned to </a:t>
            </a:r>
            <a:r>
              <a:rPr lang="en-US" sz="1600" dirty="0" err="1"/>
              <a:t>Omegaven</a:t>
            </a:r>
            <a:r>
              <a:rPr lang="en-US" sz="1600" dirty="0"/>
              <a:t> at 1 gm/kg/day in mid-January 2019</a:t>
            </a:r>
          </a:p>
          <a:p>
            <a:r>
              <a:rPr lang="en-US" sz="1600" dirty="0"/>
              <a:t>Excellent cholestasis resolution in 4 months, along with improved copper excretion</a:t>
            </a:r>
          </a:p>
          <a:p>
            <a:pPr marL="0" indent="0">
              <a:buNone/>
            </a:pPr>
            <a:endParaRPr lang="en-US" dirty="0"/>
          </a:p>
        </p:txBody>
      </p:sp>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22</a:t>
            </a:fld>
            <a:endParaRPr lang="en-US" dirty="0"/>
          </a:p>
        </p:txBody>
      </p:sp>
      <p:graphicFrame>
        <p:nvGraphicFramePr>
          <p:cNvPr id="9" name="Content Placeholder 8"/>
          <p:cNvGraphicFramePr>
            <a:graphicFrameLocks noGrp="1"/>
          </p:cNvGraphicFramePr>
          <p:nvPr>
            <p:ph sz="half" idx="2"/>
            <p:extLst>
              <p:ext uri="{D42A27DB-BD31-4B8C-83A1-F6EECF244321}">
                <p14:modId xmlns:p14="http://schemas.microsoft.com/office/powerpoint/2010/main" val="693543702"/>
              </p:ext>
            </p:extLst>
          </p:nvPr>
        </p:nvGraphicFramePr>
        <p:xfrm>
          <a:off x="4559968" y="1698625"/>
          <a:ext cx="4343402" cy="429006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914400">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533400">
                  <a:extLst>
                    <a:ext uri="{9D8B030D-6E8A-4147-A177-3AD203B41FA5}">
                      <a16:colId xmlns:a16="http://schemas.microsoft.com/office/drawing/2014/main" val="1172624518"/>
                    </a:ext>
                  </a:extLst>
                </a:gridCol>
                <a:gridCol w="609602">
                  <a:extLst>
                    <a:ext uri="{9D8B030D-6E8A-4147-A177-3AD203B41FA5}">
                      <a16:colId xmlns:a16="http://schemas.microsoft.com/office/drawing/2014/main" val="497833349"/>
                    </a:ext>
                  </a:extLst>
                </a:gridCol>
              </a:tblGrid>
              <a:tr h="457200">
                <a:tc>
                  <a:txBody>
                    <a:bodyPr/>
                    <a:lstStyle/>
                    <a:p>
                      <a:endParaRPr lang="en-US" sz="1400" dirty="0"/>
                    </a:p>
                  </a:txBody>
                  <a:tcPr/>
                </a:tc>
                <a:tc>
                  <a:txBody>
                    <a:bodyPr/>
                    <a:lstStyle/>
                    <a:p>
                      <a:r>
                        <a:rPr lang="en-US" sz="1400" dirty="0"/>
                        <a:t>June</a:t>
                      </a:r>
                    </a:p>
                    <a:p>
                      <a:r>
                        <a:rPr lang="en-US" sz="1400" dirty="0"/>
                        <a:t>2017</a:t>
                      </a:r>
                    </a:p>
                  </a:txBody>
                  <a:tcPr/>
                </a:tc>
                <a:tc>
                  <a:txBody>
                    <a:bodyPr/>
                    <a:lstStyle/>
                    <a:p>
                      <a:r>
                        <a:rPr lang="en-US" sz="1400" dirty="0"/>
                        <a:t>Sept</a:t>
                      </a:r>
                    </a:p>
                    <a:p>
                      <a:r>
                        <a:rPr lang="en-US" sz="1400" dirty="0"/>
                        <a:t>2018</a:t>
                      </a:r>
                    </a:p>
                  </a:txBody>
                  <a:tcPr/>
                </a:tc>
                <a:tc>
                  <a:txBody>
                    <a:bodyPr/>
                    <a:lstStyle/>
                    <a:p>
                      <a:r>
                        <a:rPr lang="en-US" sz="1400" dirty="0"/>
                        <a:t>Dec</a:t>
                      </a:r>
                    </a:p>
                    <a:p>
                      <a:r>
                        <a:rPr lang="en-US" sz="1400" dirty="0"/>
                        <a:t>2018</a:t>
                      </a:r>
                    </a:p>
                  </a:txBody>
                  <a:tcPr/>
                </a:tc>
                <a:tc>
                  <a:txBody>
                    <a:bodyPr/>
                    <a:lstStyle/>
                    <a:p>
                      <a:r>
                        <a:rPr lang="en-US" sz="1400" dirty="0"/>
                        <a:t>May</a:t>
                      </a:r>
                    </a:p>
                    <a:p>
                      <a:r>
                        <a:rPr lang="en-US" sz="1400" dirty="0"/>
                        <a:t>2019</a:t>
                      </a:r>
                    </a:p>
                  </a:txBody>
                  <a:tcPr/>
                </a:tc>
                <a:tc>
                  <a:txBody>
                    <a:bodyPr/>
                    <a:lstStyle/>
                    <a:p>
                      <a:r>
                        <a:rPr lang="en-US" sz="1400" dirty="0"/>
                        <a:t>July</a:t>
                      </a:r>
                    </a:p>
                    <a:p>
                      <a:r>
                        <a:rPr lang="en-US" sz="1400" dirty="0"/>
                        <a:t>2019</a:t>
                      </a:r>
                    </a:p>
                  </a:txBody>
                  <a:tcPr/>
                </a:tc>
                <a:tc>
                  <a:txBody>
                    <a:bodyPr/>
                    <a:lstStyle/>
                    <a:p>
                      <a:r>
                        <a:rPr lang="en-US" sz="1400" dirty="0"/>
                        <a:t>Sept</a:t>
                      </a:r>
                    </a:p>
                    <a:p>
                      <a:r>
                        <a:rPr lang="en-US" sz="1400" dirty="0"/>
                        <a:t>2021</a:t>
                      </a:r>
                    </a:p>
                  </a:txBody>
                  <a:tcPr/>
                </a:tc>
                <a:extLst>
                  <a:ext uri="{0D108BD9-81ED-4DB2-BD59-A6C34878D82A}">
                    <a16:rowId xmlns:a16="http://schemas.microsoft.com/office/drawing/2014/main" val="10000"/>
                  </a:ext>
                </a:extLst>
              </a:tr>
              <a:tr h="800100">
                <a:tc>
                  <a:txBody>
                    <a:bodyPr/>
                    <a:lstStyle/>
                    <a:p>
                      <a:r>
                        <a:rPr lang="en-US" sz="1400" b="1" dirty="0"/>
                        <a:t>Direct </a:t>
                      </a:r>
                    </a:p>
                    <a:p>
                      <a:r>
                        <a:rPr lang="en-US" sz="1400" b="1" dirty="0"/>
                        <a:t>bilirubin</a:t>
                      </a:r>
                    </a:p>
                  </a:txBody>
                  <a:tcPr/>
                </a:tc>
                <a:tc>
                  <a:txBody>
                    <a:bodyPr/>
                    <a:lstStyle/>
                    <a:p>
                      <a:r>
                        <a:rPr lang="en-US" sz="1400" dirty="0"/>
                        <a:t>3.2 ↑</a:t>
                      </a:r>
                    </a:p>
                  </a:txBody>
                  <a:tcPr/>
                </a:tc>
                <a:tc>
                  <a:txBody>
                    <a:bodyPr/>
                    <a:lstStyle/>
                    <a:p>
                      <a:r>
                        <a:rPr lang="en-US" sz="1400" dirty="0"/>
                        <a:t>7.5 ↑</a:t>
                      </a:r>
                    </a:p>
                  </a:txBody>
                  <a:tcPr/>
                </a:tc>
                <a:tc>
                  <a:txBody>
                    <a:bodyPr/>
                    <a:lstStyle/>
                    <a:p>
                      <a:r>
                        <a:rPr lang="en-US" sz="1400" dirty="0"/>
                        <a:t>9.8 ↑</a:t>
                      </a:r>
                    </a:p>
                  </a:txBody>
                  <a:tcPr/>
                </a:tc>
                <a:tc>
                  <a:txBody>
                    <a:bodyPr/>
                    <a:lstStyle/>
                    <a:p>
                      <a:r>
                        <a:rPr lang="en-US" sz="1400" dirty="0"/>
                        <a:t>1.6 ↑</a:t>
                      </a:r>
                    </a:p>
                  </a:txBody>
                  <a:tcPr/>
                </a:tc>
                <a:tc>
                  <a:txBody>
                    <a:bodyPr/>
                    <a:lstStyle/>
                    <a:p>
                      <a:r>
                        <a:rPr lang="en-US" sz="1400" dirty="0"/>
                        <a:t>0.7 ↑</a:t>
                      </a:r>
                    </a:p>
                  </a:txBody>
                  <a:tcPr/>
                </a:tc>
                <a:tc>
                  <a:txBody>
                    <a:bodyPr/>
                    <a:lstStyle/>
                    <a:p>
                      <a:r>
                        <a:rPr lang="en-US" sz="1400" dirty="0"/>
                        <a:t>0.1</a:t>
                      </a:r>
                    </a:p>
                  </a:txBody>
                  <a:tcPr/>
                </a:tc>
                <a:extLst>
                  <a:ext uri="{0D108BD9-81ED-4DB2-BD59-A6C34878D82A}">
                    <a16:rowId xmlns:a16="http://schemas.microsoft.com/office/drawing/2014/main" val="10001"/>
                  </a:ext>
                </a:extLst>
              </a:tr>
              <a:tr h="800100">
                <a:tc>
                  <a:txBody>
                    <a:bodyPr/>
                    <a:lstStyle/>
                    <a:p>
                      <a:r>
                        <a:rPr lang="en-US" sz="1400" b="1" dirty="0" err="1"/>
                        <a:t>Triene</a:t>
                      </a:r>
                      <a:r>
                        <a:rPr lang="en-US" sz="1400" b="1" dirty="0"/>
                        <a:t>:</a:t>
                      </a:r>
                    </a:p>
                    <a:p>
                      <a:r>
                        <a:rPr lang="en-US" sz="1400" b="1" dirty="0" err="1"/>
                        <a:t>Tetraene</a:t>
                      </a:r>
                      <a:endParaRPr lang="en-US" sz="1400" b="1" dirty="0"/>
                    </a:p>
                    <a:p>
                      <a:r>
                        <a:rPr lang="en-US" sz="1400" b="1" dirty="0"/>
                        <a:t>Ratio</a:t>
                      </a:r>
                    </a:p>
                    <a:p>
                      <a:endParaRPr lang="en-US" sz="1400" b="1" dirty="0"/>
                    </a:p>
                  </a:txBody>
                  <a:tcPr/>
                </a:tc>
                <a:tc>
                  <a:txBody>
                    <a:bodyPr/>
                    <a:lstStyle/>
                    <a:p>
                      <a:r>
                        <a:rPr lang="en-US" sz="1400" dirty="0"/>
                        <a:t>-</a:t>
                      </a:r>
                    </a:p>
                  </a:txBody>
                  <a:tcPr/>
                </a:tc>
                <a:tc>
                  <a:txBody>
                    <a:bodyPr/>
                    <a:lstStyle/>
                    <a:p>
                      <a:r>
                        <a:rPr lang="en-US" sz="1400" dirty="0"/>
                        <a:t>0.02</a:t>
                      </a:r>
                    </a:p>
                  </a:txBody>
                  <a:tcPr/>
                </a:tc>
                <a:tc>
                  <a:txBody>
                    <a:bodyPr/>
                    <a:lstStyle/>
                    <a:p>
                      <a:r>
                        <a:rPr lang="en-US" sz="1400" dirty="0"/>
                        <a:t>-</a:t>
                      </a:r>
                    </a:p>
                  </a:txBody>
                  <a:tcPr/>
                </a:tc>
                <a:tc>
                  <a:txBody>
                    <a:bodyPr/>
                    <a:lstStyle/>
                    <a:p>
                      <a:r>
                        <a:rPr lang="en-US" sz="1400" dirty="0"/>
                        <a:t>0.024</a:t>
                      </a:r>
                    </a:p>
                  </a:txBody>
                  <a:tcPr/>
                </a:tc>
                <a:tc>
                  <a:txBody>
                    <a:bodyPr/>
                    <a:lstStyle/>
                    <a:p>
                      <a:endParaRPr lang="en-US" sz="1400" dirty="0"/>
                    </a:p>
                  </a:txBody>
                  <a:tcPr/>
                </a:tc>
                <a:tc>
                  <a:txBody>
                    <a:bodyPr/>
                    <a:lstStyle/>
                    <a:p>
                      <a:r>
                        <a:rPr lang="en-US" sz="1400" dirty="0"/>
                        <a:t>0.019</a:t>
                      </a:r>
                    </a:p>
                  </a:txBody>
                  <a:tcPr/>
                </a:tc>
                <a:extLst>
                  <a:ext uri="{0D108BD9-81ED-4DB2-BD59-A6C34878D82A}">
                    <a16:rowId xmlns:a16="http://schemas.microsoft.com/office/drawing/2014/main" val="10002"/>
                  </a:ext>
                </a:extLst>
              </a:tr>
              <a:tr h="800100">
                <a:tc>
                  <a:txBody>
                    <a:bodyPr/>
                    <a:lstStyle/>
                    <a:p>
                      <a:r>
                        <a:rPr lang="en-US" sz="1400" b="1" dirty="0"/>
                        <a:t>Linoleic</a:t>
                      </a:r>
                      <a:r>
                        <a:rPr lang="en-US" sz="1400" b="1" baseline="0" dirty="0"/>
                        <a:t> </a:t>
                      </a:r>
                    </a:p>
                    <a:p>
                      <a:r>
                        <a:rPr lang="en-US" sz="1400" b="1" baseline="0" dirty="0"/>
                        <a:t>acid</a:t>
                      </a:r>
                      <a:endParaRPr lang="en-US" sz="1400" b="1" dirty="0"/>
                    </a:p>
                  </a:txBody>
                  <a:tcPr/>
                </a:tc>
                <a:tc>
                  <a:txBody>
                    <a:bodyPr/>
                    <a:lstStyle/>
                    <a:p>
                      <a:r>
                        <a:rPr lang="en-US" sz="1400" dirty="0"/>
                        <a:t>-</a:t>
                      </a:r>
                    </a:p>
                  </a:txBody>
                  <a:tcPr/>
                </a:tc>
                <a:tc>
                  <a:txBody>
                    <a:bodyPr/>
                    <a:lstStyle/>
                    <a:p>
                      <a:r>
                        <a:rPr lang="en-US" sz="1400" dirty="0"/>
                        <a:t>3,809</a:t>
                      </a:r>
                    </a:p>
                  </a:txBody>
                  <a:tcPr/>
                </a:tc>
                <a:tc>
                  <a:txBody>
                    <a:bodyPr/>
                    <a:lstStyle/>
                    <a:p>
                      <a:r>
                        <a:rPr lang="en-US" sz="1400" dirty="0"/>
                        <a:t>-</a:t>
                      </a:r>
                    </a:p>
                  </a:txBody>
                  <a:tcPr/>
                </a:tc>
                <a:tc>
                  <a:txBody>
                    <a:bodyPr/>
                    <a:lstStyle/>
                    <a:p>
                      <a:r>
                        <a:rPr lang="en-US" sz="1400" dirty="0"/>
                        <a:t>940 ↓</a:t>
                      </a:r>
                    </a:p>
                  </a:txBody>
                  <a:tcPr/>
                </a:tc>
                <a:tc>
                  <a:txBody>
                    <a:bodyPr/>
                    <a:lstStyle/>
                    <a:p>
                      <a:endParaRPr lang="en-US" sz="1400" dirty="0"/>
                    </a:p>
                  </a:txBody>
                  <a:tcPr/>
                </a:tc>
                <a:tc>
                  <a:txBody>
                    <a:bodyPr/>
                    <a:lstStyle/>
                    <a:p>
                      <a:r>
                        <a:rPr lang="en-US" sz="1400" dirty="0"/>
                        <a:t>725↓</a:t>
                      </a:r>
                    </a:p>
                  </a:txBody>
                  <a:tcPr/>
                </a:tc>
                <a:extLst>
                  <a:ext uri="{0D108BD9-81ED-4DB2-BD59-A6C34878D82A}">
                    <a16:rowId xmlns:a16="http://schemas.microsoft.com/office/drawing/2014/main" val="10003"/>
                  </a:ext>
                </a:extLst>
              </a:tr>
              <a:tr h="800100">
                <a:tc>
                  <a:txBody>
                    <a:bodyPr/>
                    <a:lstStyle/>
                    <a:p>
                      <a:r>
                        <a:rPr lang="en-US" sz="1400" b="1" dirty="0"/>
                        <a:t>Serum</a:t>
                      </a:r>
                    </a:p>
                    <a:p>
                      <a:r>
                        <a:rPr lang="en-US" sz="1400" b="1" dirty="0"/>
                        <a:t>copper</a:t>
                      </a:r>
                    </a:p>
                  </a:txBody>
                  <a:tcPr/>
                </a:tc>
                <a:tc>
                  <a:txBody>
                    <a:bodyPr/>
                    <a:lstStyle/>
                    <a:p>
                      <a:r>
                        <a:rPr lang="en-US" sz="1400" dirty="0"/>
                        <a:t>-</a:t>
                      </a:r>
                    </a:p>
                  </a:txBody>
                  <a:tcPr/>
                </a:tc>
                <a:tc>
                  <a:txBody>
                    <a:bodyPr/>
                    <a:lstStyle/>
                    <a:p>
                      <a:r>
                        <a:rPr lang="en-US" sz="1400" dirty="0"/>
                        <a:t>-</a:t>
                      </a:r>
                    </a:p>
                  </a:txBody>
                  <a:tcPr/>
                </a:tc>
                <a:tc>
                  <a:txBody>
                    <a:bodyPr/>
                    <a:lstStyle/>
                    <a:p>
                      <a:r>
                        <a:rPr lang="en-US" sz="1400" dirty="0"/>
                        <a:t>181 ↑</a:t>
                      </a:r>
                    </a:p>
                  </a:txBody>
                  <a:tcPr/>
                </a:tc>
                <a:tc>
                  <a:txBody>
                    <a:bodyPr/>
                    <a:lstStyle/>
                    <a:p>
                      <a:r>
                        <a:rPr lang="en-US" sz="1400" dirty="0"/>
                        <a:t>33.7 ↓</a:t>
                      </a:r>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6591583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Prevalence of Multiple Micronutrient Deficiencies in Children with Intestinal Failure </a:t>
            </a:r>
          </a:p>
        </p:txBody>
      </p:sp>
      <p:sp>
        <p:nvSpPr>
          <p:cNvPr id="3" name="Content Placeholder 2"/>
          <p:cNvSpPr>
            <a:spLocks noGrp="1"/>
          </p:cNvSpPr>
          <p:nvPr>
            <p:ph sz="half" idx="1"/>
          </p:nvPr>
        </p:nvSpPr>
        <p:spPr/>
        <p:txBody>
          <a:bodyPr/>
          <a:lstStyle/>
          <a:p>
            <a:endParaRPr lang="en-US" sz="2000" dirty="0"/>
          </a:p>
          <a:p>
            <a:endParaRPr lang="en-US" sz="2000" dirty="0"/>
          </a:p>
          <a:p>
            <a:r>
              <a:rPr lang="en-US" sz="2000" dirty="0"/>
              <a:t>Longitudinal study of 30 patients at Boston Children’s CAIR transitioning from parenteral nutrition to exclusive enteral nutrition</a:t>
            </a:r>
          </a:p>
          <a:p>
            <a:r>
              <a:rPr lang="en-US" sz="2000" dirty="0"/>
              <a:t>33% of pts had at least one vitamin deficiency; 80% at least one trace element deficiency</a:t>
            </a:r>
          </a:p>
          <a:p>
            <a:r>
              <a:rPr lang="en-US" sz="2000" dirty="0"/>
              <a:t>50% of pts had multiple micronutrient deficiencies</a:t>
            </a:r>
          </a:p>
          <a:p>
            <a:endParaRPr lang="en-US" sz="2400" dirty="0"/>
          </a:p>
        </p:txBody>
      </p:sp>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72000" y="2057400"/>
            <a:ext cx="4191000" cy="3200399"/>
          </a:xfrm>
        </p:spPr>
      </p:pic>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23</a:t>
            </a:fld>
            <a:endParaRPr lang="en-US" dirty="0"/>
          </a:p>
        </p:txBody>
      </p:sp>
      <p:sp>
        <p:nvSpPr>
          <p:cNvPr id="8" name="TextBox 7"/>
          <p:cNvSpPr txBox="1"/>
          <p:nvPr/>
        </p:nvSpPr>
        <p:spPr>
          <a:xfrm>
            <a:off x="762000" y="5943600"/>
            <a:ext cx="5867400" cy="276999"/>
          </a:xfrm>
          <a:prstGeom prst="rect">
            <a:avLst/>
          </a:prstGeom>
          <a:noFill/>
        </p:spPr>
        <p:txBody>
          <a:bodyPr wrap="square" rtlCol="0">
            <a:spAutoFit/>
          </a:bodyPr>
          <a:lstStyle/>
          <a:p>
            <a:r>
              <a:rPr lang="en-US" sz="1200" dirty="0">
                <a:latin typeface="+mn-lt"/>
              </a:rPr>
              <a:t>Yang CF, </a:t>
            </a:r>
            <a:r>
              <a:rPr lang="en-US" sz="1200" dirty="0" err="1">
                <a:latin typeface="+mn-lt"/>
              </a:rPr>
              <a:t>Jaksic</a:t>
            </a:r>
            <a:r>
              <a:rPr lang="en-US" sz="1200" dirty="0">
                <a:latin typeface="+mn-lt"/>
              </a:rPr>
              <a:t> T, Duggan C et al. </a:t>
            </a:r>
            <a:r>
              <a:rPr lang="en-US" sz="1200" i="1" dirty="0">
                <a:latin typeface="+mn-lt"/>
              </a:rPr>
              <a:t>J </a:t>
            </a:r>
            <a:r>
              <a:rPr lang="en-US" sz="1200" i="1" dirty="0" err="1">
                <a:latin typeface="+mn-lt"/>
              </a:rPr>
              <a:t>Pediatr</a:t>
            </a:r>
            <a:r>
              <a:rPr lang="en-US" sz="1200" dirty="0">
                <a:latin typeface="+mn-lt"/>
              </a:rPr>
              <a:t>. 2011;159:39-44.</a:t>
            </a:r>
          </a:p>
        </p:txBody>
      </p:sp>
    </p:spTree>
    <p:extLst>
      <p:ext uri="{BB962C8B-B14F-4D97-AF65-F5344CB8AC3E}">
        <p14:creationId xmlns:p14="http://schemas.microsoft.com/office/powerpoint/2010/main" val="1632942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Prevalence of Multiple Micronutrient Deficiencies in Intestinal Failure, cont’d</a:t>
            </a:r>
          </a:p>
        </p:txBody>
      </p:sp>
      <p:sp>
        <p:nvSpPr>
          <p:cNvPr id="3" name="Content Placeholder 2"/>
          <p:cNvSpPr>
            <a:spLocks noGrp="1"/>
          </p:cNvSpPr>
          <p:nvPr>
            <p:ph sz="half" idx="1"/>
          </p:nvPr>
        </p:nvSpPr>
        <p:spPr/>
        <p:txBody>
          <a:bodyPr/>
          <a:lstStyle/>
          <a:p>
            <a:endParaRPr lang="en-US" sz="2000" dirty="0"/>
          </a:p>
          <a:p>
            <a:endParaRPr lang="en-US" sz="2000" dirty="0"/>
          </a:p>
          <a:p>
            <a:r>
              <a:rPr lang="en-US" sz="2000" dirty="0"/>
              <a:t>Retrospective review of 178 patients at Cincinnati Children’s transitioning from parenteral to exclusive enteral nutrition</a:t>
            </a:r>
          </a:p>
          <a:p>
            <a:r>
              <a:rPr lang="en-US" sz="2000" dirty="0"/>
              <a:t>35% had at least one vitamin deficiency; 56% ≥ 1 trace element deficiency</a:t>
            </a:r>
          </a:p>
          <a:p>
            <a:r>
              <a:rPr lang="en-US" sz="2000" dirty="0"/>
              <a:t> 33% had multiple micronutrient deficiencies</a:t>
            </a:r>
          </a:p>
          <a:p>
            <a:endParaRPr lang="en-US" sz="2400" dirty="0"/>
          </a:p>
        </p:txBody>
      </p:sp>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24</a:t>
            </a:fld>
            <a:endParaRPr lang="en-US" dirty="0"/>
          </a:p>
        </p:txBody>
      </p:sp>
      <p:pic>
        <p:nvPicPr>
          <p:cNvPr id="10" name="Content Placeholder 9"/>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48200" y="2253400"/>
            <a:ext cx="4038600" cy="2990963"/>
          </a:xfrm>
        </p:spPr>
      </p:pic>
      <p:sp>
        <p:nvSpPr>
          <p:cNvPr id="11" name="TextBox 10"/>
          <p:cNvSpPr txBox="1"/>
          <p:nvPr/>
        </p:nvSpPr>
        <p:spPr>
          <a:xfrm>
            <a:off x="762000" y="5791200"/>
            <a:ext cx="5867400" cy="276999"/>
          </a:xfrm>
          <a:prstGeom prst="rect">
            <a:avLst/>
          </a:prstGeom>
          <a:noFill/>
        </p:spPr>
        <p:txBody>
          <a:bodyPr wrap="square" rtlCol="0">
            <a:spAutoFit/>
          </a:bodyPr>
          <a:lstStyle/>
          <a:p>
            <a:r>
              <a:rPr lang="en-US" sz="1200" dirty="0" err="1">
                <a:latin typeface="+mn-lt"/>
              </a:rPr>
              <a:t>Ubesie</a:t>
            </a:r>
            <a:r>
              <a:rPr lang="en-US" sz="1200" dirty="0">
                <a:latin typeface="+mn-lt"/>
              </a:rPr>
              <a:t> AC, </a:t>
            </a:r>
            <a:r>
              <a:rPr lang="en-US" sz="1200" dirty="0" err="1">
                <a:latin typeface="+mn-lt"/>
              </a:rPr>
              <a:t>Kocoshis</a:t>
            </a:r>
            <a:r>
              <a:rPr lang="en-US" sz="1200" dirty="0">
                <a:latin typeface="+mn-lt"/>
              </a:rPr>
              <a:t> SA, Cole CR et al. </a:t>
            </a:r>
            <a:r>
              <a:rPr lang="en-US" sz="1200" i="1" dirty="0">
                <a:latin typeface="+mn-lt"/>
              </a:rPr>
              <a:t>J </a:t>
            </a:r>
            <a:r>
              <a:rPr lang="en-US" sz="1200" i="1" dirty="0" err="1">
                <a:latin typeface="+mn-lt"/>
              </a:rPr>
              <a:t>Pediatr</a:t>
            </a:r>
            <a:r>
              <a:rPr lang="en-US" sz="1200" dirty="0">
                <a:latin typeface="+mn-lt"/>
              </a:rPr>
              <a:t>. 2013;163:1692-6.</a:t>
            </a:r>
          </a:p>
        </p:txBody>
      </p:sp>
    </p:spTree>
    <p:extLst>
      <p:ext uri="{BB962C8B-B14F-4D97-AF65-F5344CB8AC3E}">
        <p14:creationId xmlns:p14="http://schemas.microsoft.com/office/powerpoint/2010/main" val="8793751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Prevalence of Multiple Micronutrient Deficiencies in Intestinal Failure, cont’d</a:t>
            </a:r>
          </a:p>
        </p:txBody>
      </p:sp>
      <p:sp>
        <p:nvSpPr>
          <p:cNvPr id="3" name="Content Placeholder 2"/>
          <p:cNvSpPr>
            <a:spLocks noGrp="1"/>
          </p:cNvSpPr>
          <p:nvPr>
            <p:ph idx="1"/>
          </p:nvPr>
        </p:nvSpPr>
        <p:spPr/>
        <p:txBody>
          <a:bodyPr/>
          <a:lstStyle/>
          <a:p>
            <a:r>
              <a:rPr lang="en-US" sz="2000" dirty="0"/>
              <a:t>Retrospective review of 30 intestinal failure patients on parenteral nutrition for at least one year at the Great Ormond Street Hospital for Children, London</a:t>
            </a:r>
          </a:p>
          <a:p>
            <a:r>
              <a:rPr lang="en-US" sz="2000" dirty="0"/>
              <a:t>73% had ≥ one trace element deficiency; 43% had ≥ one vitamin deficiency; 27% had multiple micronutrient deficiencies</a:t>
            </a:r>
          </a:p>
          <a:p>
            <a:r>
              <a:rPr lang="en-US" sz="2000" dirty="0"/>
              <a:t>Deficiencies included copper (47%), vitamin A (43%), selenium (20%), ferritin (20%), and zinc (10%)</a:t>
            </a:r>
          </a:p>
          <a:p>
            <a:r>
              <a:rPr lang="en-US" sz="2000" dirty="0"/>
              <a:t>Vitamin E, D, B12, and folate all normal</a:t>
            </a:r>
          </a:p>
          <a:p>
            <a:r>
              <a:rPr lang="en-US" sz="2000" dirty="0"/>
              <a:t>8 patients receiving enteral vitamin supplementation in addition to parenteral vitamins</a:t>
            </a:r>
          </a:p>
          <a:p>
            <a:r>
              <a:rPr lang="en-US" sz="2000" dirty="0"/>
              <a:t>No significant clinical abnormalities noted despite high prevalence of biochemical deficiencies</a:t>
            </a:r>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25</a:t>
            </a:fld>
            <a:endParaRPr lang="en-US" dirty="0"/>
          </a:p>
        </p:txBody>
      </p:sp>
      <p:sp>
        <p:nvSpPr>
          <p:cNvPr id="5" name="TextBox 4"/>
          <p:cNvSpPr txBox="1"/>
          <p:nvPr/>
        </p:nvSpPr>
        <p:spPr>
          <a:xfrm>
            <a:off x="762000" y="6019800"/>
            <a:ext cx="5791200" cy="276999"/>
          </a:xfrm>
          <a:prstGeom prst="rect">
            <a:avLst/>
          </a:prstGeom>
          <a:noFill/>
        </p:spPr>
        <p:txBody>
          <a:bodyPr wrap="square" rtlCol="0">
            <a:spAutoFit/>
          </a:bodyPr>
          <a:lstStyle/>
          <a:p>
            <a:r>
              <a:rPr lang="en-US" sz="1200" dirty="0">
                <a:latin typeface="+mn-lt"/>
              </a:rPr>
              <a:t>Nunez-Ramos R, </a:t>
            </a:r>
            <a:r>
              <a:rPr lang="en-US" sz="1200" dirty="0" err="1">
                <a:latin typeface="+mn-lt"/>
              </a:rPr>
              <a:t>Gallego</a:t>
            </a:r>
            <a:r>
              <a:rPr lang="en-US" sz="1200" dirty="0">
                <a:latin typeface="+mn-lt"/>
              </a:rPr>
              <a:t> S, et al. </a:t>
            </a:r>
            <a:r>
              <a:rPr lang="en-US" sz="1200" i="1" dirty="0">
                <a:latin typeface="+mn-lt"/>
              </a:rPr>
              <a:t>Gut</a:t>
            </a:r>
            <a:r>
              <a:rPr lang="en-US" sz="1200" dirty="0">
                <a:latin typeface="+mn-lt"/>
              </a:rPr>
              <a:t>. 2015;64:A504</a:t>
            </a:r>
          </a:p>
        </p:txBody>
      </p:sp>
    </p:spTree>
    <p:extLst>
      <p:ext uri="{BB962C8B-B14F-4D97-AF65-F5344CB8AC3E}">
        <p14:creationId xmlns:p14="http://schemas.microsoft.com/office/powerpoint/2010/main" val="37431040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TPN and Micronutrient Deficiencies: Conclusions of Studies</a:t>
            </a:r>
          </a:p>
        </p:txBody>
      </p:sp>
      <p:sp>
        <p:nvSpPr>
          <p:cNvPr id="3" name="Content Placeholder 2"/>
          <p:cNvSpPr>
            <a:spLocks noGrp="1"/>
          </p:cNvSpPr>
          <p:nvPr>
            <p:ph idx="1"/>
          </p:nvPr>
        </p:nvSpPr>
        <p:spPr/>
        <p:txBody>
          <a:bodyPr/>
          <a:lstStyle/>
          <a:p>
            <a:r>
              <a:rPr lang="en-US" sz="2200" dirty="0"/>
              <a:t>High prevalence of micronutrient deficiencies indicates a need for regular, </a:t>
            </a:r>
            <a:r>
              <a:rPr lang="en-US" sz="2200" dirty="0" err="1"/>
              <a:t>protocolized</a:t>
            </a:r>
            <a:r>
              <a:rPr lang="en-US" sz="2200" dirty="0"/>
              <a:t> lab monitoring, particularly in the absence of independent indicators of micronutrient deficiency risk such as anthropometric measurements, disease/anatomy, and enteral micronutrient supplementation</a:t>
            </a:r>
          </a:p>
          <a:p>
            <a:r>
              <a:rPr lang="en-US" sz="2200" dirty="0"/>
              <a:t>Aggressive, individualized micronutrient supplementation</a:t>
            </a:r>
          </a:p>
          <a:p>
            <a:r>
              <a:rPr lang="en-US" sz="2200" dirty="0"/>
              <a:t>Despite at least partial parenteral nutrition supplementation, patients demonstrated high deficiency prevalence, suggesting a need to review current parenteral micronutrient supplementation guidelines</a:t>
            </a:r>
          </a:p>
          <a:p>
            <a:r>
              <a:rPr lang="en-US" sz="2200" dirty="0"/>
              <a:t> After transitioning to exclusive enteral nutrition, most trace element deficiencies decrease in prevalence while zinc deficiency prevalence increases</a:t>
            </a:r>
            <a:endParaRPr lang="en-US" sz="2400" dirty="0"/>
          </a:p>
          <a:p>
            <a:endParaRPr lang="en-US" sz="2400" dirty="0"/>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26</a:t>
            </a:fld>
            <a:endParaRPr lang="en-US" dirty="0"/>
          </a:p>
        </p:txBody>
      </p:sp>
    </p:spTree>
    <p:extLst>
      <p:ext uri="{BB962C8B-B14F-4D97-AF65-F5344CB8AC3E}">
        <p14:creationId xmlns:p14="http://schemas.microsoft.com/office/powerpoint/2010/main" val="1843052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IROC’s Parenteral Nutrition Forms, Tailored to Trace Element and Lipid Individualization</a:t>
            </a:r>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27</a:t>
            </a:fld>
            <a:endParaRPr lang="en-US"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705909" y="1371600"/>
            <a:ext cx="3732182" cy="4876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06072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Importance of Micronutrient Monitoring &amp; Supplementation in Chronic TPN Pediatric Pts</a:t>
            </a:r>
          </a:p>
        </p:txBody>
      </p:sp>
      <p:sp>
        <p:nvSpPr>
          <p:cNvPr id="3" name="Content Placeholder 2"/>
          <p:cNvSpPr>
            <a:spLocks noGrp="1"/>
          </p:cNvSpPr>
          <p:nvPr>
            <p:ph idx="1"/>
          </p:nvPr>
        </p:nvSpPr>
        <p:spPr/>
        <p:txBody>
          <a:bodyPr/>
          <a:lstStyle/>
          <a:p>
            <a:r>
              <a:rPr lang="en-US" sz="2000" dirty="0"/>
              <a:t>Patients with marginal or biochemical micronutrient deficiencies usually don’t exhibit any specific clinical features </a:t>
            </a:r>
          </a:p>
          <a:p>
            <a:r>
              <a:rPr lang="en-US" sz="2000" dirty="0"/>
              <a:t>Vitamin and trace element deficiencies may theoretically inhibit intestinal adaptation. Research has linked vitamin A deficiency with compromised intestinal adaptation and zinc deficiency with impeding mucosal growth in response to extensive bowel resection in rats.  </a:t>
            </a:r>
          </a:p>
          <a:p>
            <a:r>
              <a:rPr lang="en-US" sz="2000" dirty="0"/>
              <a:t>In addition, research has implicated Zn and Se deficiency in depressed immunity </a:t>
            </a:r>
          </a:p>
          <a:p>
            <a:r>
              <a:rPr lang="en-US" sz="2000" dirty="0"/>
              <a:t>Scant research has examined the relationship between marginal trace element deficiency and clinical outcome in chronic TPN pts</a:t>
            </a:r>
          </a:p>
          <a:p>
            <a:r>
              <a:rPr lang="en-US" sz="2000" dirty="0"/>
              <a:t>French study of 73 adult patients with chronic  intestinal failure on long-term TPN revealed not only a significant incidence of Se, Cu, and Zn deficiency, but also an independent association between Se deficiency and a higher risk of infection (1).    </a:t>
            </a:r>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28</a:t>
            </a:fld>
            <a:endParaRPr lang="en-US" dirty="0"/>
          </a:p>
        </p:txBody>
      </p:sp>
      <p:sp>
        <p:nvSpPr>
          <p:cNvPr id="5" name="TextBox 4"/>
          <p:cNvSpPr txBox="1"/>
          <p:nvPr/>
        </p:nvSpPr>
        <p:spPr>
          <a:xfrm>
            <a:off x="914400" y="6096000"/>
            <a:ext cx="5791200" cy="276999"/>
          </a:xfrm>
          <a:prstGeom prst="rect">
            <a:avLst/>
          </a:prstGeom>
          <a:noFill/>
        </p:spPr>
        <p:txBody>
          <a:bodyPr wrap="square" rtlCol="0">
            <a:spAutoFit/>
          </a:bodyPr>
          <a:lstStyle/>
          <a:p>
            <a:r>
              <a:rPr lang="en-US" sz="1200" dirty="0">
                <a:latin typeface="+mn-lt"/>
              </a:rPr>
              <a:t>1) </a:t>
            </a:r>
            <a:r>
              <a:rPr lang="en-US" sz="1200" dirty="0" err="1">
                <a:latin typeface="+mn-lt"/>
              </a:rPr>
              <a:t>Uzzan</a:t>
            </a:r>
            <a:r>
              <a:rPr lang="en-US" sz="1200" dirty="0">
                <a:latin typeface="+mn-lt"/>
              </a:rPr>
              <a:t> M et al. Article in press. </a:t>
            </a:r>
            <a:r>
              <a:rPr lang="en-US" sz="1200" i="1" dirty="0" err="1">
                <a:latin typeface="+mn-lt"/>
              </a:rPr>
              <a:t>Clin</a:t>
            </a:r>
            <a:r>
              <a:rPr lang="en-US" sz="1200" i="1" dirty="0">
                <a:latin typeface="+mn-lt"/>
              </a:rPr>
              <a:t> Nutrition</a:t>
            </a:r>
            <a:r>
              <a:rPr lang="en-US" sz="1200" dirty="0">
                <a:latin typeface="+mn-lt"/>
              </a:rPr>
              <a:t>. 2016; http://dx.doi.org/j.clnu.2016.05.008</a:t>
            </a:r>
          </a:p>
        </p:txBody>
      </p:sp>
    </p:spTree>
    <p:extLst>
      <p:ext uri="{BB962C8B-B14F-4D97-AF65-F5344CB8AC3E}">
        <p14:creationId xmlns:p14="http://schemas.microsoft.com/office/powerpoint/2010/main" val="3009422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Micronutrient Management Confounders</a:t>
            </a:r>
          </a:p>
        </p:txBody>
      </p:sp>
      <p:sp>
        <p:nvSpPr>
          <p:cNvPr id="3" name="Content Placeholder 2"/>
          <p:cNvSpPr>
            <a:spLocks noGrp="1"/>
          </p:cNvSpPr>
          <p:nvPr>
            <p:ph idx="1"/>
          </p:nvPr>
        </p:nvSpPr>
        <p:spPr/>
        <p:txBody>
          <a:bodyPr/>
          <a:lstStyle/>
          <a:p>
            <a:r>
              <a:rPr lang="en-US" sz="2400" dirty="0"/>
              <a:t>Parenteral trace element (TE) and multivitamin (MVI) product shortages</a:t>
            </a:r>
          </a:p>
          <a:p>
            <a:r>
              <a:rPr lang="en-US" sz="2400" dirty="0"/>
              <a:t>Effects of malnutrition and/or inflammation</a:t>
            </a:r>
          </a:p>
          <a:p>
            <a:r>
              <a:rPr lang="en-US" sz="2400" dirty="0"/>
              <a:t>Nutrition regimen (i.e. exclusive parenteral nutrition vs partial parenteral nutrition vs exclusive enteral nutrition)</a:t>
            </a:r>
          </a:p>
          <a:p>
            <a:r>
              <a:rPr lang="en-US" sz="2400" dirty="0"/>
              <a:t>Nonorganic/socioeconomic factors </a:t>
            </a:r>
          </a:p>
          <a:p>
            <a:r>
              <a:rPr lang="en-US" sz="2400" dirty="0"/>
              <a:t>Stooling/Ostomy output</a:t>
            </a:r>
          </a:p>
          <a:p>
            <a:r>
              <a:rPr lang="en-US" sz="2400" dirty="0"/>
              <a:t>Inpatient/Outpatient continuum of care</a:t>
            </a:r>
          </a:p>
          <a:p>
            <a:endParaRPr lang="en-US" sz="2400"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29</a:t>
            </a:fld>
            <a:endParaRPr lang="en-US" dirty="0"/>
          </a:p>
        </p:txBody>
      </p:sp>
    </p:spTree>
    <p:extLst>
      <p:ext uri="{BB962C8B-B14F-4D97-AF65-F5344CB8AC3E}">
        <p14:creationId xmlns:p14="http://schemas.microsoft.com/office/powerpoint/2010/main" val="35384018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Quantitative Assessment of Trace-Element Contamination in PN Products</a:t>
            </a:r>
          </a:p>
        </p:txBody>
      </p:sp>
      <p:sp>
        <p:nvSpPr>
          <p:cNvPr id="3" name="Content Placeholder 2"/>
          <p:cNvSpPr>
            <a:spLocks noGrp="1"/>
          </p:cNvSpPr>
          <p:nvPr>
            <p:ph sz="half" idx="1"/>
          </p:nvPr>
        </p:nvSpPr>
        <p:spPr/>
        <p:txBody>
          <a:bodyPr/>
          <a:lstStyle/>
          <a:p>
            <a:r>
              <a:rPr lang="en-US" sz="1800" dirty="0"/>
              <a:t>Olson et al tested 65 products available for PN compounding for </a:t>
            </a:r>
            <a:r>
              <a:rPr lang="en-US" sz="1800" dirty="0" err="1"/>
              <a:t>Mn</a:t>
            </a:r>
            <a:r>
              <a:rPr lang="en-US" sz="1800" dirty="0"/>
              <a:t>, Cr, Se, Zn, and Cu contamination</a:t>
            </a:r>
          </a:p>
          <a:p>
            <a:r>
              <a:rPr lang="en-US" sz="1800" dirty="0"/>
              <a:t>Theoretical pediatric PNs formulated to assess impact of macro- and micronutrient doses on PN trace-element contamination  </a:t>
            </a:r>
          </a:p>
          <a:p>
            <a:r>
              <a:rPr lang="en-US" sz="1800" dirty="0"/>
              <a:t>Trace element contamination detected in 75% of components tested.; Cr and </a:t>
            </a:r>
            <a:r>
              <a:rPr lang="en-US" sz="1800" dirty="0" err="1"/>
              <a:t>Mn</a:t>
            </a:r>
            <a:r>
              <a:rPr lang="en-US" sz="1800" dirty="0"/>
              <a:t> detected in 66% and 52% of components respectively.</a:t>
            </a:r>
          </a:p>
          <a:p>
            <a:r>
              <a:rPr lang="en-US" sz="1800" dirty="0" err="1"/>
              <a:t>NaPhos</a:t>
            </a:r>
            <a:r>
              <a:rPr lang="en-US" sz="1800" dirty="0"/>
              <a:t> and </a:t>
            </a:r>
            <a:r>
              <a:rPr lang="en-US" sz="1800" dirty="0" err="1"/>
              <a:t>KPhos</a:t>
            </a:r>
            <a:r>
              <a:rPr lang="en-US" sz="1800" dirty="0"/>
              <a:t> contained the most chromium; </a:t>
            </a:r>
            <a:r>
              <a:rPr lang="en-US" sz="1800" dirty="0" err="1"/>
              <a:t>MgSulfate</a:t>
            </a:r>
            <a:r>
              <a:rPr lang="en-US" sz="1800" dirty="0"/>
              <a:t> the most manganese </a:t>
            </a:r>
          </a:p>
        </p:txBody>
      </p:sp>
      <p:sp>
        <p:nvSpPr>
          <p:cNvPr id="4" name="Content Placeholder 3"/>
          <p:cNvSpPr>
            <a:spLocks noGrp="1"/>
          </p:cNvSpPr>
          <p:nvPr>
            <p:ph sz="half" idx="2"/>
          </p:nvPr>
        </p:nvSpPr>
        <p:spPr/>
        <p:txBody>
          <a:bodyPr/>
          <a:lstStyle/>
          <a:p>
            <a:pPr marL="0" indent="0" algn="ctr">
              <a:buNone/>
            </a:pPr>
            <a:r>
              <a:rPr lang="en-US" sz="1600" dirty="0"/>
              <a:t>Pediatric MTE Products, Calculated PN Contamination, and ASPEN Recommendations for Parenteral Trace Element Requirements</a:t>
            </a:r>
          </a:p>
          <a:p>
            <a:pPr marL="0" indent="0">
              <a:buNone/>
            </a:pPr>
            <a:endParaRPr lang="en-US" sz="1800" dirty="0"/>
          </a:p>
          <a:p>
            <a:pPr marL="0" indent="0">
              <a:buNone/>
            </a:pPr>
            <a:endParaRPr lang="en-US" sz="1800" dirty="0"/>
          </a:p>
        </p:txBody>
      </p:sp>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30</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514600"/>
            <a:ext cx="3962400" cy="3429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33400" y="5943600"/>
            <a:ext cx="4191000" cy="276999"/>
          </a:xfrm>
          <a:prstGeom prst="rect">
            <a:avLst/>
          </a:prstGeom>
          <a:noFill/>
        </p:spPr>
        <p:txBody>
          <a:bodyPr wrap="square" rtlCol="0">
            <a:spAutoFit/>
          </a:bodyPr>
          <a:lstStyle/>
          <a:p>
            <a:r>
              <a:rPr lang="en-US" sz="1200" dirty="0">
                <a:latin typeface="+mn-lt"/>
              </a:rPr>
              <a:t>Olson LM et al. </a:t>
            </a:r>
            <a:r>
              <a:rPr lang="en-US" sz="1200" i="1" dirty="0">
                <a:latin typeface="+mn-lt"/>
              </a:rPr>
              <a:t>JPEN</a:t>
            </a:r>
            <a:r>
              <a:rPr lang="en-US" sz="1200" dirty="0">
                <a:latin typeface="+mn-lt"/>
              </a:rPr>
              <a:t>. 2019;doi.org/10.1002/jpen.1668</a:t>
            </a:r>
          </a:p>
        </p:txBody>
      </p:sp>
    </p:spTree>
    <p:extLst>
      <p:ext uri="{BB962C8B-B14F-4D97-AF65-F5344CB8AC3E}">
        <p14:creationId xmlns:p14="http://schemas.microsoft.com/office/powerpoint/2010/main" val="16630773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Micronutrient Monitoring for Transitional Feeding Pts on Parenteral Nutrition +/- Enteral Nutrition</a:t>
            </a:r>
          </a:p>
        </p:txBody>
      </p:sp>
      <p:sp>
        <p:nvSpPr>
          <p:cNvPr id="3" name="Slide Number Placeholder 2"/>
          <p:cNvSpPr>
            <a:spLocks noGrp="1"/>
          </p:cNvSpPr>
          <p:nvPr>
            <p:ph type="sldNum" sz="quarter" idx="10"/>
          </p:nvPr>
        </p:nvSpPr>
        <p:spPr/>
        <p:txBody>
          <a:bodyPr/>
          <a:lstStyle/>
          <a:p>
            <a:pPr>
              <a:defRPr/>
            </a:pPr>
            <a:fld id="{D423F924-74D2-45C3-9581-52674854CC09}" type="slidenum">
              <a:rPr lang="en-US" smtClean="0"/>
              <a:pPr>
                <a:defRPr/>
              </a:pPr>
              <a:t>31</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1163" y="1371600"/>
            <a:ext cx="5781675" cy="5410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97958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Micronutrient Monitoring for Patients Receiving Exclusive Enteral Nutrition – acute period </a:t>
            </a:r>
            <a:r>
              <a:rPr lang="en-US" sz="1400" dirty="0"/>
              <a:t>&lt;1 </a:t>
            </a:r>
            <a:r>
              <a:rPr lang="en-US" sz="1400" dirty="0" err="1"/>
              <a:t>yr</a:t>
            </a:r>
            <a:r>
              <a:rPr lang="en-US" sz="1400" dirty="0"/>
              <a:t> post-TPN</a:t>
            </a:r>
          </a:p>
        </p:txBody>
      </p:sp>
      <p:sp>
        <p:nvSpPr>
          <p:cNvPr id="3" name="Slide Number Placeholder 2"/>
          <p:cNvSpPr>
            <a:spLocks noGrp="1"/>
          </p:cNvSpPr>
          <p:nvPr>
            <p:ph type="sldNum" sz="quarter" idx="10"/>
          </p:nvPr>
        </p:nvSpPr>
        <p:spPr/>
        <p:txBody>
          <a:bodyPr/>
          <a:lstStyle/>
          <a:p>
            <a:pPr>
              <a:defRPr/>
            </a:pPr>
            <a:fld id="{D423F924-74D2-45C3-9581-52674854CC09}" type="slidenum">
              <a:rPr lang="en-US" smtClean="0"/>
              <a:pPr>
                <a:defRPr/>
              </a:pPr>
              <a:t>32</a:t>
            </a:fld>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1163" y="1295400"/>
            <a:ext cx="5781675" cy="5410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82044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Micronutrient Monitoring for Patients Receiving Exclusive Enteral Nutrition – chronic period </a:t>
            </a:r>
            <a:r>
              <a:rPr lang="en-US" sz="1400" dirty="0"/>
              <a:t>&gt;1 </a:t>
            </a:r>
            <a:r>
              <a:rPr lang="en-US" sz="1400" dirty="0" err="1"/>
              <a:t>yr</a:t>
            </a:r>
            <a:r>
              <a:rPr lang="en-US" sz="1400" dirty="0"/>
              <a:t> post-TPN</a:t>
            </a:r>
          </a:p>
        </p:txBody>
      </p:sp>
      <p:sp>
        <p:nvSpPr>
          <p:cNvPr id="3" name="Slide Number Placeholder 2"/>
          <p:cNvSpPr>
            <a:spLocks noGrp="1"/>
          </p:cNvSpPr>
          <p:nvPr>
            <p:ph type="sldNum" sz="quarter" idx="10"/>
          </p:nvPr>
        </p:nvSpPr>
        <p:spPr/>
        <p:txBody>
          <a:bodyPr/>
          <a:lstStyle/>
          <a:p>
            <a:pPr>
              <a:defRPr/>
            </a:pPr>
            <a:fld id="{D423F924-74D2-45C3-9581-52674854CC09}" type="slidenum">
              <a:rPr lang="en-US" smtClean="0"/>
              <a:pPr>
                <a:defRPr/>
              </a:pPr>
              <a:t>33</a:t>
            </a:fld>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1638" y="1371601"/>
            <a:ext cx="5800725" cy="5410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07354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Serum MMA a Reliable Biomarker of Vitamin B12 Status in Short </a:t>
            </a:r>
            <a:r>
              <a:rPr lang="en-US"/>
              <a:t>Bowel Children?</a:t>
            </a:r>
            <a:endParaRPr lang="en-US" dirty="0"/>
          </a:p>
        </p:txBody>
      </p:sp>
      <p:sp>
        <p:nvSpPr>
          <p:cNvPr id="3" name="Content Placeholder 2"/>
          <p:cNvSpPr>
            <a:spLocks noGrp="1"/>
          </p:cNvSpPr>
          <p:nvPr>
            <p:ph sz="half" idx="1"/>
          </p:nvPr>
        </p:nvSpPr>
        <p:spPr>
          <a:xfrm>
            <a:off x="457200" y="1371600"/>
            <a:ext cx="3124200" cy="4754563"/>
          </a:xfrm>
        </p:spPr>
        <p:txBody>
          <a:bodyPr/>
          <a:lstStyle/>
          <a:p>
            <a:r>
              <a:rPr lang="en-US" sz="2000" dirty="0"/>
              <a:t>Serum MMA shown to have a higher sensitivity for vitamin B12 deficiency, aiding in early detection</a:t>
            </a:r>
          </a:p>
          <a:p>
            <a:r>
              <a:rPr lang="en-US" sz="2000" dirty="0"/>
              <a:t>Serum MMA declines following antibiotic treatment in short gut patients with SBBO</a:t>
            </a:r>
          </a:p>
          <a:p>
            <a:r>
              <a:rPr lang="en-US" sz="2000" dirty="0"/>
              <a:t>Report of 3 patients by Duggan et al revealed normalization of elevated MMA after ABX treatment for SBBO. </a:t>
            </a:r>
          </a:p>
        </p:txBody>
      </p:sp>
      <p:pic>
        <p:nvPicPr>
          <p:cNvPr id="6" name="Content Placeholder 5"/>
          <p:cNvPicPr>
            <a:picLocks noGrp="1" noChangeAspect="1"/>
          </p:cNvPicPr>
          <p:nvPr>
            <p:ph sz="half" idx="2"/>
          </p:nvPr>
        </p:nvPicPr>
        <p:blipFill>
          <a:blip r:embed="rId3"/>
          <a:stretch>
            <a:fillRect/>
          </a:stretch>
        </p:blipFill>
        <p:spPr>
          <a:xfrm>
            <a:off x="3810000" y="1981200"/>
            <a:ext cx="5105400" cy="3200400"/>
          </a:xfrm>
          <a:prstGeom prst="rect">
            <a:avLst/>
          </a:prstGeom>
        </p:spPr>
      </p:pic>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34</a:t>
            </a:fld>
            <a:endParaRPr lang="en-US" dirty="0"/>
          </a:p>
        </p:txBody>
      </p:sp>
      <p:sp>
        <p:nvSpPr>
          <p:cNvPr id="7" name="TextBox 6"/>
          <p:cNvSpPr txBox="1"/>
          <p:nvPr/>
        </p:nvSpPr>
        <p:spPr>
          <a:xfrm>
            <a:off x="3810000" y="5638800"/>
            <a:ext cx="5029200" cy="276999"/>
          </a:xfrm>
          <a:prstGeom prst="rect">
            <a:avLst/>
          </a:prstGeom>
          <a:noFill/>
        </p:spPr>
        <p:txBody>
          <a:bodyPr wrap="square" rtlCol="0">
            <a:spAutoFit/>
          </a:bodyPr>
          <a:lstStyle/>
          <a:p>
            <a:r>
              <a:rPr lang="en-US" sz="1200" dirty="0">
                <a:latin typeface="+mn-lt"/>
              </a:rPr>
              <a:t>Jimenez L, Duggan CP et al</a:t>
            </a:r>
            <a:r>
              <a:rPr lang="en-US" sz="1200" i="1" dirty="0">
                <a:latin typeface="+mn-lt"/>
              </a:rPr>
              <a:t>. J </a:t>
            </a:r>
            <a:r>
              <a:rPr lang="en-US" sz="1200" i="1" dirty="0" err="1">
                <a:latin typeface="+mn-lt"/>
              </a:rPr>
              <a:t>Pediatr</a:t>
            </a:r>
            <a:r>
              <a:rPr lang="en-US" sz="1200" dirty="0">
                <a:latin typeface="+mn-lt"/>
              </a:rPr>
              <a:t>. 2018;192:259-61.</a:t>
            </a:r>
          </a:p>
        </p:txBody>
      </p:sp>
    </p:spTree>
    <p:extLst>
      <p:ext uri="{BB962C8B-B14F-4D97-AF65-F5344CB8AC3E}">
        <p14:creationId xmlns:p14="http://schemas.microsoft.com/office/powerpoint/2010/main" val="2082933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IROC Approach to Vitamin B12 Assessment</a:t>
            </a:r>
          </a:p>
        </p:txBody>
      </p:sp>
      <p:sp>
        <p:nvSpPr>
          <p:cNvPr id="3" name="Content Placeholder 2"/>
          <p:cNvSpPr>
            <a:spLocks noGrp="1"/>
          </p:cNvSpPr>
          <p:nvPr>
            <p:ph sz="half" idx="1"/>
          </p:nvPr>
        </p:nvSpPr>
        <p:spPr/>
        <p:txBody>
          <a:bodyPr/>
          <a:lstStyle/>
          <a:p>
            <a:endParaRPr lang="en-US" sz="2000" dirty="0"/>
          </a:p>
          <a:p>
            <a:endParaRPr lang="en-US" sz="2000" dirty="0"/>
          </a:p>
          <a:p>
            <a:endParaRPr lang="en-US" sz="2000" dirty="0"/>
          </a:p>
          <a:p>
            <a:r>
              <a:rPr lang="en-US" sz="2000" dirty="0"/>
              <a:t>Originally, we checked serum MMA and vitamin B12, but have revised our B12 monitoring to a dual panel of serum MMA and serum homocysteine, once every 6 months in the &lt;1 year post-TPN discontinuance population and once annually in the &gt; 1 year post-TPN population</a:t>
            </a:r>
          </a:p>
        </p:txBody>
      </p:sp>
      <p:graphicFrame>
        <p:nvGraphicFramePr>
          <p:cNvPr id="6" name="Content Placeholder 5"/>
          <p:cNvGraphicFramePr>
            <a:graphicFrameLocks noGrp="1"/>
          </p:cNvGraphicFramePr>
          <p:nvPr>
            <p:ph sz="half" idx="2"/>
            <p:extLst>
              <p:ext uri="{D42A27DB-BD31-4B8C-83A1-F6EECF244321}">
                <p14:modId xmlns:p14="http://schemas.microsoft.com/office/powerpoint/2010/main" val="1786030143"/>
              </p:ext>
            </p:extLst>
          </p:nvPr>
        </p:nvGraphicFramePr>
        <p:xfrm>
          <a:off x="4724400" y="3007201"/>
          <a:ext cx="4038600" cy="1752600"/>
        </p:xfrm>
        <a:graphic>
          <a:graphicData uri="http://schemas.openxmlformats.org/drawingml/2006/table">
            <a:tbl>
              <a:tblPr firstRow="1" bandRow="1">
                <a:effectLst>
                  <a:outerShdw blurRad="50800" dist="38100" dir="8100000" algn="tr" rotWithShape="0">
                    <a:prstClr val="black">
                      <a:alpha val="40000"/>
                    </a:prstClr>
                  </a:outerShdw>
                </a:effectLst>
                <a:tableStyleId>{5C22544A-7EE6-4342-B048-85BDC9FD1C3A}</a:tableStyleId>
              </a:tblPr>
              <a:tblGrid>
                <a:gridCol w="1676400">
                  <a:extLst>
                    <a:ext uri="{9D8B030D-6E8A-4147-A177-3AD203B41FA5}">
                      <a16:colId xmlns:a16="http://schemas.microsoft.com/office/drawing/2014/main" val="2666277058"/>
                    </a:ext>
                  </a:extLst>
                </a:gridCol>
                <a:gridCol w="1143000">
                  <a:extLst>
                    <a:ext uri="{9D8B030D-6E8A-4147-A177-3AD203B41FA5}">
                      <a16:colId xmlns:a16="http://schemas.microsoft.com/office/drawing/2014/main" val="1801119374"/>
                    </a:ext>
                  </a:extLst>
                </a:gridCol>
                <a:gridCol w="1219200">
                  <a:extLst>
                    <a:ext uri="{9D8B030D-6E8A-4147-A177-3AD203B41FA5}">
                      <a16:colId xmlns:a16="http://schemas.microsoft.com/office/drawing/2014/main" val="2822252531"/>
                    </a:ext>
                  </a:extLst>
                </a:gridCol>
              </a:tblGrid>
              <a:tr h="370840">
                <a:tc>
                  <a:txBody>
                    <a:bodyPr/>
                    <a:lstStyle/>
                    <a:p>
                      <a:endParaRPr lang="en-US" dirty="0"/>
                    </a:p>
                  </a:txBody>
                  <a:tcPr/>
                </a:tc>
                <a:tc>
                  <a:txBody>
                    <a:bodyPr/>
                    <a:lstStyle/>
                    <a:p>
                      <a:r>
                        <a:rPr lang="en-US" dirty="0"/>
                        <a:t>MMA</a:t>
                      </a:r>
                    </a:p>
                  </a:txBody>
                  <a:tcPr/>
                </a:tc>
                <a:tc>
                  <a:txBody>
                    <a:bodyPr/>
                    <a:lstStyle/>
                    <a:p>
                      <a:r>
                        <a:rPr lang="en-US" dirty="0" err="1"/>
                        <a:t>Homocys</a:t>
                      </a:r>
                      <a:endParaRPr lang="en-US" dirty="0"/>
                    </a:p>
                  </a:txBody>
                  <a:tcPr/>
                </a:tc>
                <a:extLst>
                  <a:ext uri="{0D108BD9-81ED-4DB2-BD59-A6C34878D82A}">
                    <a16:rowId xmlns:a16="http://schemas.microsoft.com/office/drawing/2014/main" val="2992603915"/>
                  </a:ext>
                </a:extLst>
              </a:tr>
              <a:tr h="370840">
                <a:tc>
                  <a:txBody>
                    <a:bodyPr/>
                    <a:lstStyle/>
                    <a:p>
                      <a:r>
                        <a:rPr lang="en-US" b="1" dirty="0"/>
                        <a:t>B12 deficiency</a:t>
                      </a:r>
                    </a:p>
                  </a:txBody>
                  <a:tcPr/>
                </a:tc>
                <a:tc>
                  <a:txBody>
                    <a:bodyPr/>
                    <a:lstStyle/>
                    <a:p>
                      <a:r>
                        <a:rPr lang="en-US" dirty="0"/>
                        <a:t>Elevated</a:t>
                      </a:r>
                    </a:p>
                  </a:txBody>
                  <a:tcPr/>
                </a:tc>
                <a:tc>
                  <a:txBody>
                    <a:bodyPr/>
                    <a:lstStyle/>
                    <a:p>
                      <a:r>
                        <a:rPr lang="en-US" dirty="0"/>
                        <a:t>Elevated</a:t>
                      </a:r>
                    </a:p>
                  </a:txBody>
                  <a:tcPr/>
                </a:tc>
                <a:extLst>
                  <a:ext uri="{0D108BD9-81ED-4DB2-BD59-A6C34878D82A}">
                    <a16:rowId xmlns:a16="http://schemas.microsoft.com/office/drawing/2014/main" val="1951055299"/>
                  </a:ext>
                </a:extLst>
              </a:tr>
              <a:tr h="370840">
                <a:tc>
                  <a:txBody>
                    <a:bodyPr/>
                    <a:lstStyle/>
                    <a:p>
                      <a:r>
                        <a:rPr lang="en-US" b="1" dirty="0"/>
                        <a:t>SBBO</a:t>
                      </a:r>
                    </a:p>
                  </a:txBody>
                  <a:tcPr/>
                </a:tc>
                <a:tc>
                  <a:txBody>
                    <a:bodyPr/>
                    <a:lstStyle/>
                    <a:p>
                      <a:r>
                        <a:rPr lang="en-US" dirty="0"/>
                        <a:t>Elevated</a:t>
                      </a:r>
                    </a:p>
                  </a:txBody>
                  <a:tcPr/>
                </a:tc>
                <a:tc>
                  <a:txBody>
                    <a:bodyPr/>
                    <a:lstStyle/>
                    <a:p>
                      <a:r>
                        <a:rPr lang="en-US" dirty="0"/>
                        <a:t>WNL</a:t>
                      </a:r>
                    </a:p>
                  </a:txBody>
                  <a:tcPr/>
                </a:tc>
                <a:extLst>
                  <a:ext uri="{0D108BD9-81ED-4DB2-BD59-A6C34878D82A}">
                    <a16:rowId xmlns:a16="http://schemas.microsoft.com/office/drawing/2014/main" val="1301574976"/>
                  </a:ext>
                </a:extLst>
              </a:tr>
              <a:tr h="370840">
                <a:tc>
                  <a:txBody>
                    <a:bodyPr/>
                    <a:lstStyle/>
                    <a:p>
                      <a:r>
                        <a:rPr lang="en-US" b="1" dirty="0"/>
                        <a:t>Folate deficiency</a:t>
                      </a:r>
                    </a:p>
                  </a:txBody>
                  <a:tcPr/>
                </a:tc>
                <a:tc>
                  <a:txBody>
                    <a:bodyPr/>
                    <a:lstStyle/>
                    <a:p>
                      <a:r>
                        <a:rPr lang="en-US" dirty="0"/>
                        <a:t>WNL</a:t>
                      </a:r>
                    </a:p>
                  </a:txBody>
                  <a:tcPr/>
                </a:tc>
                <a:tc>
                  <a:txBody>
                    <a:bodyPr/>
                    <a:lstStyle/>
                    <a:p>
                      <a:r>
                        <a:rPr lang="en-US" dirty="0"/>
                        <a:t>Elevated</a:t>
                      </a:r>
                    </a:p>
                  </a:txBody>
                  <a:tcPr/>
                </a:tc>
                <a:extLst>
                  <a:ext uri="{0D108BD9-81ED-4DB2-BD59-A6C34878D82A}">
                    <a16:rowId xmlns:a16="http://schemas.microsoft.com/office/drawing/2014/main" val="1548552502"/>
                  </a:ext>
                </a:extLst>
              </a:tr>
            </a:tbl>
          </a:graphicData>
        </a:graphic>
      </p:graphicFrame>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35</a:t>
            </a:fld>
            <a:endParaRPr lang="en-US" dirty="0"/>
          </a:p>
        </p:txBody>
      </p:sp>
    </p:spTree>
    <p:extLst>
      <p:ext uri="{BB962C8B-B14F-4D97-AF65-F5344CB8AC3E}">
        <p14:creationId xmlns:p14="http://schemas.microsoft.com/office/powerpoint/2010/main" val="7292683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Micronutrient Supplementation Protocol for Intestinal Failure Patients</a:t>
            </a:r>
          </a:p>
        </p:txBody>
      </p:sp>
      <p:sp>
        <p:nvSpPr>
          <p:cNvPr id="3" name="Content Placeholder 2"/>
          <p:cNvSpPr>
            <a:spLocks noGrp="1"/>
          </p:cNvSpPr>
          <p:nvPr>
            <p:ph sz="half" idx="1"/>
          </p:nvPr>
        </p:nvSpPr>
        <p:spPr>
          <a:xfrm>
            <a:off x="457200" y="1828800"/>
            <a:ext cx="3733800" cy="4754563"/>
          </a:xfrm>
        </p:spPr>
        <p:txBody>
          <a:bodyPr/>
          <a:lstStyle/>
          <a:p>
            <a:r>
              <a:rPr lang="en-US" sz="2000" dirty="0"/>
              <a:t>Water-soluble MVI DEKAs Plus should constitute first-choice supplement for intestinal failure pts.  If parents unable to assume out-of-pocket ($15-40 monthly) expense, clinician should initiate regular MVI</a:t>
            </a:r>
          </a:p>
          <a:p>
            <a:r>
              <a:rPr lang="en-US" sz="2000" dirty="0"/>
              <a:t>If patient diagnosed with multiple micronutrient deficiencies while taking MVI, clinician may liberalize dosage.</a:t>
            </a:r>
          </a:p>
        </p:txBody>
      </p:sp>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36</a:t>
            </a:fld>
            <a:endParaRPr lang="en-US" dirty="0"/>
          </a:p>
        </p:txBody>
      </p:sp>
      <p:graphicFrame>
        <p:nvGraphicFramePr>
          <p:cNvPr id="8" name="Content Placeholder 7"/>
          <p:cNvGraphicFramePr>
            <a:graphicFrameLocks noGrp="1"/>
          </p:cNvGraphicFramePr>
          <p:nvPr>
            <p:ph sz="half" idx="2"/>
            <p:extLst>
              <p:ext uri="{D42A27DB-BD31-4B8C-83A1-F6EECF244321}">
                <p14:modId xmlns:p14="http://schemas.microsoft.com/office/powerpoint/2010/main" val="3167201626"/>
              </p:ext>
            </p:extLst>
          </p:nvPr>
        </p:nvGraphicFramePr>
        <p:xfrm>
          <a:off x="4572000" y="2286000"/>
          <a:ext cx="4267200" cy="2773680"/>
        </p:xfrm>
        <a:graphic>
          <a:graphicData uri="http://schemas.openxmlformats.org/drawingml/2006/table">
            <a:tbl>
              <a:tblPr firstRow="1" bandRow="1">
                <a:tableStyleId>{5C22544A-7EE6-4342-B048-85BDC9FD1C3A}</a:tableStyleId>
              </a:tblPr>
              <a:tblGrid>
                <a:gridCol w="1422400">
                  <a:extLst>
                    <a:ext uri="{9D8B030D-6E8A-4147-A177-3AD203B41FA5}">
                      <a16:colId xmlns:a16="http://schemas.microsoft.com/office/drawing/2014/main" val="20000"/>
                    </a:ext>
                  </a:extLst>
                </a:gridCol>
                <a:gridCol w="1422400">
                  <a:extLst>
                    <a:ext uri="{9D8B030D-6E8A-4147-A177-3AD203B41FA5}">
                      <a16:colId xmlns:a16="http://schemas.microsoft.com/office/drawing/2014/main" val="20001"/>
                    </a:ext>
                  </a:extLst>
                </a:gridCol>
                <a:gridCol w="1422400">
                  <a:extLst>
                    <a:ext uri="{9D8B030D-6E8A-4147-A177-3AD203B41FA5}">
                      <a16:colId xmlns:a16="http://schemas.microsoft.com/office/drawing/2014/main" val="20002"/>
                    </a:ext>
                  </a:extLst>
                </a:gridCol>
              </a:tblGrid>
              <a:tr h="533400">
                <a:tc>
                  <a:txBody>
                    <a:bodyPr/>
                    <a:lstStyle/>
                    <a:p>
                      <a:r>
                        <a:rPr lang="en-US" sz="1200" dirty="0"/>
                        <a:t>Age</a:t>
                      </a:r>
                    </a:p>
                  </a:txBody>
                  <a:tcPr/>
                </a:tc>
                <a:tc>
                  <a:txBody>
                    <a:bodyPr/>
                    <a:lstStyle/>
                    <a:p>
                      <a:r>
                        <a:rPr lang="en-US" sz="1200" dirty="0"/>
                        <a:t>DEKAs</a:t>
                      </a:r>
                      <a:r>
                        <a:rPr lang="en-US" sz="1200" baseline="0" dirty="0"/>
                        <a:t> Plus </a:t>
                      </a:r>
                    </a:p>
                    <a:p>
                      <a:r>
                        <a:rPr lang="en-US" sz="1200" baseline="0" dirty="0"/>
                        <a:t>Drops or </a:t>
                      </a:r>
                      <a:r>
                        <a:rPr lang="en-US" sz="1200" baseline="0" dirty="0" err="1"/>
                        <a:t>Softgels</a:t>
                      </a:r>
                      <a:endParaRPr lang="en-US" sz="1200" dirty="0"/>
                    </a:p>
                  </a:txBody>
                  <a:tcPr/>
                </a:tc>
                <a:tc>
                  <a:txBody>
                    <a:bodyPr/>
                    <a:lstStyle/>
                    <a:p>
                      <a:r>
                        <a:rPr lang="en-US" sz="1200" dirty="0" err="1"/>
                        <a:t>Polyvisol</a:t>
                      </a:r>
                      <a:r>
                        <a:rPr lang="en-US" sz="1200" dirty="0"/>
                        <a:t> drops, Centrum Jr  chewable</a:t>
                      </a:r>
                      <a:r>
                        <a:rPr lang="en-US" sz="1200" baseline="0" dirty="0"/>
                        <a:t> or tablet</a:t>
                      </a:r>
                      <a:endParaRPr lang="en-US" sz="1200" dirty="0"/>
                    </a:p>
                  </a:txBody>
                  <a:tcPr/>
                </a:tc>
                <a:extLst>
                  <a:ext uri="{0D108BD9-81ED-4DB2-BD59-A6C34878D82A}">
                    <a16:rowId xmlns:a16="http://schemas.microsoft.com/office/drawing/2014/main" val="10000"/>
                  </a:ext>
                </a:extLst>
              </a:tr>
              <a:tr h="533400">
                <a:tc>
                  <a:txBody>
                    <a:bodyPr/>
                    <a:lstStyle/>
                    <a:p>
                      <a:r>
                        <a:rPr lang="en-US" sz="1200" dirty="0"/>
                        <a:t>0-12 months</a:t>
                      </a:r>
                    </a:p>
                  </a:txBody>
                  <a:tcPr/>
                </a:tc>
                <a:tc>
                  <a:txBody>
                    <a:bodyPr/>
                    <a:lstStyle/>
                    <a:p>
                      <a:r>
                        <a:rPr lang="en-US" sz="1200" dirty="0"/>
                        <a:t>1 mL daily</a:t>
                      </a:r>
                    </a:p>
                  </a:txBody>
                  <a:tcPr/>
                </a:tc>
                <a:tc>
                  <a:txBody>
                    <a:bodyPr/>
                    <a:lstStyle/>
                    <a:p>
                      <a:r>
                        <a:rPr lang="en-US" sz="1200" dirty="0"/>
                        <a:t>1 mL daily</a:t>
                      </a:r>
                    </a:p>
                  </a:txBody>
                  <a:tcPr/>
                </a:tc>
                <a:extLst>
                  <a:ext uri="{0D108BD9-81ED-4DB2-BD59-A6C34878D82A}">
                    <a16:rowId xmlns:a16="http://schemas.microsoft.com/office/drawing/2014/main" val="10001"/>
                  </a:ext>
                </a:extLst>
              </a:tr>
              <a:tr h="533400">
                <a:tc>
                  <a:txBody>
                    <a:bodyPr/>
                    <a:lstStyle/>
                    <a:p>
                      <a:r>
                        <a:rPr lang="en-US" sz="1200" dirty="0"/>
                        <a:t>1-3 years</a:t>
                      </a:r>
                    </a:p>
                  </a:txBody>
                  <a:tcPr/>
                </a:tc>
                <a:tc>
                  <a:txBody>
                    <a:bodyPr/>
                    <a:lstStyle/>
                    <a:p>
                      <a:r>
                        <a:rPr lang="en-US" sz="1200" dirty="0"/>
                        <a:t>1 mL twice daily</a:t>
                      </a:r>
                    </a:p>
                  </a:txBody>
                  <a:tcPr/>
                </a:tc>
                <a:tc>
                  <a:txBody>
                    <a:bodyPr/>
                    <a:lstStyle/>
                    <a:p>
                      <a:r>
                        <a:rPr lang="en-US" sz="1200" dirty="0"/>
                        <a:t>1 mL twice daily</a:t>
                      </a:r>
                    </a:p>
                  </a:txBody>
                  <a:tcPr/>
                </a:tc>
                <a:extLst>
                  <a:ext uri="{0D108BD9-81ED-4DB2-BD59-A6C34878D82A}">
                    <a16:rowId xmlns:a16="http://schemas.microsoft.com/office/drawing/2014/main" val="10002"/>
                  </a:ext>
                </a:extLst>
              </a:tr>
              <a:tr h="533400">
                <a:tc>
                  <a:txBody>
                    <a:bodyPr/>
                    <a:lstStyle/>
                    <a:p>
                      <a:r>
                        <a:rPr lang="en-US" sz="1200" dirty="0"/>
                        <a:t>4-8 years</a:t>
                      </a:r>
                    </a:p>
                  </a:txBody>
                  <a:tcPr/>
                </a:tc>
                <a:tc>
                  <a:txBody>
                    <a:bodyPr/>
                    <a:lstStyle/>
                    <a:p>
                      <a:r>
                        <a:rPr lang="en-US" sz="1200" dirty="0"/>
                        <a:t>1 </a:t>
                      </a:r>
                      <a:r>
                        <a:rPr lang="en-US" sz="1200" dirty="0" err="1"/>
                        <a:t>softgel</a:t>
                      </a:r>
                      <a:r>
                        <a:rPr lang="en-US" sz="1200" dirty="0"/>
                        <a:t> daily</a:t>
                      </a:r>
                    </a:p>
                  </a:txBody>
                  <a:tcPr/>
                </a:tc>
                <a:tc>
                  <a:txBody>
                    <a:bodyPr/>
                    <a:lstStyle/>
                    <a:p>
                      <a:r>
                        <a:rPr lang="en-US" sz="1200" dirty="0"/>
                        <a:t>1 tablet daily</a:t>
                      </a:r>
                    </a:p>
                  </a:txBody>
                  <a:tcPr/>
                </a:tc>
                <a:extLst>
                  <a:ext uri="{0D108BD9-81ED-4DB2-BD59-A6C34878D82A}">
                    <a16:rowId xmlns:a16="http://schemas.microsoft.com/office/drawing/2014/main" val="10003"/>
                  </a:ext>
                </a:extLst>
              </a:tr>
              <a:tr h="533400">
                <a:tc>
                  <a:txBody>
                    <a:bodyPr/>
                    <a:lstStyle/>
                    <a:p>
                      <a:r>
                        <a:rPr lang="en-US" sz="1200" dirty="0"/>
                        <a:t>9 + years</a:t>
                      </a:r>
                    </a:p>
                  </a:txBody>
                  <a:tcPr/>
                </a:tc>
                <a:tc>
                  <a:txBody>
                    <a:bodyPr/>
                    <a:lstStyle/>
                    <a:p>
                      <a:r>
                        <a:rPr lang="en-US" sz="1200" dirty="0"/>
                        <a:t>1 </a:t>
                      </a:r>
                      <a:r>
                        <a:rPr lang="en-US" sz="1200" dirty="0" err="1"/>
                        <a:t>softgel</a:t>
                      </a:r>
                      <a:r>
                        <a:rPr lang="en-US" sz="1200" dirty="0"/>
                        <a:t> twice daily</a:t>
                      </a:r>
                    </a:p>
                  </a:txBody>
                  <a:tcPr/>
                </a:tc>
                <a:tc>
                  <a:txBody>
                    <a:bodyPr/>
                    <a:lstStyle/>
                    <a:p>
                      <a:r>
                        <a:rPr lang="en-US" sz="1200" dirty="0"/>
                        <a:t>1 tablet twice daily</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560088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Enteral Nutrition Management of IF Patients:</a:t>
            </a:r>
            <a:br>
              <a:rPr lang="en-US" dirty="0"/>
            </a:br>
            <a:r>
              <a:rPr lang="en-US" dirty="0"/>
              <a:t>Breastmilk Feeding</a:t>
            </a:r>
          </a:p>
        </p:txBody>
      </p:sp>
      <p:sp>
        <p:nvSpPr>
          <p:cNvPr id="3" name="Content Placeholder 2"/>
          <p:cNvSpPr>
            <a:spLocks noGrp="1"/>
          </p:cNvSpPr>
          <p:nvPr>
            <p:ph sz="half" idx="1"/>
          </p:nvPr>
        </p:nvSpPr>
        <p:spPr>
          <a:xfrm>
            <a:off x="457200" y="1371600"/>
            <a:ext cx="3886200" cy="4754563"/>
          </a:xfrm>
        </p:spPr>
        <p:txBody>
          <a:bodyPr/>
          <a:lstStyle/>
          <a:p>
            <a:r>
              <a:rPr lang="en-US" sz="1800" dirty="0" err="1"/>
              <a:t>Andorsky</a:t>
            </a:r>
            <a:r>
              <a:rPr lang="en-US" sz="1800" dirty="0"/>
              <a:t> et </a:t>
            </a:r>
            <a:r>
              <a:rPr lang="en-US" sz="1800" dirty="0" err="1"/>
              <a:t>al’s</a:t>
            </a:r>
            <a:r>
              <a:rPr lang="en-US" sz="1800" dirty="0"/>
              <a:t> retrospective review of SBS infants on PN &gt; 90 days revealed breastmilk use negatively correlated with PN duration</a:t>
            </a:r>
          </a:p>
          <a:p>
            <a:r>
              <a:rPr lang="en-US" sz="1800" dirty="0"/>
              <a:t> </a:t>
            </a:r>
            <a:r>
              <a:rPr lang="en-US" sz="1800" dirty="0" err="1"/>
              <a:t>Kuklarni</a:t>
            </a:r>
            <a:r>
              <a:rPr lang="en-US" sz="1800" dirty="0"/>
              <a:t> et </a:t>
            </a:r>
            <a:r>
              <a:rPr lang="en-US" sz="1800" dirty="0" err="1"/>
              <a:t>al’s</a:t>
            </a:r>
            <a:r>
              <a:rPr lang="en-US" sz="1800" dirty="0"/>
              <a:t> retrospective analysis revealed that infants on PN for &gt; 4 weeks receiving breastmilk feeding appeared less likely to develop PNALD (35%) compared with those fed only formula (73%) and had significantly lower conjugated bilirubin and mean max AST.  Mixed-feeding infants receiving a higher percentage of breastmilk showed a significant negative correlation with the mean max conjugated bilirubin.</a:t>
            </a:r>
          </a:p>
        </p:txBody>
      </p:sp>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37</a:t>
            </a:fld>
            <a:endParaRPr lang="en-US" dirty="0"/>
          </a:p>
        </p:txBody>
      </p:sp>
      <p:sp>
        <p:nvSpPr>
          <p:cNvPr id="6" name="TextBox 5"/>
          <p:cNvSpPr txBox="1"/>
          <p:nvPr/>
        </p:nvSpPr>
        <p:spPr>
          <a:xfrm>
            <a:off x="457200" y="6172200"/>
            <a:ext cx="4114800" cy="276999"/>
          </a:xfrm>
          <a:prstGeom prst="rect">
            <a:avLst/>
          </a:prstGeom>
          <a:noFill/>
        </p:spPr>
        <p:txBody>
          <a:bodyPr wrap="square" rtlCol="0">
            <a:spAutoFit/>
          </a:bodyPr>
          <a:lstStyle/>
          <a:p>
            <a:r>
              <a:rPr lang="en-US" sz="1200" dirty="0" err="1">
                <a:latin typeface="+mn-lt"/>
              </a:rPr>
              <a:t>Andorsky</a:t>
            </a:r>
            <a:r>
              <a:rPr lang="en-US" sz="1200" dirty="0">
                <a:latin typeface="+mn-lt"/>
              </a:rPr>
              <a:t> DJ, Duggan C et al. </a:t>
            </a:r>
            <a:r>
              <a:rPr lang="en-US" sz="1200" i="1" dirty="0">
                <a:latin typeface="+mn-lt"/>
              </a:rPr>
              <a:t>J </a:t>
            </a:r>
            <a:r>
              <a:rPr lang="en-US" sz="1200" i="1" dirty="0" err="1">
                <a:latin typeface="+mn-lt"/>
              </a:rPr>
              <a:t>Pediatr</a:t>
            </a:r>
            <a:r>
              <a:rPr lang="en-US" sz="1200" dirty="0">
                <a:latin typeface="+mn-lt"/>
              </a:rPr>
              <a:t>. 2001;139:27-33.</a:t>
            </a:r>
          </a:p>
        </p:txBody>
      </p:sp>
      <p:pic>
        <p:nvPicPr>
          <p:cNvPr id="102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419600" y="2362200"/>
            <a:ext cx="4419600" cy="304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4495800" y="5763399"/>
            <a:ext cx="4343400" cy="276999"/>
          </a:xfrm>
          <a:prstGeom prst="rect">
            <a:avLst/>
          </a:prstGeom>
          <a:noFill/>
        </p:spPr>
        <p:txBody>
          <a:bodyPr wrap="square" rtlCol="0">
            <a:spAutoFit/>
          </a:bodyPr>
          <a:lstStyle/>
          <a:p>
            <a:r>
              <a:rPr lang="en-US" sz="1200" dirty="0">
                <a:latin typeface="+mn-lt"/>
              </a:rPr>
              <a:t>Kulkarni S et al. </a:t>
            </a:r>
            <a:r>
              <a:rPr lang="en-US" sz="1200" i="1" dirty="0">
                <a:latin typeface="+mn-lt"/>
              </a:rPr>
              <a:t>J </a:t>
            </a:r>
            <a:r>
              <a:rPr lang="en-US" sz="1200" i="1" dirty="0" err="1">
                <a:latin typeface="+mn-lt"/>
              </a:rPr>
              <a:t>Pediatr</a:t>
            </a:r>
            <a:r>
              <a:rPr lang="en-US" sz="1200" i="1" dirty="0">
                <a:latin typeface="+mn-lt"/>
              </a:rPr>
              <a:t> Gastro </a:t>
            </a:r>
            <a:r>
              <a:rPr lang="en-US" sz="1200" i="1" dirty="0" err="1">
                <a:latin typeface="+mn-lt"/>
              </a:rPr>
              <a:t>Nutr</a:t>
            </a:r>
            <a:r>
              <a:rPr lang="en-US" sz="1200" dirty="0">
                <a:latin typeface="+mn-lt"/>
              </a:rPr>
              <a:t>. 2013;57:383-8.</a:t>
            </a:r>
          </a:p>
        </p:txBody>
      </p:sp>
    </p:spTree>
    <p:extLst>
      <p:ext uri="{BB962C8B-B14F-4D97-AF65-F5344CB8AC3E}">
        <p14:creationId xmlns:p14="http://schemas.microsoft.com/office/powerpoint/2010/main" val="812813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Enteral Nutrition Management of IF Patients:</a:t>
            </a:r>
            <a:br>
              <a:rPr lang="en-US" dirty="0"/>
            </a:br>
            <a:r>
              <a:rPr lang="en-US" dirty="0"/>
              <a:t>General Principles of Formula Selection</a:t>
            </a:r>
          </a:p>
        </p:txBody>
      </p:sp>
      <p:sp>
        <p:nvSpPr>
          <p:cNvPr id="3" name="Content Placeholder 2"/>
          <p:cNvSpPr>
            <a:spLocks noGrp="1"/>
          </p:cNvSpPr>
          <p:nvPr>
            <p:ph idx="1"/>
          </p:nvPr>
        </p:nvSpPr>
        <p:spPr/>
        <p:txBody>
          <a:bodyPr/>
          <a:lstStyle/>
          <a:p>
            <a:r>
              <a:rPr lang="en-US" sz="2400" dirty="0"/>
              <a:t>No consensus exists on the most appropriate formula to use for short gut syndrome patients.</a:t>
            </a:r>
          </a:p>
          <a:p>
            <a:r>
              <a:rPr lang="en-US" sz="2400" dirty="0"/>
              <a:t>Some studies suggest a benefit of a more complex diet with long-chain fat, peptides/intact protein, and complex carbohydrates on enhancing adaptation while others support the influence of an elemental diet on the weaning of PN &amp; enteral tolerance.</a:t>
            </a:r>
          </a:p>
          <a:p>
            <a:r>
              <a:rPr lang="en-US" sz="2400" dirty="0"/>
              <a:t>IROC consensus characteristics for optimal formula:</a:t>
            </a:r>
          </a:p>
          <a:p>
            <a:pPr lvl="1"/>
            <a:r>
              <a:rPr lang="en-US" dirty="0" err="1"/>
              <a:t>Isosmolar</a:t>
            </a:r>
            <a:endParaRPr lang="en-US" dirty="0"/>
          </a:p>
          <a:p>
            <a:pPr lvl="1"/>
            <a:r>
              <a:rPr lang="en-US" dirty="0"/>
              <a:t>Featuring MCT as significant fat component</a:t>
            </a:r>
          </a:p>
          <a:p>
            <a:pPr lvl="1"/>
            <a:r>
              <a:rPr lang="en-US" dirty="0"/>
              <a:t>Either hydrolyzed or elemental   </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38</a:t>
            </a:fld>
            <a:endParaRPr lang="en-US" dirty="0"/>
          </a:p>
        </p:txBody>
      </p:sp>
    </p:spTree>
    <p:extLst>
      <p:ext uri="{BB962C8B-B14F-4D97-AF65-F5344CB8AC3E}">
        <p14:creationId xmlns:p14="http://schemas.microsoft.com/office/powerpoint/2010/main" val="4440226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Enteral Nutrition Management of IF Infants:</a:t>
            </a:r>
            <a:br>
              <a:rPr lang="en-US" dirty="0"/>
            </a:br>
            <a:r>
              <a:rPr lang="en-US" dirty="0"/>
              <a:t>Formulas</a:t>
            </a:r>
          </a:p>
        </p:txBody>
      </p:sp>
      <p:sp>
        <p:nvSpPr>
          <p:cNvPr id="3" name="Content Placeholder 2"/>
          <p:cNvSpPr>
            <a:spLocks noGrp="1"/>
          </p:cNvSpPr>
          <p:nvPr>
            <p:ph sz="half" idx="1"/>
          </p:nvPr>
        </p:nvSpPr>
        <p:spPr/>
        <p:txBody>
          <a:bodyPr/>
          <a:lstStyle/>
          <a:p>
            <a:r>
              <a:rPr lang="en-US" dirty="0"/>
              <a:t>Elemental formulas:</a:t>
            </a:r>
          </a:p>
          <a:p>
            <a:pPr lvl="1"/>
            <a:r>
              <a:rPr lang="en-US" dirty="0" err="1"/>
              <a:t>Elecare</a:t>
            </a:r>
            <a:r>
              <a:rPr lang="en-US" dirty="0"/>
              <a:t> Infant, </a:t>
            </a:r>
            <a:r>
              <a:rPr lang="en-US" dirty="0" err="1"/>
              <a:t>Neocate</a:t>
            </a:r>
            <a:r>
              <a:rPr lang="en-US" dirty="0"/>
              <a:t> Infant, </a:t>
            </a:r>
            <a:r>
              <a:rPr lang="en-US" dirty="0" err="1"/>
              <a:t>Alfamino</a:t>
            </a:r>
            <a:r>
              <a:rPr lang="en-US" dirty="0"/>
              <a:t> Infant</a:t>
            </a:r>
          </a:p>
          <a:p>
            <a:r>
              <a:rPr lang="en-US" dirty="0"/>
              <a:t>Semi-elemental formulas:</a:t>
            </a:r>
          </a:p>
          <a:p>
            <a:pPr lvl="1"/>
            <a:r>
              <a:rPr lang="en-US" dirty="0" err="1"/>
              <a:t>Pregestimil</a:t>
            </a:r>
            <a:r>
              <a:rPr lang="en-US" dirty="0"/>
              <a:t>, </a:t>
            </a:r>
            <a:r>
              <a:rPr lang="en-US" dirty="0" err="1"/>
              <a:t>Alimentum</a:t>
            </a:r>
            <a:r>
              <a:rPr lang="en-US" dirty="0"/>
              <a:t>, Gerber Extensive HA</a:t>
            </a:r>
          </a:p>
          <a:p>
            <a:r>
              <a:rPr lang="en-US" dirty="0"/>
              <a:t>Polymeric formulas:</a:t>
            </a:r>
          </a:p>
          <a:p>
            <a:pPr lvl="1"/>
            <a:r>
              <a:rPr lang="en-US" dirty="0"/>
              <a:t>Gerber Good Start Infant, </a:t>
            </a:r>
            <a:r>
              <a:rPr lang="en-US" dirty="0" err="1"/>
              <a:t>Similac</a:t>
            </a:r>
            <a:r>
              <a:rPr lang="en-US" dirty="0"/>
              <a:t> Advance, Enfamil Premium</a:t>
            </a:r>
          </a:p>
        </p:txBody>
      </p:sp>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39</a:t>
            </a:fld>
            <a:endParaRPr lang="en-US" dirty="0"/>
          </a:p>
        </p:txBody>
      </p:sp>
      <p:pic>
        <p:nvPicPr>
          <p:cNvPr id="102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781549" y="1524000"/>
            <a:ext cx="1704976" cy="1643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4687" y="1524000"/>
            <a:ext cx="1809750" cy="24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3657600"/>
            <a:ext cx="1514475" cy="151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34200" y="3657599"/>
            <a:ext cx="1514475" cy="151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72748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Enteral Nutrition Management of IF Children:</a:t>
            </a:r>
            <a:br>
              <a:rPr lang="en-US" dirty="0"/>
            </a:br>
            <a:r>
              <a:rPr lang="en-US" dirty="0"/>
              <a:t>Formulas</a:t>
            </a:r>
          </a:p>
        </p:txBody>
      </p:sp>
      <p:sp>
        <p:nvSpPr>
          <p:cNvPr id="3" name="Content Placeholder 2"/>
          <p:cNvSpPr>
            <a:spLocks noGrp="1"/>
          </p:cNvSpPr>
          <p:nvPr>
            <p:ph sz="half" idx="1"/>
          </p:nvPr>
        </p:nvSpPr>
        <p:spPr/>
        <p:txBody>
          <a:bodyPr/>
          <a:lstStyle/>
          <a:p>
            <a:r>
              <a:rPr lang="en-US" sz="2400" dirty="0"/>
              <a:t>Elemental formulas:</a:t>
            </a:r>
          </a:p>
          <a:p>
            <a:pPr lvl="1"/>
            <a:r>
              <a:rPr lang="en-US" sz="2000" dirty="0" err="1"/>
              <a:t>Elecare</a:t>
            </a:r>
            <a:r>
              <a:rPr lang="en-US" sz="2000" dirty="0"/>
              <a:t> Junior, </a:t>
            </a:r>
            <a:r>
              <a:rPr lang="en-US" sz="2000" dirty="0" err="1"/>
              <a:t>Neocate</a:t>
            </a:r>
            <a:r>
              <a:rPr lang="en-US" sz="2000" dirty="0"/>
              <a:t> Junior, </a:t>
            </a:r>
            <a:r>
              <a:rPr lang="en-US" sz="2000" dirty="0" err="1"/>
              <a:t>Alfamino</a:t>
            </a:r>
            <a:r>
              <a:rPr lang="en-US" sz="2000" dirty="0"/>
              <a:t> Junior</a:t>
            </a:r>
          </a:p>
          <a:p>
            <a:r>
              <a:rPr lang="en-US" sz="2400" dirty="0"/>
              <a:t>Semi-elemental formulas:</a:t>
            </a:r>
          </a:p>
          <a:p>
            <a:pPr lvl="1"/>
            <a:r>
              <a:rPr lang="en-US" sz="2000" dirty="0" err="1"/>
              <a:t>Pediasure</a:t>
            </a:r>
            <a:r>
              <a:rPr lang="en-US" sz="2000" dirty="0"/>
              <a:t> Peptide 1.0 </a:t>
            </a:r>
            <a:r>
              <a:rPr lang="en-US" sz="2000" dirty="0" err="1"/>
              <a:t>cal</a:t>
            </a:r>
            <a:r>
              <a:rPr lang="en-US" sz="2000" dirty="0"/>
              <a:t> / 1.5 </a:t>
            </a:r>
            <a:r>
              <a:rPr lang="en-US" sz="2000" dirty="0" err="1"/>
              <a:t>cal</a:t>
            </a:r>
            <a:r>
              <a:rPr lang="en-US" sz="2000" dirty="0"/>
              <a:t>, </a:t>
            </a:r>
            <a:r>
              <a:rPr lang="en-US" sz="2000" dirty="0" err="1"/>
              <a:t>Peptamen</a:t>
            </a:r>
            <a:r>
              <a:rPr lang="en-US" sz="2000" dirty="0"/>
              <a:t> Junior 1.0 /1.5</a:t>
            </a:r>
          </a:p>
          <a:p>
            <a:r>
              <a:rPr lang="en-US" sz="2400" dirty="0"/>
              <a:t>Polymeric formulas:</a:t>
            </a:r>
          </a:p>
          <a:p>
            <a:pPr lvl="1"/>
            <a:r>
              <a:rPr lang="en-US" sz="2000" dirty="0" err="1"/>
              <a:t>Pediasure</a:t>
            </a:r>
            <a:r>
              <a:rPr lang="en-US" sz="2000" dirty="0"/>
              <a:t> Enteral, </a:t>
            </a:r>
            <a:r>
              <a:rPr lang="en-US" sz="2000" dirty="0" err="1"/>
              <a:t>Nutren</a:t>
            </a:r>
            <a:r>
              <a:rPr lang="en-US" sz="2000" dirty="0"/>
              <a:t> Junior</a:t>
            </a:r>
          </a:p>
          <a:p>
            <a:r>
              <a:rPr lang="en-US" sz="2400" dirty="0" err="1"/>
              <a:t>Blenderized</a:t>
            </a:r>
            <a:r>
              <a:rPr lang="en-US" sz="2400" dirty="0"/>
              <a:t> formula:</a:t>
            </a:r>
          </a:p>
          <a:p>
            <a:pPr lvl="1"/>
            <a:r>
              <a:rPr lang="en-US" sz="2000" dirty="0" err="1"/>
              <a:t>Compleat</a:t>
            </a:r>
            <a:r>
              <a:rPr lang="en-US" sz="2000" dirty="0"/>
              <a:t> Pediatric, CP Organic Blends, </a:t>
            </a:r>
            <a:r>
              <a:rPr lang="en-US" sz="2000" dirty="0" err="1"/>
              <a:t>Pediasure</a:t>
            </a:r>
            <a:r>
              <a:rPr lang="en-US" sz="2000" dirty="0"/>
              <a:t> Harvest</a:t>
            </a:r>
          </a:p>
        </p:txBody>
      </p:sp>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40</a:t>
            </a:fld>
            <a:endParaRPr lang="en-US" dirty="0"/>
          </a:p>
        </p:txBody>
      </p:sp>
      <p:pic>
        <p:nvPicPr>
          <p:cNvPr id="2050"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162549" y="1685924"/>
            <a:ext cx="1247775" cy="151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6060" y="1371599"/>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3886200"/>
            <a:ext cx="1514475" cy="151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utoShape 2" descr="Nestle HealthScience Compleat Pediatric Organic Blend Blenderized Tube Feeding, 10.1 oz, Chicken-Garden Flavor , 00043900846422, 1 Eac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Nestle HealthScience Compleat Pediatric Organic Blend Blenderized Tube Feeding, 10.1 oz, Chicken-Garden Flavor , 00043900846422, 1 Eac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Nestle HealthScience Compleat Pediatric Organic Blend Blenderized Tube Feeding, 10.1 oz, Chicken-Garden Flavor , 00043900846422, 1 Each"/>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6"/>
          <a:stretch>
            <a:fillRect/>
          </a:stretch>
        </p:blipFill>
        <p:spPr>
          <a:xfrm>
            <a:off x="6893715" y="3852861"/>
            <a:ext cx="1547814" cy="1547814"/>
          </a:xfrm>
          <a:prstGeom prst="rect">
            <a:avLst/>
          </a:prstGeom>
        </p:spPr>
      </p:pic>
    </p:spTree>
    <p:extLst>
      <p:ext uri="{BB962C8B-B14F-4D97-AF65-F5344CB8AC3E}">
        <p14:creationId xmlns:p14="http://schemas.microsoft.com/office/powerpoint/2010/main" val="35282825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Enteral Nutrition Advancement in IF Patients:</a:t>
            </a:r>
          </a:p>
        </p:txBody>
      </p:sp>
      <p:sp>
        <p:nvSpPr>
          <p:cNvPr id="3" name="Content Placeholder 2"/>
          <p:cNvSpPr>
            <a:spLocks noGrp="1"/>
          </p:cNvSpPr>
          <p:nvPr>
            <p:ph idx="1"/>
          </p:nvPr>
        </p:nvSpPr>
        <p:spPr/>
        <p:txBody>
          <a:bodyPr/>
          <a:lstStyle/>
          <a:p>
            <a:r>
              <a:rPr lang="en-US" sz="2000" dirty="0"/>
              <a:t>Continuous infusion generally appears better tolerated and allows for better total nutrient absorption.</a:t>
            </a:r>
          </a:p>
          <a:p>
            <a:r>
              <a:rPr lang="en-US" sz="2000" dirty="0"/>
              <a:t>Enteral infusion advanced in accordance with stool output, vomiting, irritability, and ostomy output (an output of &gt; 40 -50 mL/kg/day contraindicating further advancement).</a:t>
            </a:r>
          </a:p>
          <a:p>
            <a:r>
              <a:rPr lang="en-US" sz="2000" dirty="0"/>
              <a:t>Continuous infusion advanced, along with small oral feedings, and parenteral nutrition weaned </a:t>
            </a:r>
            <a:r>
              <a:rPr lang="en-US" sz="2000" dirty="0" err="1"/>
              <a:t>isocalorically</a:t>
            </a:r>
            <a:r>
              <a:rPr lang="en-US" sz="2000" dirty="0"/>
              <a:t>.</a:t>
            </a:r>
          </a:p>
          <a:p>
            <a:r>
              <a:rPr lang="en-US" sz="2000" dirty="0"/>
              <a:t>Stages of weaning:</a:t>
            </a:r>
          </a:p>
          <a:p>
            <a:pPr lvl="1"/>
            <a:r>
              <a:rPr lang="en-US" sz="2000" dirty="0"/>
              <a:t>EN = ¼ goal; cycle PN to 20 hours</a:t>
            </a:r>
          </a:p>
          <a:p>
            <a:pPr lvl="1"/>
            <a:r>
              <a:rPr lang="en-US" sz="2000" dirty="0"/>
              <a:t>EN = ½ goal; cycle PN to 16 hours</a:t>
            </a:r>
          </a:p>
          <a:p>
            <a:pPr lvl="1"/>
            <a:r>
              <a:rPr lang="en-US" sz="2000" dirty="0"/>
              <a:t>EN = ¾ goal: cycle PN to 10-12 hours and d/c lipid infusion</a:t>
            </a:r>
          </a:p>
          <a:p>
            <a:pPr lvl="1"/>
            <a:r>
              <a:rPr lang="en-US" sz="2000" dirty="0"/>
              <a:t>EN &gt; ¾ goal: wean PN to off and potentially start customized IVF</a:t>
            </a:r>
          </a:p>
          <a:p>
            <a:pPr marL="457200" lvl="1" indent="0">
              <a:buNone/>
            </a:pPr>
            <a:endParaRPr lang="en-US" sz="2000"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41</a:t>
            </a:fld>
            <a:endParaRPr lang="en-US" dirty="0"/>
          </a:p>
        </p:txBody>
      </p:sp>
    </p:spTree>
    <p:extLst>
      <p:ext uri="{BB962C8B-B14F-4D97-AF65-F5344CB8AC3E}">
        <p14:creationId xmlns:p14="http://schemas.microsoft.com/office/powerpoint/2010/main" val="23676370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Nutrition Recommendations for Older Children and Adults with Short Bowel Syndrome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665696308"/>
              </p:ext>
            </p:extLst>
          </p:nvPr>
        </p:nvGraphicFramePr>
        <p:xfrm>
          <a:off x="457200" y="1828800"/>
          <a:ext cx="8229600" cy="3576320"/>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4290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Colon Present</a:t>
                      </a:r>
                    </a:p>
                  </a:txBody>
                  <a:tcPr/>
                </a:tc>
                <a:tc>
                  <a:txBody>
                    <a:bodyPr/>
                    <a:lstStyle/>
                    <a:p>
                      <a:r>
                        <a:rPr lang="en-US" dirty="0"/>
                        <a:t>Colon Absent</a:t>
                      </a:r>
                    </a:p>
                  </a:txBody>
                  <a:tcPr/>
                </a:tc>
                <a:extLst>
                  <a:ext uri="{0D108BD9-81ED-4DB2-BD59-A6C34878D82A}">
                    <a16:rowId xmlns:a16="http://schemas.microsoft.com/office/drawing/2014/main" val="10000"/>
                  </a:ext>
                </a:extLst>
              </a:tr>
              <a:tr h="370840">
                <a:tc>
                  <a:txBody>
                    <a:bodyPr/>
                    <a:lstStyle/>
                    <a:p>
                      <a:r>
                        <a:rPr lang="en-US" b="1" dirty="0"/>
                        <a:t>CHO</a:t>
                      </a:r>
                    </a:p>
                  </a:txBody>
                  <a:tcPr/>
                </a:tc>
                <a:tc>
                  <a:txBody>
                    <a:bodyPr/>
                    <a:lstStyle/>
                    <a:p>
                      <a:r>
                        <a:rPr lang="en-US" dirty="0"/>
                        <a:t>50-60% of caloric intake</a:t>
                      </a:r>
                    </a:p>
                    <a:p>
                      <a:r>
                        <a:rPr lang="en-US" dirty="0"/>
                        <a:t>Complex carbohydrates</a:t>
                      </a:r>
                    </a:p>
                  </a:txBody>
                  <a:tcPr/>
                </a:tc>
                <a:tc>
                  <a:txBody>
                    <a:bodyPr/>
                    <a:lstStyle/>
                    <a:p>
                      <a:r>
                        <a:rPr lang="en-US" dirty="0"/>
                        <a:t>40-50% of caloric intake</a:t>
                      </a:r>
                    </a:p>
                    <a:p>
                      <a:r>
                        <a:rPr lang="en-US" dirty="0"/>
                        <a:t>Complex carbohydrates</a:t>
                      </a:r>
                    </a:p>
                  </a:txBody>
                  <a:tcPr/>
                </a:tc>
                <a:extLst>
                  <a:ext uri="{0D108BD9-81ED-4DB2-BD59-A6C34878D82A}">
                    <a16:rowId xmlns:a16="http://schemas.microsoft.com/office/drawing/2014/main" val="10001"/>
                  </a:ext>
                </a:extLst>
              </a:tr>
              <a:tr h="370840">
                <a:tc>
                  <a:txBody>
                    <a:bodyPr/>
                    <a:lstStyle/>
                    <a:p>
                      <a:r>
                        <a:rPr lang="en-US" b="1" dirty="0"/>
                        <a:t>Fat</a:t>
                      </a:r>
                    </a:p>
                  </a:txBody>
                  <a:tcPr/>
                </a:tc>
                <a:tc>
                  <a:txBody>
                    <a:bodyPr/>
                    <a:lstStyle/>
                    <a:p>
                      <a:r>
                        <a:rPr lang="en-US" dirty="0"/>
                        <a:t>20-30%</a:t>
                      </a:r>
                      <a:r>
                        <a:rPr lang="en-US" baseline="0" dirty="0"/>
                        <a:t> of caloric intake</a:t>
                      </a:r>
                    </a:p>
                    <a:p>
                      <a:r>
                        <a:rPr lang="en-US" baseline="0" dirty="0"/>
                        <a:t>Ensure adequate essential fatty acids</a:t>
                      </a:r>
                    </a:p>
                    <a:p>
                      <a:r>
                        <a:rPr lang="en-US" baseline="0" dirty="0"/>
                        <a:t>MCT and LCT</a:t>
                      </a:r>
                      <a:endParaRPr lang="en-US" dirty="0"/>
                    </a:p>
                  </a:txBody>
                  <a:tcPr/>
                </a:tc>
                <a:tc>
                  <a:txBody>
                    <a:bodyPr/>
                    <a:lstStyle/>
                    <a:p>
                      <a:r>
                        <a:rPr lang="en-US" dirty="0"/>
                        <a:t>30-40% of caloric intake</a:t>
                      </a:r>
                    </a:p>
                    <a:p>
                      <a:r>
                        <a:rPr lang="en-US" dirty="0"/>
                        <a:t>Ensure adequate essential fatty acids</a:t>
                      </a:r>
                    </a:p>
                    <a:p>
                      <a:r>
                        <a:rPr lang="en-US" dirty="0"/>
                        <a:t>LCT</a:t>
                      </a:r>
                    </a:p>
                  </a:txBody>
                  <a:tcPr/>
                </a:tc>
                <a:extLst>
                  <a:ext uri="{0D108BD9-81ED-4DB2-BD59-A6C34878D82A}">
                    <a16:rowId xmlns:a16="http://schemas.microsoft.com/office/drawing/2014/main" val="10002"/>
                  </a:ext>
                </a:extLst>
              </a:tr>
              <a:tr h="370840">
                <a:tc>
                  <a:txBody>
                    <a:bodyPr/>
                    <a:lstStyle/>
                    <a:p>
                      <a:r>
                        <a:rPr lang="en-US" b="1" dirty="0"/>
                        <a:t>Protein</a:t>
                      </a:r>
                    </a:p>
                  </a:txBody>
                  <a:tcPr/>
                </a:tc>
                <a:tc>
                  <a:txBody>
                    <a:bodyPr/>
                    <a:lstStyle/>
                    <a:p>
                      <a:r>
                        <a:rPr lang="en-US" dirty="0"/>
                        <a:t>20-30% of caloric intake</a:t>
                      </a:r>
                    </a:p>
                    <a:p>
                      <a:r>
                        <a:rPr lang="en-US" dirty="0"/>
                        <a:t>High biologic value</a:t>
                      </a:r>
                    </a:p>
                  </a:txBody>
                  <a:tcPr/>
                </a:tc>
                <a:tc>
                  <a:txBody>
                    <a:bodyPr/>
                    <a:lstStyle/>
                    <a:p>
                      <a:r>
                        <a:rPr lang="en-US" dirty="0"/>
                        <a:t>20-30%</a:t>
                      </a:r>
                      <a:r>
                        <a:rPr lang="en-US" baseline="0" dirty="0"/>
                        <a:t> of caloric intake</a:t>
                      </a:r>
                    </a:p>
                    <a:p>
                      <a:r>
                        <a:rPr lang="en-US" baseline="0" dirty="0"/>
                        <a:t>High biologic value</a:t>
                      </a:r>
                      <a:endParaRPr lang="en-US" dirty="0"/>
                    </a:p>
                  </a:txBody>
                  <a:tcPr/>
                </a:tc>
                <a:extLst>
                  <a:ext uri="{0D108BD9-81ED-4DB2-BD59-A6C34878D82A}">
                    <a16:rowId xmlns:a16="http://schemas.microsoft.com/office/drawing/2014/main" val="10003"/>
                  </a:ext>
                </a:extLst>
              </a:tr>
              <a:tr h="370840">
                <a:tc>
                  <a:txBody>
                    <a:bodyPr/>
                    <a:lstStyle/>
                    <a:p>
                      <a:r>
                        <a:rPr lang="en-US" b="1" dirty="0"/>
                        <a:t>Fiber</a:t>
                      </a:r>
                    </a:p>
                  </a:txBody>
                  <a:tcPr/>
                </a:tc>
                <a:tc>
                  <a:txBody>
                    <a:bodyPr/>
                    <a:lstStyle/>
                    <a:p>
                      <a:r>
                        <a:rPr lang="en-US" dirty="0"/>
                        <a:t>Net secretors</a:t>
                      </a:r>
                    </a:p>
                    <a:p>
                      <a:r>
                        <a:rPr lang="en-US" dirty="0"/>
                        <a:t>Soluble fiber</a:t>
                      </a:r>
                    </a:p>
                  </a:txBody>
                  <a:tcPr/>
                </a:tc>
                <a:tc>
                  <a:txBody>
                    <a:bodyPr/>
                    <a:lstStyle/>
                    <a:p>
                      <a:r>
                        <a:rPr lang="en-US" dirty="0"/>
                        <a:t>Net secretors</a:t>
                      </a:r>
                    </a:p>
                    <a:p>
                      <a:r>
                        <a:rPr lang="en-US" dirty="0"/>
                        <a:t>Soluble fiber</a:t>
                      </a:r>
                    </a:p>
                  </a:txBody>
                  <a:tcPr/>
                </a:tc>
                <a:extLst>
                  <a:ext uri="{0D108BD9-81ED-4DB2-BD59-A6C34878D82A}">
                    <a16:rowId xmlns:a16="http://schemas.microsoft.com/office/drawing/2014/main" val="10004"/>
                  </a:ext>
                </a:extLst>
              </a:tr>
              <a:tr h="370840">
                <a:tc>
                  <a:txBody>
                    <a:bodyPr/>
                    <a:lstStyle/>
                    <a:p>
                      <a:r>
                        <a:rPr lang="en-US" b="1" dirty="0"/>
                        <a:t>Oxalate</a:t>
                      </a:r>
                    </a:p>
                  </a:txBody>
                  <a:tcPr/>
                </a:tc>
                <a:tc>
                  <a:txBody>
                    <a:bodyPr/>
                    <a:lstStyle/>
                    <a:p>
                      <a:r>
                        <a:rPr lang="en-US" dirty="0"/>
                        <a:t>Restrict</a:t>
                      </a:r>
                    </a:p>
                  </a:txBody>
                  <a:tcPr/>
                </a:tc>
                <a:tc>
                  <a:txBody>
                    <a:bodyPr/>
                    <a:lstStyle/>
                    <a:p>
                      <a:r>
                        <a:rPr lang="en-US" dirty="0"/>
                        <a:t>-</a:t>
                      </a:r>
                    </a:p>
                  </a:txBody>
                  <a:tcPr/>
                </a:tc>
                <a:extLst>
                  <a:ext uri="{0D108BD9-81ED-4DB2-BD59-A6C34878D82A}">
                    <a16:rowId xmlns:a16="http://schemas.microsoft.com/office/drawing/2014/main" val="10005"/>
                  </a:ext>
                </a:extLst>
              </a:tr>
            </a:tbl>
          </a:graphicData>
        </a:graphic>
      </p:graphicFrame>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42</a:t>
            </a:fld>
            <a:endParaRPr lang="en-US" dirty="0"/>
          </a:p>
        </p:txBody>
      </p:sp>
    </p:spTree>
    <p:extLst>
      <p:ext uri="{BB962C8B-B14F-4D97-AF65-F5344CB8AC3E}">
        <p14:creationId xmlns:p14="http://schemas.microsoft.com/office/powerpoint/2010/main" val="33544056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Small Intestinal Bacterial Overgrowth (SIBO)</a:t>
            </a:r>
          </a:p>
        </p:txBody>
      </p:sp>
      <p:sp>
        <p:nvSpPr>
          <p:cNvPr id="3" name="Content Placeholder 2"/>
          <p:cNvSpPr>
            <a:spLocks noGrp="1"/>
          </p:cNvSpPr>
          <p:nvPr>
            <p:ph sz="half" idx="1"/>
          </p:nvPr>
        </p:nvSpPr>
        <p:spPr/>
        <p:txBody>
          <a:bodyPr/>
          <a:lstStyle/>
          <a:p>
            <a:r>
              <a:rPr lang="en-US" sz="2000" dirty="0"/>
              <a:t>Disruption of the normal small bowel bacterial population</a:t>
            </a:r>
          </a:p>
          <a:p>
            <a:r>
              <a:rPr lang="en-US" sz="2000" dirty="0"/>
              <a:t>May result in gas, bloating, flatulence, altered bowel function, and frank malabsorption</a:t>
            </a:r>
          </a:p>
          <a:p>
            <a:r>
              <a:rPr lang="en-US" sz="2000" dirty="0"/>
              <a:t>IROC prophylaxis (including those with no ICV): intermittent </a:t>
            </a:r>
            <a:r>
              <a:rPr lang="en-US" sz="2000" dirty="0" err="1"/>
              <a:t>Flagyl</a:t>
            </a:r>
            <a:r>
              <a:rPr lang="en-US" sz="2000" dirty="0"/>
              <a:t>, Gentamicin, </a:t>
            </a:r>
            <a:r>
              <a:rPr lang="en-US" sz="2000" dirty="0" err="1"/>
              <a:t>etc</a:t>
            </a:r>
            <a:endParaRPr lang="en-US" sz="2000" dirty="0"/>
          </a:p>
          <a:p>
            <a:r>
              <a:rPr lang="en-US" sz="2000" dirty="0"/>
              <a:t>For many SBS patients, recurrent D-lactic acidosis remains a risk, even while receiving intermittent antibiotic therapy, characterized by muscle pain/cramping and unusual sleepiness, fatigue, and weakness</a:t>
            </a:r>
          </a:p>
          <a:p>
            <a:endParaRPr lang="en-US" dirty="0"/>
          </a:p>
          <a:p>
            <a:endParaRPr lang="en-US" dirty="0"/>
          </a:p>
        </p:txBody>
      </p:sp>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43</a:t>
            </a:fld>
            <a:endParaRPr lang="en-US" dirty="0"/>
          </a:p>
        </p:txBody>
      </p:sp>
      <p:pic>
        <p:nvPicPr>
          <p:cNvPr id="1028" name="Picture 4" descr="Image result for small bowel bacterial overgrowth"/>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1905000"/>
            <a:ext cx="4038600" cy="3733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8379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Small Intestinal Bacterial Overgrowth</a:t>
            </a:r>
          </a:p>
        </p:txBody>
      </p:sp>
      <p:sp>
        <p:nvSpPr>
          <p:cNvPr id="3" name="Content Placeholder 2"/>
          <p:cNvSpPr>
            <a:spLocks noGrp="1"/>
          </p:cNvSpPr>
          <p:nvPr>
            <p:ph idx="1"/>
          </p:nvPr>
        </p:nvSpPr>
        <p:spPr/>
        <p:txBody>
          <a:bodyPr/>
          <a:lstStyle/>
          <a:p>
            <a:r>
              <a:rPr lang="en-US" sz="2000" dirty="0"/>
              <a:t>Yilmaz et al investigated the use of a non-D-lactate-producing probiotic to reduce D-lactate-producing bacteria and hence, reduce incidence of D-lactic acidosis</a:t>
            </a:r>
          </a:p>
          <a:p>
            <a:r>
              <a:rPr lang="en-US" sz="2000" dirty="0"/>
              <a:t>Case report of 4-year-old boy with 20 cm residual small intestine, ICV, and intact colon, on a low-sugar diet with elemental formula, experiencing recurrent D-lactic acidosis despite intermittent gentamicin and </a:t>
            </a:r>
            <a:r>
              <a:rPr lang="en-US" sz="2000" dirty="0" err="1"/>
              <a:t>flagyl</a:t>
            </a:r>
            <a:endParaRPr lang="en-US" sz="2000" dirty="0"/>
          </a:p>
          <a:p>
            <a:r>
              <a:rPr lang="en-US" sz="2000" dirty="0"/>
              <a:t>Initiated probiotic (</a:t>
            </a:r>
            <a:r>
              <a:rPr lang="en-US" sz="2000" i="1" dirty="0"/>
              <a:t>L. </a:t>
            </a:r>
            <a:r>
              <a:rPr lang="en-US" sz="2000" i="1" dirty="0" err="1"/>
              <a:t>rhamnosus</a:t>
            </a:r>
            <a:r>
              <a:rPr lang="en-US" sz="2000" i="1" dirty="0"/>
              <a:t> GG, B. </a:t>
            </a:r>
            <a:r>
              <a:rPr lang="en-US" sz="2000" i="1" dirty="0" err="1"/>
              <a:t>lactis</a:t>
            </a:r>
            <a:r>
              <a:rPr lang="en-US" sz="2000" i="1" dirty="0"/>
              <a:t>, B. breve, B. </a:t>
            </a:r>
            <a:r>
              <a:rPr lang="en-US" sz="2000" i="1" dirty="0" err="1"/>
              <a:t>longum</a:t>
            </a:r>
            <a:r>
              <a:rPr lang="en-US" sz="2000" dirty="0"/>
              <a:t>)</a:t>
            </a:r>
          </a:p>
          <a:p>
            <a:r>
              <a:rPr lang="en-US" sz="2000" dirty="0"/>
              <a:t>Stool samples collected during cyclic antibiotic regimen and during probiotic regimen with antibiotics</a:t>
            </a:r>
          </a:p>
          <a:p>
            <a:r>
              <a:rPr lang="en-US" sz="2000" dirty="0"/>
              <a:t>Probiotic initiation resulted in disappearance of </a:t>
            </a:r>
            <a:r>
              <a:rPr lang="en-US" sz="2000" i="1" dirty="0"/>
              <a:t>L. </a:t>
            </a:r>
            <a:r>
              <a:rPr lang="en-US" sz="2000" i="1" dirty="0" err="1"/>
              <a:t>plantarum</a:t>
            </a:r>
            <a:r>
              <a:rPr lang="en-US" sz="2000" dirty="0"/>
              <a:t>, a well-characterized causative agent of D-lactic acidosis, after 3 weeks</a:t>
            </a:r>
          </a:p>
          <a:p>
            <a:r>
              <a:rPr lang="en-US" sz="2000" dirty="0"/>
              <a:t>Patient has remained stable on probiotic therapy in the absence of antibiotics for more than a year</a:t>
            </a:r>
          </a:p>
          <a:p>
            <a:endParaRPr lang="en-US" sz="2000"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44</a:t>
            </a:fld>
            <a:endParaRPr lang="en-US" dirty="0"/>
          </a:p>
        </p:txBody>
      </p:sp>
      <p:sp>
        <p:nvSpPr>
          <p:cNvPr id="6" name="TextBox 5"/>
          <p:cNvSpPr txBox="1"/>
          <p:nvPr/>
        </p:nvSpPr>
        <p:spPr>
          <a:xfrm>
            <a:off x="609600" y="6019800"/>
            <a:ext cx="6172200" cy="276999"/>
          </a:xfrm>
          <a:prstGeom prst="rect">
            <a:avLst/>
          </a:prstGeom>
          <a:noFill/>
        </p:spPr>
        <p:txBody>
          <a:bodyPr wrap="square" rtlCol="0">
            <a:spAutoFit/>
          </a:bodyPr>
          <a:lstStyle/>
          <a:p>
            <a:r>
              <a:rPr lang="en-US" sz="1200" dirty="0">
                <a:latin typeface="+mn-lt"/>
              </a:rPr>
              <a:t>Yilmaz B et al. </a:t>
            </a:r>
            <a:r>
              <a:rPr lang="en-US" sz="1200" i="1" dirty="0">
                <a:latin typeface="+mn-lt"/>
              </a:rPr>
              <a:t>Pediatrics</a:t>
            </a:r>
            <a:r>
              <a:rPr lang="en-US" sz="1200" dirty="0">
                <a:latin typeface="+mn-lt"/>
              </a:rPr>
              <a:t>. 2018;142(3)  </a:t>
            </a:r>
          </a:p>
        </p:txBody>
      </p:sp>
    </p:spTree>
    <p:extLst>
      <p:ext uri="{BB962C8B-B14F-4D97-AF65-F5344CB8AC3E}">
        <p14:creationId xmlns:p14="http://schemas.microsoft.com/office/powerpoint/2010/main" val="30701164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SIBO IROC Patient Case Study</a:t>
            </a:r>
          </a:p>
        </p:txBody>
      </p:sp>
      <p:sp>
        <p:nvSpPr>
          <p:cNvPr id="3" name="Content Placeholder 2"/>
          <p:cNvSpPr>
            <a:spLocks noGrp="1"/>
          </p:cNvSpPr>
          <p:nvPr>
            <p:ph idx="1"/>
          </p:nvPr>
        </p:nvSpPr>
        <p:spPr/>
        <p:txBody>
          <a:bodyPr/>
          <a:lstStyle/>
          <a:p>
            <a:r>
              <a:rPr lang="en-US" sz="2000" dirty="0"/>
              <a:t>10-year-old boy with 25 cm residual small bowel, ICV, and intact colon on 8-hour cyclic TPN </a:t>
            </a:r>
            <a:r>
              <a:rPr lang="en-US" sz="2000" dirty="0" err="1"/>
              <a:t>rx</a:t>
            </a:r>
            <a:r>
              <a:rPr lang="en-US" sz="2000" dirty="0"/>
              <a:t> and </a:t>
            </a:r>
            <a:r>
              <a:rPr lang="en-US" sz="2000" dirty="0" err="1"/>
              <a:t>Gtube</a:t>
            </a:r>
            <a:r>
              <a:rPr lang="en-US" sz="2000" dirty="0"/>
              <a:t> feeding of nightly continuous and daytime boluses of </a:t>
            </a:r>
            <a:r>
              <a:rPr lang="en-US" sz="2000" dirty="0" err="1"/>
              <a:t>Compleat</a:t>
            </a:r>
            <a:r>
              <a:rPr lang="en-US" sz="2000" dirty="0"/>
              <a:t> Pediatric</a:t>
            </a:r>
          </a:p>
          <a:p>
            <a:r>
              <a:rPr lang="en-US" sz="2000" dirty="0"/>
              <a:t>Chronic, intermittent symptomology consistent with SIBO: somnolent, belligerent, waspish, and drunk-like behavior</a:t>
            </a:r>
          </a:p>
          <a:p>
            <a:r>
              <a:rPr lang="en-US" sz="2000" dirty="0"/>
              <a:t>Maintained on low-sugar diet, but admittedly noncompliant at times, the symptoms typically following ingestion of high-CHO foods</a:t>
            </a:r>
          </a:p>
          <a:p>
            <a:r>
              <a:rPr lang="en-US" sz="2000" dirty="0"/>
              <a:t>SIBO prophylaxis: gentamicin daily on alternating weeks, two weeks monthly</a:t>
            </a:r>
          </a:p>
          <a:p>
            <a:r>
              <a:rPr lang="en-US" sz="2000" dirty="0"/>
              <a:t>Initiated </a:t>
            </a:r>
            <a:r>
              <a:rPr lang="en-US" sz="2000" i="1" dirty="0" err="1"/>
              <a:t>Probiota</a:t>
            </a:r>
            <a:r>
              <a:rPr lang="en-US" sz="2000" i="1" dirty="0"/>
              <a:t> </a:t>
            </a:r>
            <a:r>
              <a:rPr lang="en-US" sz="2000" i="1" dirty="0" err="1"/>
              <a:t>Bifido</a:t>
            </a:r>
            <a:r>
              <a:rPr lang="en-US" sz="2000" dirty="0"/>
              <a:t>, solely consisting of non-lactate-D-producing </a:t>
            </a:r>
            <a:r>
              <a:rPr lang="en-US" sz="2000" dirty="0" err="1"/>
              <a:t>bifido</a:t>
            </a:r>
            <a:r>
              <a:rPr lang="en-US" sz="2000" dirty="0"/>
              <a:t> species: </a:t>
            </a:r>
            <a:r>
              <a:rPr lang="en-US" sz="2000" i="1" dirty="0"/>
              <a:t>B. breve, </a:t>
            </a:r>
            <a:r>
              <a:rPr lang="en-US" sz="2000" i="1" dirty="0" err="1"/>
              <a:t>longum</a:t>
            </a:r>
            <a:r>
              <a:rPr lang="en-US" sz="2000" i="1" dirty="0"/>
              <a:t>, </a:t>
            </a:r>
            <a:r>
              <a:rPr lang="en-US" sz="2000" i="1" dirty="0" err="1"/>
              <a:t>bifidum</a:t>
            </a:r>
            <a:r>
              <a:rPr lang="en-US" sz="2000" i="1" dirty="0"/>
              <a:t>, and </a:t>
            </a:r>
            <a:r>
              <a:rPr lang="en-US" sz="2000" i="1" dirty="0" err="1"/>
              <a:t>lactis</a:t>
            </a:r>
            <a:r>
              <a:rPr lang="en-US" sz="2000" i="1" dirty="0"/>
              <a:t>, </a:t>
            </a:r>
            <a:r>
              <a:rPr lang="en-US" sz="2000" dirty="0"/>
              <a:t>the patient experiencing complete resolution of symptomology, maintaining symptom-free status for 2 years.</a:t>
            </a:r>
          </a:p>
          <a:p>
            <a:endParaRPr lang="en-US" sz="2000"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45</a:t>
            </a:fld>
            <a:endParaRPr lang="en-US" dirty="0"/>
          </a:p>
        </p:txBody>
      </p:sp>
    </p:spTree>
    <p:extLst>
      <p:ext uri="{BB962C8B-B14F-4D97-AF65-F5344CB8AC3E}">
        <p14:creationId xmlns:p14="http://schemas.microsoft.com/office/powerpoint/2010/main" val="39011476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Dietary Therapy for Short Gut Patients</a:t>
            </a:r>
          </a:p>
        </p:txBody>
      </p:sp>
      <p:sp>
        <p:nvSpPr>
          <p:cNvPr id="3" name="Content Placeholder 2"/>
          <p:cNvSpPr>
            <a:spLocks noGrp="1"/>
          </p:cNvSpPr>
          <p:nvPr>
            <p:ph sz="half" idx="1"/>
          </p:nvPr>
        </p:nvSpPr>
        <p:spPr/>
        <p:txBody>
          <a:bodyPr/>
          <a:lstStyle/>
          <a:p>
            <a:r>
              <a:rPr lang="en-US" sz="2000" b="1" dirty="0"/>
              <a:t>Carbohydrates:</a:t>
            </a:r>
            <a:r>
              <a:rPr lang="en-US" sz="2000" dirty="0"/>
              <a:t> whole grain breads and cereals</a:t>
            </a:r>
          </a:p>
          <a:p>
            <a:r>
              <a:rPr lang="en-US" sz="2000" b="1" dirty="0"/>
              <a:t>Fats:</a:t>
            </a:r>
            <a:r>
              <a:rPr lang="en-US" sz="2000" dirty="0"/>
              <a:t> oils, butters, creams</a:t>
            </a:r>
          </a:p>
          <a:p>
            <a:r>
              <a:rPr lang="en-US" sz="2000" b="1" dirty="0"/>
              <a:t>Proteins:</a:t>
            </a:r>
            <a:r>
              <a:rPr lang="en-US" sz="2000" dirty="0"/>
              <a:t> meats, cheeses, fish, eggs, beans</a:t>
            </a:r>
          </a:p>
          <a:p>
            <a:r>
              <a:rPr lang="en-US" sz="2000" dirty="0"/>
              <a:t>Avoid most fruits and all sugars and sugar substitutes, keeping added sugars to &lt; 4 gm per ½ cup serving</a:t>
            </a:r>
          </a:p>
          <a:p>
            <a:r>
              <a:rPr lang="en-US" sz="2000" dirty="0"/>
              <a:t>Limit lactose: yogurts, soy milk, Lactaid, and hard cheeses</a:t>
            </a:r>
          </a:p>
          <a:p>
            <a:r>
              <a:rPr lang="en-US" sz="2000" dirty="0"/>
              <a:t>For those with ostomies or diarrhea: bananas, rice, potatoes, oatmeal, peas, </a:t>
            </a:r>
            <a:r>
              <a:rPr lang="en-US" sz="2000" dirty="0" err="1"/>
              <a:t>etc</a:t>
            </a:r>
            <a:r>
              <a:rPr lang="en-US" sz="2000" dirty="0"/>
              <a:t> </a:t>
            </a:r>
          </a:p>
        </p:txBody>
      </p:sp>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46</a:t>
            </a:fld>
            <a:endParaRPr lang="en-US" dirty="0"/>
          </a:p>
        </p:txBody>
      </p:sp>
      <p:pic>
        <p:nvPicPr>
          <p:cNvPr id="7" name="Content Placeholder 6"/>
          <p:cNvPicPr>
            <a:picLocks noGrp="1" noChangeAspect="1"/>
          </p:cNvPicPr>
          <p:nvPr>
            <p:ph sz="half" idx="2"/>
          </p:nvPr>
        </p:nvPicPr>
        <p:blipFill>
          <a:blip r:embed="rId3"/>
          <a:stretch>
            <a:fillRect/>
          </a:stretch>
        </p:blipFill>
        <p:spPr>
          <a:xfrm>
            <a:off x="4572001" y="1371600"/>
            <a:ext cx="4114800" cy="5486400"/>
          </a:xfrm>
          <a:prstGeom prst="rect">
            <a:avLst/>
          </a:prstGeom>
        </p:spPr>
      </p:pic>
    </p:spTree>
    <p:extLst>
      <p:ext uri="{BB962C8B-B14F-4D97-AF65-F5344CB8AC3E}">
        <p14:creationId xmlns:p14="http://schemas.microsoft.com/office/powerpoint/2010/main" val="12975847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Inauguration of the Short Gut Diet at Children’s </a:t>
            </a:r>
          </a:p>
        </p:txBody>
      </p:sp>
      <p:sp>
        <p:nvSpPr>
          <p:cNvPr id="3" name="Content Placeholder 2"/>
          <p:cNvSpPr>
            <a:spLocks noGrp="1"/>
          </p:cNvSpPr>
          <p:nvPr>
            <p:ph sz="half" idx="1"/>
          </p:nvPr>
        </p:nvSpPr>
        <p:spPr/>
        <p:txBody>
          <a:bodyPr/>
          <a:lstStyle/>
          <a:p>
            <a:r>
              <a:rPr lang="en-US" dirty="0"/>
              <a:t>Implemented in April 2020</a:t>
            </a:r>
          </a:p>
          <a:p>
            <a:r>
              <a:rPr lang="en-US" dirty="0"/>
              <a:t>Based on PIFWG’s low simple sugar diet in addition to experiences of the IROC group </a:t>
            </a:r>
          </a:p>
          <a:p>
            <a:endParaRPr lang="en-US" dirty="0"/>
          </a:p>
          <a:p>
            <a:endParaRPr lang="en-US" dirty="0"/>
          </a:p>
        </p:txBody>
      </p:sp>
      <p:pic>
        <p:nvPicPr>
          <p:cNvPr id="6" name="Content Placeholder 5"/>
          <p:cNvPicPr>
            <a:picLocks noGrp="1" noChangeAspect="1"/>
          </p:cNvPicPr>
          <p:nvPr>
            <p:ph sz="half" idx="2"/>
          </p:nvPr>
        </p:nvPicPr>
        <p:blipFill>
          <a:blip r:embed="rId3"/>
          <a:stretch>
            <a:fillRect/>
          </a:stretch>
        </p:blipFill>
        <p:spPr>
          <a:xfrm>
            <a:off x="4817188" y="1371600"/>
            <a:ext cx="3700624" cy="4754563"/>
          </a:xfrm>
          <a:prstGeom prst="rect">
            <a:avLst/>
          </a:prstGeom>
        </p:spPr>
      </p:pic>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47</a:t>
            </a:fld>
            <a:endParaRPr lang="en-US" dirty="0"/>
          </a:p>
        </p:txBody>
      </p:sp>
    </p:spTree>
    <p:extLst>
      <p:ext uri="{BB962C8B-B14F-4D97-AF65-F5344CB8AC3E}">
        <p14:creationId xmlns:p14="http://schemas.microsoft.com/office/powerpoint/2010/main" val="12472356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Diet History Assessment Tool for Pediatric Intestinal Failure</a:t>
            </a:r>
          </a:p>
        </p:txBody>
      </p:sp>
      <p:pic>
        <p:nvPicPr>
          <p:cNvPr id="6" name="Content Placeholder 5"/>
          <p:cNvPicPr>
            <a:picLocks noGrp="1" noChangeAspect="1"/>
          </p:cNvPicPr>
          <p:nvPr>
            <p:ph sz="half" idx="1"/>
          </p:nvPr>
        </p:nvPicPr>
        <p:blipFill>
          <a:blip r:embed="rId3"/>
          <a:stretch>
            <a:fillRect/>
          </a:stretch>
        </p:blipFill>
        <p:spPr>
          <a:xfrm>
            <a:off x="728249" y="1371600"/>
            <a:ext cx="3496502" cy="4754563"/>
          </a:xfrm>
          <a:prstGeom prst="rect">
            <a:avLst/>
          </a:prstGeom>
        </p:spPr>
      </p:pic>
      <p:pic>
        <p:nvPicPr>
          <p:cNvPr id="7" name="Content Placeholder 6"/>
          <p:cNvPicPr>
            <a:picLocks noGrp="1" noChangeAspect="1"/>
          </p:cNvPicPr>
          <p:nvPr>
            <p:ph sz="half" idx="2"/>
          </p:nvPr>
        </p:nvPicPr>
        <p:blipFill>
          <a:blip r:embed="rId4"/>
          <a:stretch>
            <a:fillRect/>
          </a:stretch>
        </p:blipFill>
        <p:spPr>
          <a:xfrm>
            <a:off x="4865321" y="1371600"/>
            <a:ext cx="3604357" cy="4754563"/>
          </a:xfrm>
          <a:prstGeom prst="rect">
            <a:avLst/>
          </a:prstGeom>
        </p:spPr>
      </p:pic>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48</a:t>
            </a:fld>
            <a:endParaRPr lang="en-US" dirty="0"/>
          </a:p>
        </p:txBody>
      </p:sp>
    </p:spTree>
    <p:extLst>
      <p:ext uri="{BB962C8B-B14F-4D97-AF65-F5344CB8AC3E}">
        <p14:creationId xmlns:p14="http://schemas.microsoft.com/office/powerpoint/2010/main" val="2156471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Launch of the IROC Research Registry</a:t>
            </a:r>
          </a:p>
        </p:txBody>
      </p:sp>
      <p:sp>
        <p:nvSpPr>
          <p:cNvPr id="3" name="Content Placeholder 2"/>
          <p:cNvSpPr>
            <a:spLocks noGrp="1"/>
          </p:cNvSpPr>
          <p:nvPr>
            <p:ph sz="half" idx="1"/>
          </p:nvPr>
        </p:nvSpPr>
        <p:spPr/>
        <p:txBody>
          <a:bodyPr/>
          <a:lstStyle/>
          <a:p>
            <a:r>
              <a:rPr lang="en-US" sz="2000" dirty="0"/>
              <a:t>Children’s IRB approval received August 2021</a:t>
            </a:r>
          </a:p>
          <a:p>
            <a:r>
              <a:rPr lang="en-US" sz="2000" dirty="0"/>
              <a:t>Data usage agreement between Children’s and GSU signed</a:t>
            </a:r>
          </a:p>
          <a:p>
            <a:r>
              <a:rPr lang="en-US" sz="2000" dirty="0"/>
              <a:t>Dr. Berauer will acquire consent from IROC patients/families</a:t>
            </a:r>
          </a:p>
          <a:p>
            <a:r>
              <a:rPr lang="en-US" sz="2000" dirty="0"/>
              <a:t>Dr. </a:t>
            </a:r>
            <a:r>
              <a:rPr lang="en-US" sz="2000" dirty="0" err="1"/>
              <a:t>Nucci</a:t>
            </a:r>
            <a:r>
              <a:rPr lang="en-US" sz="2000" dirty="0"/>
              <a:t> will extract demographic, intestinal, nutritional, anthropometric, and transplant variable data from EPIC and enter into </a:t>
            </a:r>
            <a:r>
              <a:rPr lang="en-US" sz="2000" dirty="0" err="1"/>
              <a:t>REDCap</a:t>
            </a:r>
            <a:r>
              <a:rPr lang="en-US" sz="2000" dirty="0"/>
              <a:t> database starting this month</a:t>
            </a:r>
          </a:p>
          <a:p>
            <a:endParaRPr lang="en-US" sz="2000" dirty="0"/>
          </a:p>
        </p:txBody>
      </p:sp>
      <p:sp>
        <p:nvSpPr>
          <p:cNvPr id="4" name="Content Placeholder 3"/>
          <p:cNvSpPr>
            <a:spLocks noGrp="1"/>
          </p:cNvSpPr>
          <p:nvPr>
            <p:ph sz="half" idx="2"/>
          </p:nvPr>
        </p:nvSpPr>
        <p:spPr/>
        <p:txBody>
          <a:bodyPr/>
          <a:lstStyle/>
          <a:p>
            <a:r>
              <a:rPr lang="en-US" sz="2000" b="1" dirty="0"/>
              <a:t>Demographics</a:t>
            </a:r>
            <a:r>
              <a:rPr lang="en-US" sz="2000" dirty="0"/>
              <a:t>: gest age; primary, secondary diagnosis; transplant status; baseline T. and D. </a:t>
            </a:r>
            <a:r>
              <a:rPr lang="en-US" sz="2000" dirty="0" err="1"/>
              <a:t>bili</a:t>
            </a:r>
            <a:r>
              <a:rPr lang="en-US" sz="2000" dirty="0"/>
              <a:t> </a:t>
            </a:r>
          </a:p>
          <a:p>
            <a:r>
              <a:rPr lang="en-US" sz="2000" b="1" dirty="0"/>
              <a:t>Intestinal</a:t>
            </a:r>
            <a:r>
              <a:rPr lang="en-US" sz="2000" dirty="0"/>
              <a:t>: liver status (T. </a:t>
            </a:r>
            <a:r>
              <a:rPr lang="en-US" sz="2000" dirty="0" err="1"/>
              <a:t>bili</a:t>
            </a:r>
            <a:r>
              <a:rPr lang="en-US" sz="2000" dirty="0"/>
              <a:t>); small bowel length; D, J , I, TI, </a:t>
            </a:r>
            <a:r>
              <a:rPr lang="en-US" sz="2000" dirty="0" err="1"/>
              <a:t>Lg</a:t>
            </a:r>
            <a:r>
              <a:rPr lang="en-US" sz="2000" dirty="0"/>
              <a:t> intestine present; STEP procedure</a:t>
            </a:r>
          </a:p>
          <a:p>
            <a:r>
              <a:rPr lang="en-US" sz="2000" b="1" dirty="0"/>
              <a:t>Nutritional</a:t>
            </a:r>
            <a:r>
              <a:rPr lang="en-US" sz="2000" dirty="0"/>
              <a:t>: oral/TF/PN; formula; oral solids; IL/</a:t>
            </a:r>
            <a:r>
              <a:rPr lang="en-US" sz="2000" dirty="0" err="1"/>
              <a:t>Smof</a:t>
            </a:r>
            <a:r>
              <a:rPr lang="en-US" sz="2000" dirty="0"/>
              <a:t>/</a:t>
            </a:r>
            <a:r>
              <a:rPr lang="en-US" sz="2000" dirty="0" err="1"/>
              <a:t>Omegaven</a:t>
            </a:r>
            <a:r>
              <a:rPr lang="en-US" sz="2000" dirty="0"/>
              <a:t> IV fat (gm/kg/day); % enteral/PN kcal; time on PN</a:t>
            </a:r>
          </a:p>
          <a:p>
            <a:r>
              <a:rPr lang="en-US" sz="2000" b="1" dirty="0" err="1"/>
              <a:t>Anthros</a:t>
            </a:r>
            <a:r>
              <a:rPr lang="en-US" sz="2000" dirty="0"/>
              <a:t>: weight and length z-scores; BMI; MUAC</a:t>
            </a:r>
          </a:p>
        </p:txBody>
      </p:sp>
      <p:sp>
        <p:nvSpPr>
          <p:cNvPr id="5" name="Slide Number Placeholder 4"/>
          <p:cNvSpPr>
            <a:spLocks noGrp="1"/>
          </p:cNvSpPr>
          <p:nvPr>
            <p:ph type="sldNum" sz="quarter" idx="10"/>
          </p:nvPr>
        </p:nvSpPr>
        <p:spPr/>
        <p:txBody>
          <a:bodyPr/>
          <a:lstStyle/>
          <a:p>
            <a:pPr>
              <a:defRPr/>
            </a:pPr>
            <a:fld id="{01D945C9-0277-4107-B589-EC55ECD240BC}" type="slidenum">
              <a:rPr lang="en-US" smtClean="0"/>
              <a:pPr>
                <a:defRPr/>
              </a:pPr>
              <a:t>49</a:t>
            </a:fld>
            <a:endParaRPr lang="en-US" dirty="0"/>
          </a:p>
        </p:txBody>
      </p:sp>
      <p:pic>
        <p:nvPicPr>
          <p:cNvPr id="6" name="Picture 5"/>
          <p:cNvPicPr>
            <a:picLocks noChangeAspect="1"/>
          </p:cNvPicPr>
          <p:nvPr/>
        </p:nvPicPr>
        <p:blipFill>
          <a:blip r:embed="rId3"/>
          <a:stretch>
            <a:fillRect/>
          </a:stretch>
        </p:blipFill>
        <p:spPr>
          <a:xfrm>
            <a:off x="6934200" y="241083"/>
            <a:ext cx="1940133" cy="676275"/>
          </a:xfrm>
          <a:prstGeom prst="rect">
            <a:avLst/>
          </a:prstGeom>
        </p:spPr>
      </p:pic>
    </p:spTree>
    <p:extLst>
      <p:ext uri="{BB962C8B-B14F-4D97-AF65-F5344CB8AC3E}">
        <p14:creationId xmlns:p14="http://schemas.microsoft.com/office/powerpoint/2010/main" val="14102716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Directions of IROC Nutrition Support</a:t>
            </a:r>
          </a:p>
        </p:txBody>
      </p:sp>
      <p:sp>
        <p:nvSpPr>
          <p:cNvPr id="3" name="Content Placeholder 2"/>
          <p:cNvSpPr>
            <a:spLocks noGrp="1"/>
          </p:cNvSpPr>
          <p:nvPr>
            <p:ph idx="1"/>
          </p:nvPr>
        </p:nvSpPr>
        <p:spPr/>
        <p:txBody>
          <a:bodyPr/>
          <a:lstStyle/>
          <a:p>
            <a:r>
              <a:rPr lang="en-US" sz="2000" dirty="0"/>
              <a:t>Completing </a:t>
            </a:r>
            <a:r>
              <a:rPr lang="en-US" sz="2000" dirty="0" err="1"/>
              <a:t>REDCap</a:t>
            </a:r>
            <a:r>
              <a:rPr lang="en-US" sz="2000" dirty="0"/>
              <a:t> data collection, including nutritional data points, for the IROC Research Registry in collaboration with Dr. Anita </a:t>
            </a:r>
            <a:r>
              <a:rPr lang="en-US" sz="2000" dirty="0" err="1"/>
              <a:t>Nucci</a:t>
            </a:r>
            <a:r>
              <a:rPr lang="en-US" sz="2000" dirty="0"/>
              <a:t> </a:t>
            </a:r>
          </a:p>
          <a:p>
            <a:r>
              <a:rPr lang="en-US" sz="2000" dirty="0"/>
              <a:t>Engineer dietary advancement protocols to expedite weaning from tube-mediated nutrition supplementation and better meet patient’s feeding skill milestones.  Will use the expanded “Infant Complementary Feeding Survey” results provided by PIFWG RDs in 2020 and submitted to </a:t>
            </a:r>
            <a:r>
              <a:rPr lang="en-US" sz="2000" i="1" dirty="0"/>
              <a:t>Nutrition in Clinical Practice</a:t>
            </a:r>
            <a:r>
              <a:rPr lang="en-US" sz="2000" dirty="0"/>
              <a:t> later this year for publication.</a:t>
            </a:r>
          </a:p>
          <a:p>
            <a:r>
              <a:rPr lang="en-US" sz="2000" dirty="0"/>
              <a:t>Launching a natural history of growth in pediatric intestinal failure study featuring a collaboration between IROC (Dr. Berauer, Dr. </a:t>
            </a:r>
            <a:r>
              <a:rPr lang="en-US" sz="2000" dirty="0" err="1"/>
              <a:t>Nucci</a:t>
            </a:r>
            <a:r>
              <a:rPr lang="en-US" sz="2000" dirty="0"/>
              <a:t>) and Pittsburgh Children’s ICARE group (Dr. Jeffrey Rudolph), sponsored by Takeda Pharmaceutical. Study goal: describe growth in the population over the length of the condition and examine the effect of GATTEX</a:t>
            </a:r>
            <a:r>
              <a:rPr lang="en-US" sz="2000" baseline="30000" dirty="0"/>
              <a:t>®</a:t>
            </a:r>
            <a:r>
              <a:rPr lang="en-US" sz="2000" dirty="0"/>
              <a:t> (</a:t>
            </a:r>
            <a:r>
              <a:rPr lang="en-US" sz="2000" dirty="0" err="1"/>
              <a:t>teduglutide</a:t>
            </a:r>
            <a:r>
              <a:rPr lang="en-US" sz="2000" dirty="0"/>
              <a:t>; glucagon-like peptide-2 analog) on the natural history process.  Completion: early 2023.</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50</a:t>
            </a:fld>
            <a:endParaRPr lang="en-US" dirty="0"/>
          </a:p>
        </p:txBody>
      </p:sp>
    </p:spTree>
    <p:extLst>
      <p:ext uri="{BB962C8B-B14F-4D97-AF65-F5344CB8AC3E}">
        <p14:creationId xmlns:p14="http://schemas.microsoft.com/office/powerpoint/2010/main" val="22125579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p:txBody>
          <a:bodyPr/>
          <a:lstStyle/>
          <a:p>
            <a:r>
              <a:rPr lang="en-US" sz="2000" dirty="0"/>
              <a:t>Intestinal failure patients managed by an IRP demonstrate improved clinical outcomes</a:t>
            </a:r>
          </a:p>
          <a:p>
            <a:r>
              <a:rPr lang="en-US" sz="2000" dirty="0"/>
              <a:t>Primary goal of intestinal rehabilitation: to enhance adaptation of the remnant small bowel via aggressive enteral feeding advancement, facilitating parenteral nutrition weaning and achievement of enteral autonomy</a:t>
            </a:r>
          </a:p>
          <a:p>
            <a:r>
              <a:rPr lang="en-US" sz="2000" dirty="0"/>
              <a:t>The high prevalence of micronutrient deficiencies in the chronic PN patient population indicates a need for regular, </a:t>
            </a:r>
            <a:r>
              <a:rPr lang="en-US" sz="2000" dirty="0" err="1"/>
              <a:t>protocolized</a:t>
            </a:r>
            <a:r>
              <a:rPr lang="en-US" sz="2000" dirty="0"/>
              <a:t> lab monitoring</a:t>
            </a:r>
          </a:p>
          <a:p>
            <a:r>
              <a:rPr lang="en-US" sz="2000" dirty="0"/>
              <a:t>The significant incidence of oral aversion in intestinal failure patients indicates a need for earlier introduction of oral formula and solid foods, active involvement of ST/OT, and potential use of behavioral strategies by interdisciplinary feeding teams </a:t>
            </a:r>
          </a:p>
          <a:p>
            <a:endParaRPr lang="en-US" sz="2400" dirty="0"/>
          </a:p>
          <a:p>
            <a:endParaRPr lang="en-US" sz="2400" dirty="0"/>
          </a:p>
          <a:p>
            <a:endParaRPr lang="en-US" sz="2400" dirty="0"/>
          </a:p>
        </p:txBody>
      </p:sp>
      <p:sp>
        <p:nvSpPr>
          <p:cNvPr id="4" name="Slide Number Placeholder 3"/>
          <p:cNvSpPr>
            <a:spLocks noGrp="1"/>
          </p:cNvSpPr>
          <p:nvPr>
            <p:ph type="sldNum" sz="quarter" idx="10"/>
          </p:nvPr>
        </p:nvSpPr>
        <p:spPr/>
        <p:txBody>
          <a:bodyPr/>
          <a:lstStyle/>
          <a:p>
            <a:pPr>
              <a:defRPr/>
            </a:pPr>
            <a:fld id="{01D945C9-0277-4107-B589-EC55ECD240BC}" type="slidenum">
              <a:rPr lang="en-US" smtClean="0"/>
              <a:pPr>
                <a:defRPr/>
              </a:pPr>
              <a:t>51</a:t>
            </a:fld>
            <a:endParaRPr lang="en-US" dirty="0"/>
          </a:p>
        </p:txBody>
      </p:sp>
    </p:spTree>
    <p:extLst>
      <p:ext uri="{BB962C8B-B14F-4D97-AF65-F5344CB8AC3E}">
        <p14:creationId xmlns:p14="http://schemas.microsoft.com/office/powerpoint/2010/main" val="2382475112"/>
      </p:ext>
    </p:extLst>
  </p:cSld>
  <p:clrMapOvr>
    <a:masterClrMapping/>
  </p:clrMapOvr>
</p:sld>
</file>

<file path=ppt/theme/theme1.xml><?xml version="1.0" encoding="utf-8"?>
<a:theme xmlns:a="http://schemas.openxmlformats.org/drawingml/2006/main" name="Children's Theme">
  <a:themeElements>
    <a:clrScheme name="Children's Template #2">
      <a:dk1>
        <a:sysClr val="windowText" lastClr="000000"/>
      </a:dk1>
      <a:lt1>
        <a:sysClr val="window" lastClr="FFFFFF"/>
      </a:lt1>
      <a:dk2>
        <a:srgbClr val="1F497D"/>
      </a:dk2>
      <a:lt2>
        <a:srgbClr val="EEECE1"/>
      </a:lt2>
      <a:accent1>
        <a:srgbClr val="54BCEB"/>
      </a:accent1>
      <a:accent2>
        <a:srgbClr val="0070C0"/>
      </a:accent2>
      <a:accent3>
        <a:srgbClr val="7AC143"/>
      </a:accent3>
      <a:accent4>
        <a:srgbClr val="AD208E"/>
      </a:accent4>
      <a:accent5>
        <a:srgbClr val="FFCF01"/>
      </a:accent5>
      <a:accent6>
        <a:srgbClr val="F08B1D"/>
      </a:accent6>
      <a:hlink>
        <a:srgbClr val="0070C0"/>
      </a:hlink>
      <a:folHlink>
        <a:srgbClr val="800080"/>
      </a:folHlink>
    </a:clrScheme>
    <a:fontScheme name="Custom 1">
      <a:majorFont>
        <a:latin typeface="Calibri"/>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D1C24"/>
        </a:solidFill>
        <a:ln>
          <a:solidFill>
            <a:srgbClr val="ED1C24"/>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Calibri"/>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B66FEC5017844EBB0CC8ED8B78A5C7" ma:contentTypeVersion="2" ma:contentTypeDescription="Create a new document." ma:contentTypeScope="" ma:versionID="7b95af461644ee834f2bb8022f498146">
  <xsd:schema xmlns:xsd="http://www.w3.org/2001/XMLSchema" xmlns:xs="http://www.w3.org/2001/XMLSchema" xmlns:p="http://schemas.microsoft.com/office/2006/metadata/properties" xmlns:ns2="719614e6-7633-445b-858d-56adc40ee1ac" targetNamespace="http://schemas.microsoft.com/office/2006/metadata/properties" ma:root="true" ma:fieldsID="b07214ec2386e6f5b2279f0bacfd42c5" ns2:_="">
    <xsd:import namespace="719614e6-7633-445b-858d-56adc40ee1ac"/>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9614e6-7633-445b-858d-56adc40ee1a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spe:Receivers xmlns:spe="http://schemas.microsoft.com/sharepoint/event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4C662B-ED63-4173-AB61-96E7C390DD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9614e6-7633-445b-858d-56adc40ee1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5BA7E93-5A17-428A-849E-33AFFDAA5692}">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719614e6-7633-445b-858d-56adc40ee1ac"/>
    <ds:schemaRef ds:uri="http://www.w3.org/XML/1998/namespace"/>
  </ds:schemaRefs>
</ds:datastoreItem>
</file>

<file path=customXml/itemProps3.xml><?xml version="1.0" encoding="utf-8"?>
<ds:datastoreItem xmlns:ds="http://schemas.openxmlformats.org/officeDocument/2006/customXml" ds:itemID="{96106EB8-3032-4902-A607-268BC9252CD1}">
  <ds:schemaRefs>
    <ds:schemaRef ds:uri="http://schemas.microsoft.com/sharepoint/events"/>
  </ds:schemaRefs>
</ds:datastoreItem>
</file>

<file path=customXml/itemProps4.xml><?xml version="1.0" encoding="utf-8"?>
<ds:datastoreItem xmlns:ds="http://schemas.openxmlformats.org/officeDocument/2006/customXml" ds:itemID="{38320F25-A691-4BD0-83DF-F8FF667F93F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9236</TotalTime>
  <Words>12076</Words>
  <Application>Microsoft Office PowerPoint</Application>
  <PresentationFormat>On-screen Show (4:3)</PresentationFormat>
  <Paragraphs>733</Paragraphs>
  <Slides>51</Slides>
  <Notes>51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51</vt:i4>
      </vt:variant>
    </vt:vector>
  </HeadingPairs>
  <TitlesOfParts>
    <vt:vector size="61" baseType="lpstr">
      <vt:lpstr>-apple-system</vt:lpstr>
      <vt:lpstr>Archer Semibold</vt:lpstr>
      <vt:lpstr>Arial</vt:lpstr>
      <vt:lpstr>Arial Rounded MT Bold</vt:lpstr>
      <vt:lpstr>Calibri</vt:lpstr>
      <vt:lpstr>Garamond</vt:lpstr>
      <vt:lpstr>Georgia</vt:lpstr>
      <vt:lpstr>Open Sans</vt:lpstr>
      <vt:lpstr>Times New Roman</vt:lpstr>
      <vt:lpstr>Children's Theme</vt:lpstr>
      <vt:lpstr>Nutrition Management of Intestinal Failure Patients</vt:lpstr>
      <vt:lpstr>Presentation Learning Objectives</vt:lpstr>
      <vt:lpstr>Presentation Outline</vt:lpstr>
      <vt:lpstr>Nutrition Support Goals for Pediatric Intestinal Failure Patients</vt:lpstr>
      <vt:lpstr>ASPEN Definitions in Pediatric Intestinal Failure</vt:lpstr>
      <vt:lpstr>ASPEN Definitions in Pediatric Intestinal Failure</vt:lpstr>
      <vt:lpstr>GI Manifestations of Intestinal Failure</vt:lpstr>
      <vt:lpstr>Impact of Multidisciplinary Intestinal Rehab Programs (IRPs) on Management of Pediatric Intestinal Failure</vt:lpstr>
      <vt:lpstr>Evolving Strategies to Achieve Enteral Autonomy and Prevent IFALD</vt:lpstr>
      <vt:lpstr>The Intestinal Rehab of Children’s (IROC) Program Demographics</vt:lpstr>
      <vt:lpstr>National Survey of U.S. Pediatric Intestinal Rehab Programs</vt:lpstr>
      <vt:lpstr>National Survey of U.S. Pediatric Intestinal Rehab Programs, cont’d</vt:lpstr>
      <vt:lpstr>Nutrition Care Pathway for Pediatric Intestinal Failure Patients</vt:lpstr>
      <vt:lpstr>Parenteral Nutrition Management of IF Patients General Guidelines</vt:lpstr>
      <vt:lpstr>Smoflipid Debut in the U.S.</vt:lpstr>
      <vt:lpstr>Smoflipid Use in Chronic Parenteral Nutrition Pediatric Patients</vt:lpstr>
      <vt:lpstr>Preventing Progression of IFALD in PN-Dependent Infants with Early IFALD</vt:lpstr>
      <vt:lpstr>Smoflipid Debut at Children’s Healthcare of Atlanta</vt:lpstr>
      <vt:lpstr>Use of Omegaven in Treating Parenteral Nutrition-Associated Liver Disease</vt:lpstr>
      <vt:lpstr>Indications for Omegaven in Treating Parenteral Nutrition-Associated Liver Disease </vt:lpstr>
      <vt:lpstr>Use of Omegaven in Treating Parenteral Nutrition-Associated Liver Disease</vt:lpstr>
      <vt:lpstr>IROC Patient Case Study of Omegaven</vt:lpstr>
      <vt:lpstr>High Prevalence of Multiple Micronutrient Deficiencies in Children with Intestinal Failure </vt:lpstr>
      <vt:lpstr>High Prevalence of Multiple Micronutrient Deficiencies in Intestinal Failure, cont’d</vt:lpstr>
      <vt:lpstr>High Prevalence of Multiple Micronutrient Deficiencies in Intestinal Failure, cont’d</vt:lpstr>
      <vt:lpstr>Chronic TPN and Micronutrient Deficiencies: Conclusions of Studies</vt:lpstr>
      <vt:lpstr>IROC’s Parenteral Nutrition Forms, Tailored to Trace Element and Lipid Individualization</vt:lpstr>
      <vt:lpstr>Importance of Micronutrient Monitoring &amp; Supplementation in Chronic TPN Pediatric Pts</vt:lpstr>
      <vt:lpstr>Potential Micronutrient Management Confounders</vt:lpstr>
      <vt:lpstr>Quantitative Assessment of Trace-Element Contamination in PN Products</vt:lpstr>
      <vt:lpstr>Micronutrient Monitoring for Transitional Feeding Pts on Parenteral Nutrition +/- Enteral Nutrition</vt:lpstr>
      <vt:lpstr>Micronutrient Monitoring for Patients Receiving Exclusive Enteral Nutrition – acute period &lt;1 yr post-TPN</vt:lpstr>
      <vt:lpstr>Micronutrient Monitoring for Patients Receiving Exclusive Enteral Nutrition – chronic period &gt;1 yr post-TPN</vt:lpstr>
      <vt:lpstr>Is Serum MMA a Reliable Biomarker of Vitamin B12 Status in Short Bowel Children?</vt:lpstr>
      <vt:lpstr>The IROC Approach to Vitamin B12 Assessment</vt:lpstr>
      <vt:lpstr>Micronutrient Supplementation Protocol for Intestinal Failure Patients</vt:lpstr>
      <vt:lpstr>Enteral Nutrition Management of IF Patients: Breastmilk Feeding</vt:lpstr>
      <vt:lpstr>Enteral Nutrition Management of IF Patients: General Principles of Formula Selection</vt:lpstr>
      <vt:lpstr>Enteral Nutrition Management of IF Infants: Formulas</vt:lpstr>
      <vt:lpstr>Enteral Nutrition Management of IF Children: Formulas</vt:lpstr>
      <vt:lpstr>Enteral Nutrition Advancement in IF Patients:</vt:lpstr>
      <vt:lpstr>Nutrition Recommendations for Older Children and Adults with Short Bowel Syndrome</vt:lpstr>
      <vt:lpstr>Small Intestinal Bacterial Overgrowth (SIBO)</vt:lpstr>
      <vt:lpstr>Small Intestinal Bacterial Overgrowth</vt:lpstr>
      <vt:lpstr>SIBO IROC Patient Case Study</vt:lpstr>
      <vt:lpstr>Dietary Therapy for Short Gut Patients</vt:lpstr>
      <vt:lpstr>Inauguration of the Short Gut Diet at Children’s </vt:lpstr>
      <vt:lpstr>Diet History Assessment Tool for Pediatric Intestinal Failure</vt:lpstr>
      <vt:lpstr>Launch of the IROC Research Registry</vt:lpstr>
      <vt:lpstr>Future Directions of IROC Nutrition Support</vt:lpstr>
      <vt:lpstr>Conclusions</vt:lpstr>
    </vt:vector>
  </TitlesOfParts>
  <Company>Children's Healthcare of Atlanta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Children’s Healthcare of Atlanta</dc:title>
  <dc:creator>Chris Thornton</dc:creator>
  <cp:lastModifiedBy>Jay Hochman</cp:lastModifiedBy>
  <cp:revision>609</cp:revision>
  <cp:lastPrinted>2018-08-22T15:30:43Z</cp:lastPrinted>
  <dcterms:created xsi:type="dcterms:W3CDTF">2012-03-06T21:24:02Z</dcterms:created>
  <dcterms:modified xsi:type="dcterms:W3CDTF">2021-10-08T14:31:20Z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0x01010076B66FEC5017844EBB0CC8ED8B78A5C7</vt:lpwstr>
  </property>
</Properties>
</file>